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63" r:id="rId3"/>
    <p:sldId id="264" r:id="rId4"/>
    <p:sldId id="312" r:id="rId5"/>
    <p:sldId id="314" r:id="rId6"/>
    <p:sldId id="315" r:id="rId7"/>
    <p:sldId id="313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262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973162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b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Ingrid Majerova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EVS/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P</a:t>
            </a:r>
            <a:r>
              <a:rPr lang="en-US" altLang="cs-CZ" sz="2200" dirty="0" smtClean="0">
                <a:latin typeface="Arial" panose="020B0604020202020204" pitchFamily="34" charset="0"/>
              </a:rPr>
              <a:t>resent </a:t>
            </a:r>
            <a:r>
              <a:rPr lang="en-US" altLang="cs-CZ" sz="2200" dirty="0">
                <a:latin typeface="Arial" panose="020B0604020202020204" pitchFamily="34" charset="0"/>
              </a:rPr>
              <a:t>value S</a:t>
            </a:r>
            <a:r>
              <a:rPr lang="en-US" altLang="cs-CZ" sz="1400" dirty="0">
                <a:latin typeface="Arial" panose="020B0604020202020204" pitchFamily="34" charset="0"/>
              </a:rPr>
              <a:t>0</a:t>
            </a:r>
            <a:r>
              <a:rPr lang="cs-CZ" altLang="cs-CZ" sz="14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future returns Sn (the amount you get for n years) will then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at a constant rate of interest</a:t>
            </a:r>
            <a:r>
              <a:rPr lang="cs-CZ" altLang="cs-CZ" sz="2200" dirty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equal to: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where </a:t>
            </a:r>
            <a:r>
              <a:rPr lang="en-US" altLang="cs-CZ" sz="2200" dirty="0">
                <a:latin typeface="Arial" panose="020B0604020202020204" pitchFamily="34" charset="0"/>
              </a:rPr>
              <a:t>1 / (1 + </a:t>
            </a:r>
            <a:r>
              <a:rPr lang="en-US" altLang="cs-CZ" sz="2200" dirty="0" err="1">
                <a:latin typeface="Arial" panose="020B0604020202020204" pitchFamily="34" charset="0"/>
              </a:rPr>
              <a:t>i</a:t>
            </a:r>
            <a:r>
              <a:rPr lang="en-US" altLang="cs-CZ" sz="1600" dirty="0" err="1">
                <a:latin typeface="Arial" panose="020B0604020202020204" pitchFamily="34" charset="0"/>
              </a:rPr>
              <a:t>r</a:t>
            </a:r>
            <a:r>
              <a:rPr lang="en-US" altLang="cs-CZ" sz="2200" dirty="0">
                <a:latin typeface="Arial" panose="020B0604020202020204" pitchFamily="34" charset="0"/>
              </a:rPr>
              <a:t>)n is discount, which shows how many times the present value of amounts Sn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lower, which is obtained at the end of the nth year on a constant interest rate </a:t>
            </a:r>
            <a:r>
              <a:rPr lang="en-US" altLang="cs-CZ" sz="2200" dirty="0" err="1">
                <a:latin typeface="Arial" panose="020B0604020202020204" pitchFamily="34" charset="0"/>
              </a:rPr>
              <a:t>i</a:t>
            </a:r>
            <a:r>
              <a:rPr lang="en-US" altLang="cs-CZ" sz="1600" dirty="0" err="1">
                <a:latin typeface="Arial" panose="020B0604020202020204" pitchFamily="34" charset="0"/>
              </a:rPr>
              <a:t>r</a:t>
            </a:r>
            <a:endParaRPr lang="en-US" altLang="cs-CZ" sz="16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52359" y="1166556"/>
            <a:ext cx="9306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MARKET – CREATING OF SAVINGS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2366295" y="3075217"/>
            <a:ext cx="806113" cy="26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0001" y="2811261"/>
            <a:ext cx="3164905" cy="68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6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ssuming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that there is no risk, household</a:t>
            </a:r>
            <a:r>
              <a:rPr lang="cs-CZ" altLang="cs-CZ" sz="2200" dirty="0">
                <a:latin typeface="Arial" panose="020B0604020202020204" pitchFamily="34" charset="0"/>
              </a:rPr>
              <a:t>s </a:t>
            </a:r>
            <a:r>
              <a:rPr lang="en-US" altLang="cs-CZ" sz="2200" dirty="0" err="1">
                <a:latin typeface="Arial" panose="020B0604020202020204" pitchFamily="34" charset="0"/>
              </a:rPr>
              <a:t>mak</a:t>
            </a: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>
                <a:latin typeface="Arial" panose="020B0604020202020204" pitchFamily="34" charset="0"/>
              </a:rPr>
              <a:t> decisions about savings at a given time preferences based on interest rates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T</a:t>
            </a:r>
            <a:r>
              <a:rPr lang="en-US" altLang="cs-CZ" sz="2200" b="1" dirty="0" smtClean="0">
                <a:latin typeface="Arial" panose="020B0604020202020204" pitchFamily="34" charset="0"/>
              </a:rPr>
              <a:t>he </a:t>
            </a:r>
            <a:r>
              <a:rPr lang="en-US" altLang="cs-CZ" sz="2200" b="1" dirty="0">
                <a:latin typeface="Arial" panose="020B0604020202020204" pitchFamily="34" charset="0"/>
              </a:rPr>
              <a:t>short </a:t>
            </a:r>
            <a:r>
              <a:rPr lang="cs-CZ" altLang="cs-CZ" sz="2200" b="1" dirty="0">
                <a:latin typeface="Arial" panose="020B0604020202020204" pitchFamily="34" charset="0"/>
              </a:rPr>
              <a:t>run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size of savings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given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T</a:t>
            </a:r>
            <a:r>
              <a:rPr lang="en-US" altLang="cs-CZ" sz="2200" b="1" dirty="0" smtClean="0">
                <a:latin typeface="Arial" panose="020B0604020202020204" pitchFamily="34" charset="0"/>
              </a:rPr>
              <a:t>he </a:t>
            </a:r>
            <a:r>
              <a:rPr lang="en-US" altLang="cs-CZ" sz="2200" b="1" dirty="0">
                <a:latin typeface="Arial" panose="020B0604020202020204" pitchFamily="34" charset="0"/>
              </a:rPr>
              <a:t>long </a:t>
            </a:r>
            <a:r>
              <a:rPr lang="cs-CZ" altLang="cs-CZ" sz="2200" b="1" dirty="0">
                <a:latin typeface="Arial" panose="020B0604020202020204" pitchFamily="34" charset="0"/>
              </a:rPr>
              <a:t>run </a:t>
            </a:r>
            <a:r>
              <a:rPr lang="cs-CZ" altLang="cs-CZ" sz="2200" dirty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growth of interest rate leads to the growth of savings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savings are an increasing function of interest rates and are determined based on the time preference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152359" y="1166556"/>
            <a:ext cx="9306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MARKET – CREATING OF SAVINGS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976605" y="4110915"/>
            <a:ext cx="665584" cy="26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1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165911" y="1992981"/>
            <a:ext cx="2192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33901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Rental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=</a:t>
            </a: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interest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Supply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capital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fixed</a:t>
            </a:r>
            <a:r>
              <a:rPr lang="cs-CZ" sz="2200" dirty="0">
                <a:latin typeface="Arial" panose="020B0604020202020204" pitchFamily="34" charset="0"/>
              </a:rPr>
              <a:t> in </a:t>
            </a:r>
            <a:r>
              <a:rPr lang="cs-CZ" sz="2200" dirty="0" err="1">
                <a:latin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short</a:t>
            </a:r>
            <a:r>
              <a:rPr lang="cs-CZ" sz="2200" dirty="0">
                <a:latin typeface="Arial" panose="020B0604020202020204" pitchFamily="34" charset="0"/>
              </a:rPr>
              <a:t> run </a:t>
            </a:r>
            <a:endParaRPr lang="en-GB" sz="2400" dirty="0"/>
          </a:p>
        </p:txBody>
      </p:sp>
      <p:sp>
        <p:nvSpPr>
          <p:cNvPr id="2" name="Obdélník 1"/>
          <p:cNvSpPr/>
          <p:nvPr/>
        </p:nvSpPr>
        <p:spPr>
          <a:xfrm>
            <a:off x="1906187" y="1166556"/>
            <a:ext cx="7799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MARKET </a:t>
            </a:r>
            <a:r>
              <a:rPr lang="cs-CZ" altLang="cs-CZ" sz="2400" b="1" dirty="0">
                <a:latin typeface="Arial" panose="020B0604020202020204" pitchFamily="34" charset="0"/>
              </a:rPr>
              <a:t>(SHORT RUN)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4577899" y="3903117"/>
            <a:ext cx="665584" cy="26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>
            <a:off x="7557796" y="2183363"/>
            <a:ext cx="18661" cy="3004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7576457" y="5187820"/>
            <a:ext cx="3172408" cy="18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8938727" y="2332653"/>
            <a:ext cx="37322" cy="2855167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1075113" y="5187820"/>
            <a:ext cx="5601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9330611" y="2139155"/>
            <a:ext cx="100770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SRS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1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339012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Arial" panose="020B0604020202020204" pitchFamily="34" charset="0"/>
              </a:rPr>
              <a:t>Supply </a:t>
            </a:r>
            <a:r>
              <a:rPr lang="cs-CZ" sz="2200" dirty="0" err="1">
                <a:latin typeface="Arial" panose="020B0604020202020204" pitchFamily="34" charset="0"/>
              </a:rPr>
              <a:t>curve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capital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increasing</a:t>
            </a:r>
            <a:r>
              <a:rPr lang="cs-CZ" sz="2200" dirty="0">
                <a:latin typeface="Arial" panose="020B0604020202020204" pitchFamily="34" charset="0"/>
              </a:rPr>
              <a:t> in </a:t>
            </a:r>
            <a:r>
              <a:rPr lang="cs-CZ" sz="2200" dirty="0" err="1">
                <a:latin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</a:rPr>
              <a:t> long run </a:t>
            </a:r>
            <a:endParaRPr lang="en-GB" sz="2400" dirty="0"/>
          </a:p>
        </p:txBody>
      </p:sp>
      <p:sp>
        <p:nvSpPr>
          <p:cNvPr id="2" name="Obdélník 1"/>
          <p:cNvSpPr/>
          <p:nvPr/>
        </p:nvSpPr>
        <p:spPr>
          <a:xfrm>
            <a:off x="2129004" y="1166556"/>
            <a:ext cx="73535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MARKET </a:t>
            </a:r>
            <a:r>
              <a:rPr lang="cs-CZ" altLang="cs-CZ" sz="2400" b="1" dirty="0">
                <a:latin typeface="Arial" panose="020B0604020202020204" pitchFamily="34" charset="0"/>
              </a:rPr>
              <a:t>(LONG RUN)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4577899" y="3903117"/>
            <a:ext cx="665584" cy="26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>
            <a:off x="7557796" y="2183363"/>
            <a:ext cx="18661" cy="30044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7576457" y="5187820"/>
            <a:ext cx="3172408" cy="18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8024327" y="2715765"/>
            <a:ext cx="1866122" cy="2173476"/>
          </a:xfrm>
          <a:prstGeom prst="line">
            <a:avLst/>
          </a:prstGeom>
          <a:ln w="254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7165911" y="1992981"/>
            <a:ext cx="2192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7318311" y="2145381"/>
            <a:ext cx="2192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11075113" y="5187820"/>
            <a:ext cx="5601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10245011" y="2507967"/>
            <a:ext cx="100770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LRS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7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8" y="2091588"/>
            <a:ext cx="105746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rate of return </a:t>
            </a:r>
            <a:r>
              <a:rPr lang="cs-CZ" altLang="cs-CZ" sz="2200" dirty="0" err="1">
                <a:latin typeface="Arial" panose="020B0604020202020204" pitchFamily="34" charset="0"/>
              </a:rPr>
              <a:t>from</a:t>
            </a:r>
            <a:r>
              <a:rPr lang="en-US" altLang="cs-CZ" sz="2200" dirty="0">
                <a:latin typeface="Arial" panose="020B0604020202020204" pitchFamily="34" charset="0"/>
              </a:rPr>
              <a:t> capital is therefore without the risk and uncertainty equal to the market interest rate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en-US" altLang="cs-CZ" sz="2200" dirty="0">
                <a:latin typeface="Arial" panose="020B0604020202020204" pitchFamily="34" charset="0"/>
              </a:rPr>
              <a:t>perfectly competitive conditions.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 interest rate, </a:t>
            </a:r>
            <a:r>
              <a:rPr lang="en-US" altLang="cs-CZ" sz="2200" dirty="0" err="1">
                <a:latin typeface="Arial" panose="020B0604020202020204" pitchFamily="34" charset="0"/>
              </a:rPr>
              <a:t>ie</a:t>
            </a:r>
            <a:r>
              <a:rPr lang="en-US" altLang="cs-CZ" sz="2200" dirty="0">
                <a:latin typeface="Arial" panose="020B0604020202020204" pitchFamily="34" charset="0"/>
              </a:rPr>
              <a:t> cost of any additional unit of capital is lower than the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en-US" altLang="cs-CZ" sz="2200" dirty="0">
                <a:latin typeface="Arial" panose="020B0604020202020204" pitchFamily="34" charset="0"/>
              </a:rPr>
              <a:t> of the 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marginal product, firms will purchase additional units of capital and expand production up to the point when both variables </a:t>
            </a:r>
            <a:r>
              <a:rPr lang="cs-CZ" altLang="cs-CZ" sz="2200" dirty="0" err="1">
                <a:latin typeface="Arial" panose="020B0604020202020204" pitchFamily="34" charset="0"/>
              </a:rPr>
              <a:t>equal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Demand for capital </a:t>
            </a:r>
            <a:r>
              <a:rPr lang="en-US" altLang="cs-CZ" sz="2200" dirty="0">
                <a:latin typeface="Arial" panose="020B0604020202020204" pitchFamily="34" charset="0"/>
              </a:rPr>
              <a:t>is thus determined by the revenue of the 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marginal product and is dependent on the interest rate (with the growth of interest rate decreases the demand for capital and vice versa).</a:t>
            </a:r>
          </a:p>
        </p:txBody>
      </p:sp>
      <p:sp>
        <p:nvSpPr>
          <p:cNvPr id="2" name="Obdélník 1"/>
          <p:cNvSpPr/>
          <p:nvPr/>
        </p:nvSpPr>
        <p:spPr>
          <a:xfrm>
            <a:off x="3016972" y="1166556"/>
            <a:ext cx="5577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DEMAND ON THE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14751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000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</a:rPr>
              <a:t>Demand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capital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b="1" dirty="0" err="1">
                <a:latin typeface="Arial" panose="020B0604020202020204" pitchFamily="34" charset="0"/>
              </a:rPr>
              <a:t>decreasing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function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interest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rate</a:t>
            </a:r>
            <a:r>
              <a:rPr lang="cs-CZ" sz="2200" dirty="0">
                <a:latin typeface="Arial" panose="020B0604020202020204" pitchFamily="34" charset="0"/>
              </a:rPr>
              <a:t> and </a:t>
            </a:r>
            <a:r>
              <a:rPr lang="cs-CZ" sz="2200" dirty="0" err="1">
                <a:latin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determined</a:t>
            </a:r>
            <a:r>
              <a:rPr lang="cs-CZ" sz="2200" dirty="0">
                <a:latin typeface="Arial" panose="020B0604020202020204" pitchFamily="34" charset="0"/>
              </a:rPr>
              <a:t> by </a:t>
            </a:r>
            <a:r>
              <a:rPr lang="cs-CZ" sz="2200" dirty="0" err="1">
                <a:latin typeface="Arial" panose="020B0604020202020204" pitchFamily="34" charset="0"/>
              </a:rPr>
              <a:t>revenue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marginal</a:t>
            </a:r>
            <a:r>
              <a:rPr lang="cs-CZ" sz="2200" dirty="0">
                <a:latin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</a:rPr>
              <a:t>product</a:t>
            </a:r>
            <a:r>
              <a:rPr lang="cs-CZ" sz="2200" dirty="0">
                <a:latin typeface="Arial" panose="020B0604020202020204" pitchFamily="34" charset="0"/>
              </a:rPr>
              <a:t>.</a:t>
            </a:r>
            <a:endParaRPr lang="en-GB" sz="24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/>
          <a:srcRect t="20501" b="9920"/>
          <a:stretch/>
        </p:blipFill>
        <p:spPr>
          <a:xfrm>
            <a:off x="3060441" y="2560174"/>
            <a:ext cx="7165912" cy="373951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3841698" y="1175180"/>
            <a:ext cx="4701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DEMAND ON THE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139926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8" y="2091588"/>
            <a:ext cx="1057469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SHORT RUN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ntersection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the demand curve for capital and the supply curve for capital is a short-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point of equilibrium in 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determined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short-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equilibrium interest rate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at a supply of capital and at a demand function for capital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This rate equates supply with demand and create short-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market equilibrium </a:t>
            </a:r>
            <a:r>
              <a:rPr lang="cs-CZ" altLang="cs-CZ" sz="2200" dirty="0">
                <a:latin typeface="Arial" panose="020B0604020202020204" pitchFamily="34" charset="0"/>
              </a:rPr>
              <a:t>on </a:t>
            </a:r>
            <a:r>
              <a:rPr lang="en-US" altLang="cs-CZ" sz="2200" dirty="0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market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718814" y="1166556"/>
            <a:ext cx="6173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EQULIBRIUM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ON </a:t>
            </a:r>
            <a:r>
              <a:rPr lang="cs-CZ" altLang="cs-CZ" sz="2400" b="1" dirty="0">
                <a:latin typeface="Arial" panose="020B0604020202020204" pitchFamily="34" charset="0"/>
              </a:rPr>
              <a:t>THE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24813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9" y="2091588"/>
            <a:ext cx="38379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SHORT RUN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Equilibrium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interest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rate</a:t>
            </a:r>
            <a:endParaRPr lang="cs-CZ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718814" y="1166556"/>
            <a:ext cx="6173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EQULIBRIUM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ON </a:t>
            </a:r>
            <a:r>
              <a:rPr lang="cs-CZ" altLang="cs-CZ" sz="2400" b="1" dirty="0">
                <a:latin typeface="Arial" panose="020B0604020202020204" pitchFamily="34" charset="0"/>
              </a:rPr>
              <a:t>THE CAPITAL MARKET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/>
          <a:srcRect b="10163"/>
          <a:stretch/>
        </p:blipFill>
        <p:spPr>
          <a:xfrm>
            <a:off x="6162967" y="2366885"/>
            <a:ext cx="3852101" cy="3324606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 rot="1374884" flipV="1">
            <a:off x="4253805" y="3664031"/>
            <a:ext cx="1547836" cy="33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8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8" y="2091588"/>
            <a:ext cx="105746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LONG RUN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>
                <a:latin typeface="Arial" panose="020B0604020202020204" pitchFamily="34" charset="0"/>
              </a:rPr>
              <a:t>n the long term it is expected that households may decide to offer greater savings when the interest rate rises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>
                <a:latin typeface="Arial" panose="020B0604020202020204" pitchFamily="34" charset="0"/>
              </a:rPr>
              <a:t>upply</a:t>
            </a:r>
            <a:r>
              <a:rPr lang="en-US" altLang="cs-CZ" sz="2200" dirty="0">
                <a:latin typeface="Arial" panose="020B0604020202020204" pitchFamily="34" charset="0"/>
              </a:rPr>
              <a:t> on the capital market is therefore an increasing function of interest rates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>
                <a:latin typeface="Arial" panose="020B0604020202020204" pitchFamily="34" charset="0"/>
              </a:rPr>
              <a:t>upply</a:t>
            </a:r>
            <a:r>
              <a:rPr lang="en-US" altLang="cs-CZ" sz="2200" dirty="0">
                <a:latin typeface="Arial" panose="020B0604020202020204" pitchFamily="34" charset="0"/>
              </a:rPr>
              <a:t> curve for capital (long run) has a positive slope, because with the growth of interest rate increased willingness of households to generate savings</a:t>
            </a:r>
          </a:p>
        </p:txBody>
      </p:sp>
      <p:sp>
        <p:nvSpPr>
          <p:cNvPr id="2" name="Obdélník 1"/>
          <p:cNvSpPr/>
          <p:nvPr/>
        </p:nvSpPr>
        <p:spPr>
          <a:xfrm>
            <a:off x="2718814" y="1166556"/>
            <a:ext cx="6173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EQULIBRIUM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ON </a:t>
            </a:r>
            <a:r>
              <a:rPr lang="cs-CZ" altLang="cs-CZ" sz="2400" b="1" dirty="0">
                <a:latin typeface="Arial" panose="020B0604020202020204" pitchFamily="34" charset="0"/>
              </a:rPr>
              <a:t>THE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21551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9" y="2091588"/>
            <a:ext cx="38379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SHORT RUN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Equilibrium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interest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rate</a:t>
            </a:r>
            <a:endParaRPr lang="cs-CZ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718814" y="1166556"/>
            <a:ext cx="6173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EQULIBRIUM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ON </a:t>
            </a:r>
            <a:r>
              <a:rPr lang="cs-CZ" altLang="cs-CZ" sz="2400" b="1" dirty="0">
                <a:latin typeface="Arial" panose="020B0604020202020204" pitchFamily="34" charset="0"/>
              </a:rPr>
              <a:t>THE CAPITAL MARKET</a:t>
            </a:r>
          </a:p>
        </p:txBody>
      </p:sp>
      <p:sp>
        <p:nvSpPr>
          <p:cNvPr id="9" name="Šipka doprava 8"/>
          <p:cNvSpPr/>
          <p:nvPr/>
        </p:nvSpPr>
        <p:spPr>
          <a:xfrm rot="1374884" flipV="1">
            <a:off x="4253804" y="3245432"/>
            <a:ext cx="1547836" cy="33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b="21981"/>
          <a:stretch/>
        </p:blipFill>
        <p:spPr>
          <a:xfrm>
            <a:off x="6015040" y="2366885"/>
            <a:ext cx="5262001" cy="334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63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</a:t>
            </a:r>
            <a:r>
              <a:rPr kumimoji="0" lang="en-GB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70" y="1790733"/>
            <a:ext cx="93526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dirty="0" smtClean="0">
                <a:latin typeface="Arial" panose="020B0604020202020204" pitchFamily="34" charset="0"/>
              </a:rPr>
              <a:t>    </a:t>
            </a:r>
            <a:r>
              <a:rPr lang="cs-CZ" altLang="cs-CZ" sz="2000" dirty="0">
                <a:latin typeface="Arial" panose="020B0604020202020204" pitchFamily="34" charset="0"/>
              </a:rPr>
              <a:t>Supply on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r>
              <a:rPr lang="cs-CZ" altLang="cs-CZ" sz="2000" dirty="0">
                <a:latin typeface="Arial" panose="020B0604020202020204" pitchFamily="34" charset="0"/>
              </a:rPr>
              <a:t> Market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    Supply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r>
              <a:rPr lang="cs-CZ" altLang="cs-CZ" sz="2000" dirty="0">
                <a:latin typeface="Arial" panose="020B0604020202020204" pitchFamily="34" charset="0"/>
              </a:rPr>
              <a:t> in </a:t>
            </a:r>
            <a:r>
              <a:rPr lang="cs-CZ" altLang="cs-CZ" sz="2000" dirty="0" err="1">
                <a:latin typeface="Arial" panose="020B0604020202020204" pitchFamily="34" charset="0"/>
              </a:rPr>
              <a:t>Short</a:t>
            </a:r>
            <a:r>
              <a:rPr lang="cs-CZ" altLang="cs-CZ" sz="2000" dirty="0">
                <a:latin typeface="Arial" panose="020B0604020202020204" pitchFamily="34" charset="0"/>
              </a:rPr>
              <a:t> and Long Run</a:t>
            </a:r>
          </a:p>
          <a:p>
            <a:pPr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Demand</a:t>
            </a:r>
            <a:r>
              <a:rPr lang="cs-CZ" altLang="cs-CZ" sz="2000" dirty="0">
                <a:latin typeface="Arial" panose="020B0604020202020204" pitchFamily="34" charset="0"/>
              </a:rPr>
              <a:t> on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r>
              <a:rPr lang="cs-CZ" altLang="cs-CZ" sz="2000" dirty="0">
                <a:latin typeface="Arial" panose="020B0604020202020204" pitchFamily="34" charset="0"/>
              </a:rPr>
              <a:t> Market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</a:rPr>
              <a:t>  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Equilibrium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</a:rPr>
              <a:t>  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Returns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GB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8" y="2091588"/>
            <a:ext cx="10574693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E</a:t>
            </a:r>
            <a:r>
              <a:rPr lang="en-US" altLang="cs-CZ" sz="2200" dirty="0" err="1">
                <a:latin typeface="Arial" panose="020B0604020202020204" pitchFamily="34" charset="0"/>
              </a:rPr>
              <a:t>quilibrium</a:t>
            </a:r>
            <a:r>
              <a:rPr lang="en-US" altLang="cs-CZ" sz="2200" dirty="0">
                <a:latin typeface="Arial" panose="020B0604020202020204" pitchFamily="34" charset="0"/>
              </a:rPr>
              <a:t> interest rate equalizes savings and investments.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G</a:t>
            </a:r>
            <a:r>
              <a:rPr lang="en-US" altLang="cs-CZ" sz="2200" dirty="0" err="1">
                <a:latin typeface="Arial" panose="020B0604020202020204" pitchFamily="34" charset="0"/>
              </a:rPr>
              <a:t>iven</a:t>
            </a:r>
            <a:r>
              <a:rPr lang="en-US" altLang="cs-CZ" sz="2200" dirty="0">
                <a:latin typeface="Arial" panose="020B0604020202020204" pitchFamily="34" charset="0"/>
              </a:rPr>
              <a:t> the existing technology </a:t>
            </a:r>
            <a:r>
              <a:rPr lang="cs-CZ" altLang="cs-CZ" sz="2200" dirty="0" err="1">
                <a:latin typeface="Arial" panose="020B0604020202020204" pitchFamily="34" charset="0"/>
              </a:rPr>
              <a:t>this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rate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stimulates a demand for capital, which corresponds to the capital reserve created in the previous period in the short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, respectively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err="1">
                <a:latin typeface="Arial" panose="020B0604020202020204" pitchFamily="34" charset="0"/>
              </a:rPr>
              <a:t>exhauste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all savings, to which </a:t>
            </a:r>
            <a:r>
              <a:rPr lang="en-US" altLang="cs-CZ" sz="2200" dirty="0" err="1">
                <a:latin typeface="Arial" panose="020B0604020202020204" pitchFamily="34" charset="0"/>
              </a:rPr>
              <a:t>th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en-US" altLang="cs-CZ" sz="2200" dirty="0">
                <a:latin typeface="Arial" panose="020B0604020202020204" pitchFamily="34" charset="0"/>
              </a:rPr>
              <a:t> interest rate encouraged the household in the long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S</a:t>
            </a:r>
            <a:r>
              <a:rPr lang="en-US" altLang="cs-CZ" sz="2200" b="1" dirty="0" err="1">
                <a:latin typeface="Arial" panose="020B0604020202020204" pitchFamily="34" charset="0"/>
              </a:rPr>
              <a:t>aving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surpulus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en-US" altLang="cs-CZ" sz="2200" dirty="0">
                <a:latin typeface="Arial" panose="020B0604020202020204" pitchFamily="34" charset="0"/>
              </a:rPr>
              <a:t>decline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interest rate</a:t>
            </a:r>
            <a:r>
              <a:rPr lang="cs-CZ" altLang="cs-CZ" sz="2200" dirty="0">
                <a:latin typeface="Arial" panose="020B0604020202020204" pitchFamily="34" charset="0"/>
              </a:rPr>
              <a:t>     </a:t>
            </a:r>
            <a:r>
              <a:rPr lang="en-US" altLang="cs-CZ" sz="2200" dirty="0">
                <a:latin typeface="Arial" panose="020B0604020202020204" pitchFamily="34" charset="0"/>
              </a:rPr>
              <a:t> decline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savings and </a:t>
            </a:r>
            <a:r>
              <a:rPr lang="cs-CZ" altLang="cs-CZ" sz="2200" dirty="0" err="1">
                <a:latin typeface="Arial" panose="020B0604020202020204" pitchFamily="34" charset="0"/>
              </a:rPr>
              <a:t>increase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d</a:t>
            </a:r>
            <a:r>
              <a:rPr lang="en-US" altLang="cs-CZ" sz="2200" dirty="0" err="1">
                <a:latin typeface="Arial" panose="020B0604020202020204" pitchFamily="34" charset="0"/>
              </a:rPr>
              <a:t>emand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S</a:t>
            </a:r>
            <a:r>
              <a:rPr lang="en-US" altLang="cs-CZ" sz="2200" b="1" dirty="0" err="1">
                <a:latin typeface="Arial" panose="020B0604020202020204" pitchFamily="34" charset="0"/>
              </a:rPr>
              <a:t>avings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shortage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opposite effect</a:t>
            </a:r>
          </a:p>
        </p:txBody>
      </p:sp>
      <p:sp>
        <p:nvSpPr>
          <p:cNvPr id="2" name="Obdélník 1"/>
          <p:cNvSpPr/>
          <p:nvPr/>
        </p:nvSpPr>
        <p:spPr>
          <a:xfrm>
            <a:off x="2718814" y="1166556"/>
            <a:ext cx="6173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EQULIBRIUM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ON </a:t>
            </a:r>
            <a:r>
              <a:rPr lang="cs-CZ" altLang="cs-CZ" sz="2400" b="1" dirty="0">
                <a:latin typeface="Arial" panose="020B0604020202020204" pitchFamily="34" charset="0"/>
              </a:rPr>
              <a:t>THE CAPITAL MARKET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118118" y="4296684"/>
            <a:ext cx="292608" cy="548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478022" y="4296684"/>
            <a:ext cx="292608" cy="548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4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8" y="2091588"/>
            <a:ext cx="1057469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nterest</a:t>
            </a:r>
            <a:r>
              <a:rPr lang="en-US" altLang="cs-CZ" sz="2200" dirty="0">
                <a:latin typeface="Arial" panose="020B0604020202020204" pitchFamily="34" charset="0"/>
              </a:rPr>
              <a:t> rate fulfills the function of a market price that </a:t>
            </a:r>
            <a:r>
              <a:rPr lang="cs-CZ" altLang="cs-CZ" sz="2200" dirty="0" err="1">
                <a:latin typeface="Arial" panose="020B0604020202020204" pitchFamily="34" charset="0"/>
              </a:rPr>
              <a:t>equal</a:t>
            </a:r>
            <a:r>
              <a:rPr lang="en-US" altLang="cs-CZ" sz="2200" dirty="0">
                <a:latin typeface="Arial" panose="020B0604020202020204" pitchFamily="34" charset="0"/>
              </a:rPr>
              <a:t>s supply and demand, and its movements lead to establishing an equilibrium on the capital market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nterest</a:t>
            </a:r>
            <a:r>
              <a:rPr lang="en-US" altLang="cs-CZ" sz="2200" dirty="0">
                <a:latin typeface="Arial" panose="020B0604020202020204" pitchFamily="34" charset="0"/>
              </a:rPr>
              <a:t> rate thus fulfills </a:t>
            </a:r>
            <a:r>
              <a:rPr lang="en-US" altLang="cs-CZ" sz="2200" b="1" dirty="0">
                <a:latin typeface="Arial" panose="020B0604020202020204" pitchFamily="34" charset="0"/>
              </a:rPr>
              <a:t>two important functions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leads the household to sacrifice current consumption, and increased the supply of capital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encourages firms to seek the most effective investment opportunities</a:t>
            </a:r>
          </a:p>
        </p:txBody>
      </p:sp>
      <p:sp>
        <p:nvSpPr>
          <p:cNvPr id="2" name="Obdélník 1"/>
          <p:cNvSpPr/>
          <p:nvPr/>
        </p:nvSpPr>
        <p:spPr>
          <a:xfrm>
            <a:off x="2718814" y="1166556"/>
            <a:ext cx="6173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EQULIBRIUM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ON </a:t>
            </a:r>
            <a:r>
              <a:rPr lang="cs-CZ" altLang="cs-CZ" sz="2400" b="1" dirty="0">
                <a:latin typeface="Arial" panose="020B0604020202020204" pitchFamily="34" charset="0"/>
              </a:rPr>
              <a:t>THE CAPITAL MARKET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1318456" y="3690754"/>
            <a:ext cx="292608" cy="548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1318456" y="4389429"/>
            <a:ext cx="292608" cy="548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1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34008" y="2091588"/>
            <a:ext cx="1057469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>
                <a:latin typeface="Arial" panose="020B0604020202020204" pitchFamily="34" charset="0"/>
              </a:rPr>
              <a:t>n deciding whether to invest at all, or where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best to invest,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s need some measure of 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return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R</a:t>
            </a:r>
            <a:r>
              <a:rPr lang="en-US" altLang="cs-CZ" sz="2200" b="1" dirty="0">
                <a:latin typeface="Arial" panose="020B0604020202020204" pitchFamily="34" charset="0"/>
              </a:rPr>
              <a:t>ate of capital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return </a:t>
            </a:r>
            <a:r>
              <a:rPr lang="en-US" altLang="cs-CZ" sz="2200" dirty="0">
                <a:latin typeface="Arial" panose="020B0604020202020204" pitchFamily="34" charset="0"/>
              </a:rPr>
              <a:t>- shows the net </a:t>
            </a:r>
            <a:r>
              <a:rPr lang="cs-CZ" altLang="cs-CZ" sz="2200" dirty="0">
                <a:latin typeface="Arial" panose="020B0604020202020204" pitchFamily="34" charset="0"/>
              </a:rPr>
              <a:t>return</a:t>
            </a:r>
            <a:r>
              <a:rPr lang="en-US" altLang="cs-CZ" sz="2200" dirty="0">
                <a:latin typeface="Arial" panose="020B0604020202020204" pitchFamily="34" charset="0"/>
              </a:rPr>
              <a:t> in monetary units per one year of each money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unit of invested capital (% per year)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err="1">
                <a:latin typeface="Arial" panose="020B0604020202020204" pitchFamily="34" charset="0"/>
              </a:rPr>
              <a:t>estimat</a:t>
            </a:r>
            <a:r>
              <a:rPr lang="cs-CZ" altLang="cs-CZ" sz="2200" dirty="0">
                <a:latin typeface="Arial" panose="020B0604020202020204" pitchFamily="34" charset="0"/>
              </a:rPr>
              <a:t>ion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the potential </a:t>
            </a:r>
            <a:r>
              <a:rPr lang="cs-CZ" altLang="cs-CZ" sz="2200" dirty="0">
                <a:latin typeface="Arial" panose="020B0604020202020204" pitchFamily="34" charset="0"/>
              </a:rPr>
              <a:t>return</a:t>
            </a:r>
            <a:r>
              <a:rPr lang="en-US" altLang="cs-CZ" sz="2200" dirty="0">
                <a:latin typeface="Arial" panose="020B0604020202020204" pitchFamily="34" charset="0"/>
              </a:rPr>
              <a:t> rate</a:t>
            </a: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from</a:t>
            </a:r>
            <a:r>
              <a:rPr lang="en-US" altLang="cs-CZ" sz="2200" dirty="0">
                <a:latin typeface="Arial" panose="020B0604020202020204" pitchFamily="34" charset="0"/>
              </a:rPr>
              <a:t> the investment project = the costs associated with the purchase of capital goods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en-US" altLang="cs-CZ" sz="2200" dirty="0">
                <a:latin typeface="Arial" panose="020B0604020202020204" pitchFamily="34" charset="0"/>
              </a:rPr>
              <a:t>calculated,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estimates the annual net </a:t>
            </a:r>
            <a:r>
              <a:rPr lang="cs-CZ" altLang="cs-CZ" sz="2200" dirty="0" err="1">
                <a:latin typeface="Arial" panose="020B0604020202020204" pitchFamily="34" charset="0"/>
              </a:rPr>
              <a:t>returns</a:t>
            </a:r>
            <a:r>
              <a:rPr lang="en-US" altLang="cs-CZ" sz="2200" dirty="0">
                <a:latin typeface="Arial" panose="020B0604020202020204" pitchFamily="34" charset="0"/>
              </a:rPr>
              <a:t> and </a:t>
            </a:r>
            <a:r>
              <a:rPr lang="en-US" altLang="cs-CZ" sz="2200" dirty="0" err="1">
                <a:latin typeface="Arial" panose="020B0604020202020204" pitchFamily="34" charset="0"/>
              </a:rPr>
              <a:t>divid</a:t>
            </a:r>
            <a:r>
              <a:rPr lang="cs-CZ" altLang="cs-CZ" sz="2200" dirty="0">
                <a:latin typeface="Arial" panose="020B0604020202020204" pitchFamily="34" charset="0"/>
              </a:rPr>
              <a:t>es </a:t>
            </a:r>
            <a:r>
              <a:rPr lang="cs-CZ" altLang="cs-CZ" sz="2200" dirty="0" err="1">
                <a:latin typeface="Arial" panose="020B0604020202020204" pitchFamily="34" charset="0"/>
              </a:rPr>
              <a:t>them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the calculated costs</a:t>
            </a:r>
            <a:endParaRPr lang="en-US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73727" y="1166556"/>
            <a:ext cx="3064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CAPITAL RETURNS</a:t>
            </a:r>
          </a:p>
        </p:txBody>
      </p:sp>
    </p:spTree>
    <p:extLst>
      <p:ext uri="{BB962C8B-B14F-4D97-AF65-F5344CB8AC3E}">
        <p14:creationId xmlns:p14="http://schemas.microsoft.com/office/powerpoint/2010/main" val="11623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442200" y="1166556"/>
            <a:ext cx="672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PRESENT AND FUTURE VALUE OF CAPITAL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5677" y="1768852"/>
            <a:ext cx="5803686" cy="434716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97569">
            <a:off x="9254479" y="2072827"/>
            <a:ext cx="22860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442200" y="1166556"/>
            <a:ext cx="672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PRESENT AND FUTURE VALUE OF CAPITAL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063689" y="2067923"/>
                <a:ext cx="10748865" cy="3434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400" b="1" dirty="0">
                    <a:latin typeface="Arial" panose="020B0604020202020204" pitchFamily="34" charset="0"/>
                  </a:rPr>
                  <a:t>Present </a:t>
                </a:r>
                <a:r>
                  <a:rPr lang="cs-CZ" altLang="cs-CZ" sz="2400" b="1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400" b="1" dirty="0">
                    <a:latin typeface="Arial" panose="020B0604020202020204" pitchFamily="34" charset="0"/>
                  </a:rPr>
                  <a:t> PV 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–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current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a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future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sum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investment</a:t>
                </a:r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400" i="1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4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altLang="cs-CZ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cs-CZ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altLang="cs-CZ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en-US" altLang="cs-CZ" sz="24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cs-CZ" altLang="cs-CZ" sz="2400" b="1" dirty="0" err="1">
                    <a:latin typeface="Arial" panose="020B0604020202020204" pitchFamily="34" charset="0"/>
                  </a:rPr>
                  <a:t>Future</a:t>
                </a:r>
                <a:r>
                  <a:rPr lang="cs-CZ" altLang="cs-CZ" sz="2400" b="1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b="1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400" b="1" dirty="0">
                    <a:latin typeface="Arial" panose="020B0604020202020204" pitchFamily="34" charset="0"/>
                  </a:rPr>
                  <a:t> FV 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–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present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value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plus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interest</a:t>
                </a:r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altLang="cs-CZ" sz="2400" i="1">
                          <a:latin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cs-CZ" altLang="cs-CZ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altLang="cs-CZ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altLang="cs-CZ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altLang="cs-C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689" y="2067923"/>
                <a:ext cx="10748865" cy="3434595"/>
              </a:xfrm>
              <a:prstGeom prst="rect">
                <a:avLst/>
              </a:prstGeom>
              <a:blipFill rotWithShape="0">
                <a:blip r:embed="rId3"/>
                <a:stretch>
                  <a:fillRect l="-850" t="-1241" b="-1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7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825004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273727" y="1166556"/>
            <a:ext cx="3064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CAPITAL RETURNS</a:t>
            </a:r>
          </a:p>
        </p:txBody>
      </p:sp>
      <p:sp>
        <p:nvSpPr>
          <p:cNvPr id="3" name="Obdélník 2"/>
          <p:cNvSpPr/>
          <p:nvPr/>
        </p:nvSpPr>
        <p:spPr>
          <a:xfrm>
            <a:off x="597157" y="2331351"/>
            <a:ext cx="107488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altLang="cs-CZ" sz="2400" b="1" dirty="0">
                <a:latin typeface="Arial" panose="020B0604020202020204" pitchFamily="34" charset="0"/>
              </a:rPr>
              <a:t>F</a:t>
            </a:r>
            <a:r>
              <a:rPr lang="en-US" altLang="cs-CZ" sz="2400" b="1" dirty="0" err="1">
                <a:latin typeface="Arial" panose="020B0604020202020204" pitchFamily="34" charset="0"/>
              </a:rPr>
              <a:t>irm</a:t>
            </a:r>
            <a:r>
              <a:rPr lang="en-US" altLang="cs-CZ" sz="2400" b="1" dirty="0">
                <a:latin typeface="Arial" panose="020B0604020202020204" pitchFamily="34" charset="0"/>
              </a:rPr>
              <a:t> chooses that opportunity for investment, which is associated with the highest present value of the expected flow of future revenues</a:t>
            </a:r>
            <a:r>
              <a:rPr lang="cs-CZ" altLang="cs-CZ" sz="2400" b="1" dirty="0">
                <a:latin typeface="Arial" panose="020B0604020202020204" pitchFamily="34" charset="0"/>
              </a:rPr>
              <a:t>.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en-GB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635" y="3742094"/>
            <a:ext cx="3355910" cy="223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26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492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END</a:t>
            </a:r>
          </a:p>
        </p:txBody>
      </p:sp>
      <p:sp>
        <p:nvSpPr>
          <p:cNvPr id="2" name="Obdélník 1"/>
          <p:cNvSpPr/>
          <p:nvPr/>
        </p:nvSpPr>
        <p:spPr>
          <a:xfrm>
            <a:off x="3653536" y="3244334"/>
            <a:ext cx="4884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>
              <a:spcBef>
                <a:spcPct val="0"/>
              </a:spcBef>
              <a:defRPr/>
            </a:pPr>
            <a:r>
              <a:rPr lang="cs-CZ" altLang="cs-CZ" dirty="0">
                <a:latin typeface="Arial" panose="020B0604020202020204" pitchFamily="34" charset="0"/>
              </a:rPr>
              <a:t>THANK YOU FOR YOUR ATTENTION . . . </a:t>
            </a:r>
            <a:endParaRPr lang="en-GB" altLang="cs-CZ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Capital - the savings converted into investments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Secondary (derived) factor of production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Three forms:</a:t>
            </a: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Capital goods (construction, equipment and supplies)</a:t>
            </a: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Financial</a:t>
            </a:r>
            <a:r>
              <a:rPr lang="en-US" altLang="cs-CZ" sz="2000" dirty="0">
                <a:latin typeface="Arial" panose="020B0604020202020204" pitchFamily="34" charset="0"/>
              </a:rPr>
              <a:t> capital (securities)</a:t>
            </a: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Money</a:t>
            </a:r>
            <a:r>
              <a:rPr lang="en-US" altLang="cs-CZ" sz="2000" dirty="0">
                <a:latin typeface="Arial" panose="020B0604020202020204" pitchFamily="34" charset="0"/>
              </a:rPr>
              <a:t> capital (savings)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lvl="1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</a:t>
            </a:r>
            <a:r>
              <a:rPr lang="cs-CZ" altLang="cs-CZ" sz="2200" b="1" dirty="0" err="1">
                <a:latin typeface="Arial" panose="020B0604020202020204" pitchFamily="34" charset="0"/>
              </a:rPr>
              <a:t>price</a:t>
            </a:r>
            <a:r>
              <a:rPr lang="en-US" altLang="cs-CZ" sz="2200" b="1" dirty="0">
                <a:latin typeface="Arial" panose="020B0604020202020204" pitchFamily="34" charset="0"/>
              </a:rPr>
              <a:t> of capital - interest rate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        </a:t>
            </a:r>
            <a:r>
              <a:rPr lang="cs-CZ" altLang="cs-CZ" sz="2000" dirty="0" smtClean="0">
                <a:latin typeface="Arial" panose="020B0604020202020204" pitchFamily="34" charset="0"/>
              </a:rPr>
              <a:t>       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r>
              <a:rPr lang="cs-CZ" altLang="cs-CZ" sz="2000" dirty="0">
                <a:latin typeface="Arial" panose="020B0604020202020204" pitchFamily="34" charset="0"/>
              </a:rPr>
              <a:t> = </a:t>
            </a:r>
            <a:r>
              <a:rPr lang="cs-CZ" altLang="cs-CZ" sz="2000" dirty="0" err="1">
                <a:latin typeface="Arial" panose="020B0604020202020204" pitchFamily="34" charset="0"/>
              </a:rPr>
              <a:t>capital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goods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338594" y="1207660"/>
            <a:ext cx="5024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CAPITAL AND CAPITAL MARKET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715" y="4893891"/>
            <a:ext cx="581896" cy="22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7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Capital goods are not consumed in the production process at once = wear out, so that their value is not transferred to the new products at once, but gradually in the form of depreciation or amortization.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Depreciation</a:t>
            </a:r>
            <a:r>
              <a:rPr lang="en-US" altLang="cs-CZ" sz="2200" dirty="0">
                <a:latin typeface="Arial" panose="020B0604020202020204" pitchFamily="34" charset="0"/>
              </a:rPr>
              <a:t> represent a significant part of production costs and significantly affect the magnitude of </a:t>
            </a:r>
            <a:r>
              <a:rPr lang="cs-CZ" altLang="cs-CZ" sz="2200" dirty="0">
                <a:latin typeface="Arial" panose="020B0604020202020204" pitchFamily="34" charset="0"/>
              </a:rPr>
              <a:t>profit.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Depreciation </a:t>
            </a:r>
            <a:r>
              <a:rPr lang="en-US" altLang="cs-CZ" sz="2200" dirty="0">
                <a:latin typeface="Arial" panose="020B0604020202020204" pitchFamily="34" charset="0"/>
              </a:rPr>
              <a:t>represent a significant source of </a:t>
            </a:r>
            <a:r>
              <a:rPr lang="cs-CZ" altLang="cs-CZ" sz="2200" dirty="0" err="1">
                <a:latin typeface="Arial" panose="020B0604020202020204" pitchFamily="34" charset="0"/>
              </a:rPr>
              <a:t>means</a:t>
            </a:r>
            <a:r>
              <a:rPr lang="en-US" altLang="cs-CZ" sz="2200" dirty="0">
                <a:latin typeface="Arial" panose="020B0604020202020204" pitchFamily="34" charset="0"/>
              </a:rPr>
              <a:t> for the purchase of new capital goods to replace the already worn-out capital goods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338594" y="1207660"/>
            <a:ext cx="5024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CAPITAL AND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133590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752669" y="1790733"/>
                <a:ext cx="10574693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Total new investment in capital goods production or so-called. gross (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brutto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) investment (I</a:t>
                </a:r>
                <a:r>
                  <a:rPr lang="en-US" altLang="cs-CZ" sz="1600" dirty="0">
                    <a:latin typeface="Arial" panose="020B0604020202020204" pitchFamily="34" charset="0"/>
                  </a:rPr>
                  <a:t>B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) is thus divided into two components: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restitution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and net investment</a:t>
                </a: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spcBef>
                    <a:spcPct val="0"/>
                  </a:spcBef>
                  <a:defRPr/>
                </a:pPr>
                <a:r>
                  <a:rPr lang="en-US" altLang="cs-CZ" sz="2200" b="1" dirty="0">
                    <a:latin typeface="Arial" panose="020B0604020202020204" pitchFamily="34" charset="0"/>
                  </a:rPr>
                  <a:t>Capital is an important production factor influencing the overall productivity growth and social wealth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669" y="1790733"/>
                <a:ext cx="10574693" cy="2800767"/>
              </a:xfrm>
              <a:prstGeom prst="rect">
                <a:avLst/>
              </a:prstGeom>
              <a:blipFill rotWithShape="0">
                <a:blip r:embed="rId3"/>
                <a:stretch>
                  <a:fillRect l="-749" t="-1307" r="-749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3338594" y="1207660"/>
            <a:ext cx="5024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CAPITAL AND CAPITAL MARKET</a:t>
            </a:r>
          </a:p>
        </p:txBody>
      </p:sp>
    </p:spTree>
    <p:extLst>
      <p:ext uri="{BB962C8B-B14F-4D97-AF65-F5344CB8AC3E}">
        <p14:creationId xmlns:p14="http://schemas.microsoft.com/office/powerpoint/2010/main" val="140087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Supply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capital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  </a:t>
            </a:r>
            <a:r>
              <a:rPr lang="en-US" altLang="cs-CZ" sz="2200" dirty="0">
                <a:latin typeface="Arial" panose="020B0604020202020204" pitchFamily="34" charset="0"/>
              </a:rPr>
              <a:t>consists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savings 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economic subjects.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avings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(current and term deposits, insurance, etc.) of households receive </a:t>
            </a:r>
            <a:r>
              <a:rPr lang="cs-CZ" altLang="cs-CZ" sz="2200" dirty="0">
                <a:latin typeface="Arial" panose="020B0604020202020204" pitchFamily="34" charset="0"/>
              </a:rPr>
              <a:t>on </a:t>
            </a:r>
            <a:r>
              <a:rPr lang="en-US" altLang="cs-CZ" sz="2200" dirty="0">
                <a:latin typeface="Arial" panose="020B0604020202020204" pitchFamily="34" charset="0"/>
              </a:rPr>
              <a:t>the capital market form of </a:t>
            </a:r>
            <a:r>
              <a:rPr lang="cs-CZ" altLang="cs-CZ" sz="2200" dirty="0" err="1">
                <a:latin typeface="Arial" panose="020B0604020202020204" pitchFamily="34" charset="0"/>
              </a:rPr>
              <a:t>capital</a:t>
            </a:r>
            <a:r>
              <a:rPr lang="en-US" altLang="cs-CZ" sz="2200" dirty="0">
                <a:latin typeface="Arial" panose="020B0604020202020204" pitchFamily="34" charset="0"/>
              </a:rPr>
              <a:t> offered to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demand for capital - given the need to finance the purchase of investment goods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Forms of fundraising - </a:t>
            </a:r>
            <a:r>
              <a:rPr lang="cs-CZ" altLang="cs-CZ" sz="2200" dirty="0" err="1">
                <a:latin typeface="Arial" panose="020B0604020202020204" pitchFamily="34" charset="0"/>
              </a:rPr>
              <a:t>loans</a:t>
            </a:r>
            <a:r>
              <a:rPr lang="en-US" altLang="cs-CZ" sz="2200" dirty="0">
                <a:latin typeface="Arial" panose="020B0604020202020204" pitchFamily="34" charset="0"/>
              </a:rPr>
              <a:t> from banks, income from sale of </a:t>
            </a:r>
            <a:r>
              <a:rPr lang="cs-CZ" altLang="cs-CZ" sz="2200" dirty="0" err="1">
                <a:latin typeface="Arial" panose="020B0604020202020204" pitchFamily="34" charset="0"/>
              </a:rPr>
              <a:t>own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securities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392281" y="1166556"/>
            <a:ext cx="6826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CAPITAL MARKET – CLASSICAL APPROACH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4029045" y="1896633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5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Arial" panose="020B0604020202020204" pitchFamily="34" charset="0"/>
              </a:rPr>
              <a:t>Here</a:t>
            </a:r>
            <a:r>
              <a:rPr lang="cs-CZ" altLang="cs-CZ" sz="2400" dirty="0">
                <a:latin typeface="Arial" panose="020B0604020202020204" pitchFamily="34" charset="0"/>
              </a:rPr>
              <a:t> - </a:t>
            </a:r>
            <a:r>
              <a:rPr lang="cs-CZ" altLang="cs-CZ" sz="2400" dirty="0" err="1">
                <a:latin typeface="Arial" panose="020B0604020202020204" pitchFamily="34" charset="0"/>
              </a:rPr>
              <a:t>supply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of</a:t>
            </a:r>
            <a:r>
              <a:rPr lang="en-US" altLang="cs-CZ" sz="2400" dirty="0">
                <a:latin typeface="Arial" panose="020B0604020202020204" pitchFamily="34" charset="0"/>
              </a:rPr>
              <a:t> savings (domestic) meet</a:t>
            </a:r>
            <a:r>
              <a:rPr lang="cs-CZ" altLang="cs-CZ" sz="2400" dirty="0">
                <a:latin typeface="Arial" panose="020B0604020202020204" pitchFamily="34" charset="0"/>
              </a:rPr>
              <a:t>s </a:t>
            </a:r>
            <a:r>
              <a:rPr lang="en-US" altLang="cs-CZ" sz="2400" dirty="0">
                <a:latin typeface="Arial" panose="020B0604020202020204" pitchFamily="34" charset="0"/>
              </a:rPr>
              <a:t>the demand for these savings (</a:t>
            </a:r>
            <a:r>
              <a:rPr lang="cs-CZ" altLang="cs-CZ" sz="2400" dirty="0" err="1">
                <a:latin typeface="Arial" panose="020B0604020202020204" pitchFamily="34" charset="0"/>
              </a:rPr>
              <a:t>firm</a:t>
            </a:r>
            <a:r>
              <a:rPr lang="en-US" altLang="cs-CZ" sz="2400" dirty="0">
                <a:latin typeface="Arial" panose="020B0604020202020204" pitchFamily="34" charset="0"/>
              </a:rPr>
              <a:t>s)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>
                <a:latin typeface="Arial" panose="020B0604020202020204" pitchFamily="34" charset="0"/>
              </a:rPr>
              <a:t>T</a:t>
            </a:r>
            <a:r>
              <a:rPr lang="en-US" altLang="cs-CZ" sz="2400" dirty="0">
                <a:latin typeface="Arial" panose="020B0604020202020204" pitchFamily="34" charset="0"/>
              </a:rPr>
              <a:t>he household must have a reason for savings (prefer immediate consumption) ....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400" dirty="0">
                <a:latin typeface="Arial" panose="020B0604020202020204" pitchFamily="34" charset="0"/>
              </a:rPr>
              <a:t>the reward for postponed consumption is interest</a:t>
            </a:r>
          </a:p>
          <a:p>
            <a:pPr marL="1200150" lvl="1" indent="-1714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marL="13716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400" dirty="0">
                <a:latin typeface="Arial" panose="020B0604020202020204" pitchFamily="34" charset="0"/>
              </a:rPr>
              <a:t>households </a:t>
            </a:r>
            <a:r>
              <a:rPr lang="cs-CZ" altLang="cs-CZ" sz="2400" dirty="0">
                <a:latin typeface="Arial" panose="020B0604020202020204" pitchFamily="34" charset="0"/>
              </a:rPr>
              <a:t>are </a:t>
            </a:r>
            <a:r>
              <a:rPr lang="en-US" altLang="cs-CZ" sz="2400" dirty="0">
                <a:latin typeface="Arial" panose="020B0604020202020204" pitchFamily="34" charset="0"/>
              </a:rPr>
              <a:t>not interested in the absolute amount of interest </a:t>
            </a:r>
            <a:r>
              <a:rPr lang="cs-CZ" altLang="cs-CZ" sz="2400" dirty="0" err="1">
                <a:latin typeface="Arial" panose="020B0604020202020204" pitchFamily="34" charset="0"/>
              </a:rPr>
              <a:t>of</a:t>
            </a:r>
            <a:r>
              <a:rPr lang="en-US" altLang="cs-CZ" sz="2400" dirty="0">
                <a:latin typeface="Arial" panose="020B0604020202020204" pitchFamily="34" charset="0"/>
              </a:rPr>
              <a:t> the saved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amount, but </a:t>
            </a:r>
            <a:r>
              <a:rPr lang="en-US" altLang="cs-CZ" sz="2400" b="1" dirty="0">
                <a:latin typeface="Arial" panose="020B0604020202020204" pitchFamily="34" charset="0"/>
              </a:rPr>
              <a:t>the interest rate</a:t>
            </a:r>
          </a:p>
        </p:txBody>
      </p:sp>
      <p:sp>
        <p:nvSpPr>
          <p:cNvPr id="2" name="Obdélník 1"/>
          <p:cNvSpPr/>
          <p:nvPr/>
        </p:nvSpPr>
        <p:spPr>
          <a:xfrm>
            <a:off x="4404719" y="1207660"/>
            <a:ext cx="289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 smtClean="0">
                <a:latin typeface="Arial" panose="020B0604020202020204" pitchFamily="34" charset="0"/>
              </a:rPr>
              <a:t>CAPITAL </a:t>
            </a:r>
            <a:r>
              <a:rPr lang="cs-CZ" altLang="cs-CZ" sz="2400" b="1" dirty="0">
                <a:latin typeface="Arial" panose="020B0604020202020204" pitchFamily="34" charset="0"/>
              </a:rPr>
              <a:t>MARKET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918878" y="3840450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11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b="1" dirty="0">
                <a:latin typeface="Arial" panose="020B0604020202020204" pitchFamily="34" charset="0"/>
              </a:rPr>
              <a:t>I</a:t>
            </a:r>
            <a:r>
              <a:rPr lang="en-US" altLang="cs-CZ" sz="2400" b="1" dirty="0" err="1">
                <a:latin typeface="Arial" panose="020B0604020202020204" pitchFamily="34" charset="0"/>
              </a:rPr>
              <a:t>nterest</a:t>
            </a:r>
            <a:r>
              <a:rPr lang="en-US" altLang="cs-CZ" sz="2400" b="1" dirty="0">
                <a:latin typeface="Arial" panose="020B0604020202020204" pitchFamily="34" charset="0"/>
              </a:rPr>
              <a:t> rate</a:t>
            </a:r>
            <a:r>
              <a:rPr lang="en-US" altLang="cs-CZ" sz="2400" dirty="0">
                <a:latin typeface="Arial" panose="020B0604020202020204" pitchFamily="34" charset="0"/>
              </a:rPr>
              <a:t> (</a:t>
            </a:r>
            <a:r>
              <a:rPr lang="en-US" altLang="cs-CZ" sz="2400" dirty="0" err="1">
                <a:latin typeface="Arial" panose="020B0604020202020204" pitchFamily="34" charset="0"/>
              </a:rPr>
              <a:t>ir</a:t>
            </a:r>
            <a:r>
              <a:rPr lang="en-US" altLang="cs-CZ" sz="2400" dirty="0">
                <a:latin typeface="Arial" panose="020B0604020202020204" pitchFamily="34" charset="0"/>
              </a:rPr>
              <a:t>) - the ratio of net interest </a:t>
            </a:r>
            <a:r>
              <a:rPr lang="cs-CZ" altLang="cs-CZ" sz="2400" dirty="0" err="1">
                <a:latin typeface="Arial" panose="020B0604020202020204" pitchFamily="34" charset="0"/>
              </a:rPr>
              <a:t>from</a:t>
            </a:r>
            <a:r>
              <a:rPr lang="en-US" altLang="cs-CZ" sz="2400" dirty="0">
                <a:latin typeface="Arial" panose="020B0604020202020204" pitchFamily="34" charset="0"/>
              </a:rPr>
              <a:t> the saved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amount over a given time period (usually one year) to </a:t>
            </a:r>
            <a:r>
              <a:rPr lang="en-US" altLang="cs-CZ" sz="2400" dirty="0" err="1">
                <a:latin typeface="Arial" panose="020B0604020202020204" pitchFamily="34" charset="0"/>
              </a:rPr>
              <a:t>th</a:t>
            </a:r>
            <a:r>
              <a:rPr lang="cs-CZ" altLang="cs-CZ" sz="2400" dirty="0" err="1">
                <a:latin typeface="Arial" panose="020B0604020202020204" pitchFamily="34" charset="0"/>
              </a:rPr>
              <a:t>is</a:t>
            </a:r>
            <a:r>
              <a:rPr lang="en-US" altLang="cs-CZ" sz="2400" dirty="0">
                <a:latin typeface="Arial" panose="020B0604020202020204" pitchFamily="34" charset="0"/>
              </a:rPr>
              <a:t> saved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</a:rPr>
              <a:t>amount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en-US" altLang="cs-CZ" sz="2400" dirty="0">
                <a:latin typeface="Arial" panose="020B0604020202020204" pitchFamily="34" charset="0"/>
              </a:rPr>
              <a:t>      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altLang="cs-CZ" sz="2400" dirty="0">
                <a:latin typeface="Arial" panose="020B0604020202020204" pitchFamily="34" charset="0"/>
              </a:rPr>
              <a:t>S = interest and S</a:t>
            </a:r>
            <a:r>
              <a:rPr lang="en-US" altLang="cs-CZ" sz="1600" dirty="0">
                <a:latin typeface="Arial" panose="020B0604020202020204" pitchFamily="34" charset="0"/>
              </a:rPr>
              <a:t>0</a:t>
            </a:r>
            <a:r>
              <a:rPr lang="en-US" altLang="cs-CZ" sz="2400" dirty="0">
                <a:latin typeface="Arial" panose="020B0604020202020204" pitchFamily="34" charset="0"/>
              </a:rPr>
              <a:t> = savings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Arial" panose="020B0604020202020204" pitchFamily="34" charset="0"/>
              </a:rPr>
              <a:t>The interest rate is usually expressed as a percentage p. a. (for one year)</a:t>
            </a:r>
            <a:r>
              <a:rPr lang="cs-CZ" altLang="cs-CZ" sz="24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1152359" y="1166556"/>
            <a:ext cx="9306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MARKET – CREATING OF SAVINGS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2366295" y="3075217"/>
            <a:ext cx="806113" cy="26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2795" y="2842270"/>
            <a:ext cx="3274633" cy="70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78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CAPITAL MARKET </a:t>
            </a:r>
          </a:p>
          <a:p>
            <a:pPr lvl="0">
              <a:defRPr/>
            </a:pPr>
            <a:endParaRPr lang="en-US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lvl="0">
              <a:defRPr/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27157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2669" y="1790733"/>
            <a:ext cx="1057469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At</a:t>
            </a:r>
            <a:r>
              <a:rPr lang="en-US" altLang="cs-CZ" sz="2200" dirty="0">
                <a:latin typeface="Arial" panose="020B0604020202020204" pitchFamily="34" charset="0"/>
              </a:rPr>
              <a:t> a given interest rate, the future value (S</a:t>
            </a:r>
            <a:r>
              <a:rPr lang="en-US" altLang="cs-CZ" sz="1600" dirty="0">
                <a:latin typeface="Arial" panose="020B0604020202020204" pitchFamily="34" charset="0"/>
              </a:rPr>
              <a:t>1</a:t>
            </a:r>
            <a:r>
              <a:rPr lang="en-US" altLang="cs-CZ" sz="2200" dirty="0">
                <a:latin typeface="Arial" panose="020B0604020202020204" pitchFamily="34" charset="0"/>
              </a:rPr>
              <a:t>)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present amount (S</a:t>
            </a:r>
            <a:r>
              <a:rPr lang="en-US" altLang="cs-CZ" sz="1600" dirty="0">
                <a:latin typeface="Arial" panose="020B0604020202020204" pitchFamily="34" charset="0"/>
              </a:rPr>
              <a:t>0</a:t>
            </a:r>
            <a:r>
              <a:rPr lang="en-US" altLang="cs-CZ" sz="2200" dirty="0">
                <a:latin typeface="Arial" panose="020B0604020202020204" pitchFamily="34" charset="0"/>
              </a:rPr>
              <a:t>) after one year will be equal to: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</a:t>
            </a:r>
            <a:r>
              <a:rPr lang="en-US" altLang="cs-CZ" sz="2200" dirty="0" smtClean="0">
                <a:latin typeface="Arial" panose="020B0604020202020204" pitchFamily="34" charset="0"/>
              </a:rPr>
              <a:t>t </a:t>
            </a:r>
            <a:r>
              <a:rPr lang="en-US" altLang="cs-CZ" sz="2200" dirty="0">
                <a:latin typeface="Arial" panose="020B0604020202020204" pitchFamily="34" charset="0"/>
              </a:rPr>
              <a:t>is generally possible the future value of the present amount from the year n (Sn) </a:t>
            </a:r>
            <a:r>
              <a:rPr lang="cs-CZ" altLang="cs-CZ" sz="2200" dirty="0">
                <a:latin typeface="Arial" panose="020B0604020202020204" pitchFamily="34" charset="0"/>
              </a:rPr>
              <a:t>(</a:t>
            </a:r>
            <a:r>
              <a:rPr lang="en-US" altLang="cs-CZ" sz="2200" dirty="0">
                <a:latin typeface="Arial" panose="020B0604020202020204" pitchFamily="34" charset="0"/>
              </a:rPr>
              <a:t>assuming the interest rate does not change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  <a:r>
              <a:rPr lang="en-US" altLang="cs-CZ" sz="2200" dirty="0">
                <a:latin typeface="Arial" panose="020B0604020202020204" pitchFamily="34" charset="0"/>
              </a:rPr>
              <a:t> expressed as follows: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where (1 + </a:t>
            </a:r>
            <a:r>
              <a:rPr lang="en-US" altLang="cs-CZ" sz="2000" dirty="0" err="1">
                <a:latin typeface="Arial" panose="020B0604020202020204" pitchFamily="34" charset="0"/>
              </a:rPr>
              <a:t>i</a:t>
            </a:r>
            <a:r>
              <a:rPr lang="en-US" altLang="cs-CZ" sz="2000" dirty="0">
                <a:latin typeface="Arial" panose="020B0604020202020204" pitchFamily="34" charset="0"/>
              </a:rPr>
              <a:t>)n tells us how many times the initial deposit in n years will increase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 a given interest rate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52359" y="1166556"/>
            <a:ext cx="9306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>
                <a:latin typeface="Arial" panose="020B0604020202020204" pitchFamily="34" charset="0"/>
              </a:rPr>
              <a:t>SUPPLY ON THE CAPITAL MARKET – CREATING OF SAVINGS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2366295" y="3075217"/>
            <a:ext cx="806113" cy="26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0001" y="2811261"/>
            <a:ext cx="3164905" cy="680062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718" y="4668308"/>
            <a:ext cx="3097469" cy="66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5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1373</Words>
  <Application>Microsoft Office PowerPoint</Application>
  <PresentationFormat>Širokoúhlá obrazovka</PresentationFormat>
  <Paragraphs>194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Motiv Office</vt:lpstr>
      <vt:lpstr>CAPITAL MARKET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majerova</cp:lastModifiedBy>
  <cp:revision>123</cp:revision>
  <dcterms:created xsi:type="dcterms:W3CDTF">2016-11-25T20:36:16Z</dcterms:created>
  <dcterms:modified xsi:type="dcterms:W3CDTF">2019-09-11T13:43:41Z</dcterms:modified>
</cp:coreProperties>
</file>