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1" r:id="rId2"/>
    <p:sldId id="263" r:id="rId3"/>
    <p:sldId id="264" r:id="rId4"/>
    <p:sldId id="312" r:id="rId5"/>
    <p:sldId id="313" r:id="rId6"/>
    <p:sldId id="314" r:id="rId7"/>
    <p:sldId id="315" r:id="rId8"/>
    <p:sldId id="316" r:id="rId9"/>
    <p:sldId id="317" r:id="rId10"/>
    <p:sldId id="318" r:id="rId11"/>
    <p:sldId id="320" r:id="rId12"/>
    <p:sldId id="321" r:id="rId13"/>
    <p:sldId id="322" r:id="rId14"/>
    <p:sldId id="323" r:id="rId15"/>
    <p:sldId id="324" r:id="rId16"/>
    <p:sldId id="325" r:id="rId17"/>
    <p:sldId id="326" r:id="rId18"/>
    <p:sldId id="333" r:id="rId19"/>
    <p:sldId id="327" r:id="rId20"/>
    <p:sldId id="328" r:id="rId21"/>
    <p:sldId id="329" r:id="rId22"/>
    <p:sldId id="330" r:id="rId23"/>
    <p:sldId id="331" r:id="rId24"/>
    <p:sldId id="332" r:id="rId25"/>
    <p:sldId id="262" r:id="rId26"/>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7" d="100"/>
          <a:sy n="107" d="100"/>
        </p:scale>
        <p:origin x="138"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p:cNvSpPr>
            <a:spLocks noGrp="1"/>
          </p:cNvSpPr>
          <p:nvPr>
            <p:ph type="dt" sz="half" idx="10"/>
          </p:nvPr>
        </p:nvSpPr>
        <p:spPr/>
        <p:txBody>
          <a:bodyPr/>
          <a:lstStyle/>
          <a:p>
            <a:fld id="{3E9BAEC6-A37A-4403-B919-4854A6448652}" type="datetimeFigureOut">
              <a:rPr lang="cs-CZ" smtClean="0"/>
              <a:t>01.07.2022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504505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01.07.2022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119729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01.07.2022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639973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3986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01.07.2022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4260021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3E9BAEC6-A37A-4403-B919-4854A6448652}" type="datetimeFigureOut">
              <a:rPr lang="cs-CZ" smtClean="0"/>
              <a:t>01.07.2022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735005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3E9BAEC6-A37A-4403-B919-4854A6448652}" type="datetimeFigureOut">
              <a:rPr lang="cs-CZ" smtClean="0"/>
              <a:t>01.07.2022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572938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3E9BAEC6-A37A-4403-B919-4854A6448652}" type="datetimeFigureOut">
              <a:rPr lang="cs-CZ" smtClean="0"/>
              <a:t>01.07.2022</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291546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3E9BAEC6-A37A-4403-B919-4854A6448652}" type="datetimeFigureOut">
              <a:rPr lang="cs-CZ" smtClean="0"/>
              <a:t>01.07.2022</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52277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3E9BAEC6-A37A-4403-B919-4854A6448652}" type="datetimeFigureOut">
              <a:rPr lang="cs-CZ" smtClean="0"/>
              <a:t>01.07.2022</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773999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01.07.2022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536581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01.07.2022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96887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9BAEC6-A37A-4403-B919-4854A6448652}" type="datetimeFigureOut">
              <a:rPr lang="cs-CZ" smtClean="0"/>
              <a:t>01.07.2022</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23C2D-3845-4F8C-9F64-DBE4B5B8108A}" type="slidenum">
              <a:rPr lang="cs-CZ" smtClean="0"/>
              <a:t>‹#›</a:t>
            </a:fld>
            <a:endParaRPr lang="cs-CZ"/>
          </a:p>
        </p:txBody>
      </p:sp>
    </p:spTree>
    <p:extLst>
      <p:ext uri="{BB962C8B-B14F-4D97-AF65-F5344CB8AC3E}">
        <p14:creationId xmlns:p14="http://schemas.microsoft.com/office/powerpoint/2010/main" val="420354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64351" y="752054"/>
            <a:ext cx="2266000" cy="1744775"/>
          </a:xfrm>
          <a:prstGeom prst="rect">
            <a:avLst/>
          </a:prstGeom>
        </p:spPr>
      </p:pic>
      <p:sp>
        <p:nvSpPr>
          <p:cNvPr id="7" name="Obdélník 6"/>
          <p:cNvSpPr/>
          <p:nvPr/>
        </p:nvSpPr>
        <p:spPr>
          <a:xfrm>
            <a:off x="335360" y="356659"/>
            <a:ext cx="7488832" cy="6144683"/>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623392" y="932723"/>
            <a:ext cx="6973162" cy="2880320"/>
          </a:xfrm>
          <a:prstGeom prst="rect">
            <a:avLst/>
          </a:prstGeom>
        </p:spPr>
        <p:txBody>
          <a:bodyPr anchor="t">
            <a:normAutofit fontScale="90000"/>
          </a:bodyPr>
          <a:lstStyle/>
          <a:p>
            <a:r>
              <a:rPr lang="en-US" sz="5333" b="1" dirty="0">
                <a:solidFill>
                  <a:schemeClr val="bg1"/>
                </a:solidFill>
                <a:latin typeface="Times New Roman" panose="02020603050405020304" pitchFamily="18" charset="0"/>
                <a:cs typeface="Times New Roman" panose="02020603050405020304" pitchFamily="18" charset="0"/>
              </a:rPr>
              <a:t>MARKET and GOVERNMENT FAILURE</a:t>
            </a:r>
            <a:br>
              <a:rPr lang="en-US" sz="5333" b="1" dirty="0">
                <a:solidFill>
                  <a:schemeClr val="bg1"/>
                </a:solidFill>
                <a:latin typeface="Times New Roman" panose="02020603050405020304" pitchFamily="18" charset="0"/>
                <a:cs typeface="Times New Roman" panose="02020603050405020304" pitchFamily="18" charset="0"/>
              </a:rPr>
            </a:br>
            <a:br>
              <a:rPr lang="en-US" sz="5333" b="1" dirty="0">
                <a:solidFill>
                  <a:schemeClr val="bg1"/>
                </a:solidFill>
                <a:latin typeface="Times New Roman" panose="02020603050405020304" pitchFamily="18" charset="0"/>
                <a:cs typeface="Times New Roman" panose="02020603050405020304" pitchFamily="18" charset="0"/>
              </a:rPr>
            </a:br>
            <a:endParaRPr lang="en-US" sz="5333"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2351584" y="4101075"/>
            <a:ext cx="5184576" cy="1056117"/>
          </a:xfrm>
          <a:prstGeom prst="rect">
            <a:avLst/>
          </a:prstGeom>
        </p:spPr>
        <p:txBody>
          <a:bodyPr>
            <a:normAutofit/>
          </a:bodyPr>
          <a:lstStyle/>
          <a:p>
            <a:pPr marL="0" indent="0" algn="r">
              <a:buNone/>
            </a:pPr>
            <a:r>
              <a:rPr lang="en-GB" sz="1867" dirty="0">
                <a:solidFill>
                  <a:schemeClr val="bg1"/>
                </a:solidFill>
                <a:latin typeface="Times New Roman" panose="02020603050405020304" pitchFamily="18" charset="0"/>
                <a:cs typeface="Times New Roman" panose="02020603050405020304" pitchFamily="18" charset="0"/>
              </a:rPr>
              <a:t>LESSON </a:t>
            </a:r>
            <a:r>
              <a:rPr lang="cs-CZ" sz="1867" dirty="0">
                <a:solidFill>
                  <a:schemeClr val="bg1"/>
                </a:solidFill>
                <a:latin typeface="Times New Roman" panose="02020603050405020304" pitchFamily="18" charset="0"/>
                <a:cs typeface="Times New Roman" panose="02020603050405020304" pitchFamily="18" charset="0"/>
              </a:rPr>
              <a:t>XI</a:t>
            </a:r>
            <a:endParaRPr lang="en-GB" sz="1867"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9274729" y="4965171"/>
            <a:ext cx="2688299" cy="1536171"/>
          </a:xfrm>
          <a:prstGeom prst="rect">
            <a:avLst/>
          </a:prstGeom>
        </p:spPr>
        <p:txBody>
          <a:bodyPr vert="horz" lIns="121920" tIns="60960" rIns="121920" bIns="6096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GB" altLang="cs-CZ" sz="1200" b="1" dirty="0" err="1">
                <a:solidFill>
                  <a:srgbClr val="307871"/>
                </a:solidFill>
                <a:latin typeface="Times New Roman" panose="02020603050405020304" pitchFamily="18" charset="0"/>
                <a:cs typeface="Times New Roman" panose="02020603050405020304" pitchFamily="18" charset="0"/>
              </a:rPr>
              <a:t>Dr.</a:t>
            </a:r>
            <a:r>
              <a:rPr lang="en-GB" altLang="cs-CZ" sz="1200" b="1" dirty="0">
                <a:solidFill>
                  <a:srgbClr val="307871"/>
                </a:solidFill>
                <a:latin typeface="Times New Roman" panose="02020603050405020304" pitchFamily="18" charset="0"/>
                <a:cs typeface="Times New Roman" panose="02020603050405020304" pitchFamily="18" charset="0"/>
              </a:rPr>
              <a:t> Ingrid Majerova</a:t>
            </a:r>
          </a:p>
          <a:p>
            <a:pPr algn="r"/>
            <a:r>
              <a:rPr lang="cs-CZ" altLang="cs-CZ" sz="1200" dirty="0">
                <a:solidFill>
                  <a:srgbClr val="307871"/>
                </a:solidFill>
                <a:latin typeface="Times New Roman" panose="02020603050405020304" pitchFamily="18" charset="0"/>
                <a:cs typeface="Times New Roman" panose="02020603050405020304" pitchFamily="18" charset="0"/>
              </a:rPr>
              <a:t>Basic </a:t>
            </a:r>
            <a:r>
              <a:rPr lang="cs-CZ" altLang="cs-CZ" sz="1200" dirty="0" err="1">
                <a:solidFill>
                  <a:srgbClr val="307871"/>
                </a:solidFill>
                <a:latin typeface="Times New Roman" panose="02020603050405020304" pitchFamily="18" charset="0"/>
                <a:cs typeface="Times New Roman" panose="02020603050405020304" pitchFamily="18" charset="0"/>
              </a:rPr>
              <a:t>Microeconomics</a:t>
            </a:r>
            <a:endParaRPr lang="en-GB" altLang="cs-CZ" sz="1200" dirty="0">
              <a:solidFill>
                <a:srgbClr val="307871"/>
              </a:solidFill>
              <a:latin typeface="Times New Roman" panose="02020603050405020304" pitchFamily="18" charset="0"/>
              <a:cs typeface="Times New Roman" panose="02020603050405020304" pitchFamily="18" charset="0"/>
            </a:endParaRPr>
          </a:p>
          <a:p>
            <a:pPr algn="r"/>
            <a:r>
              <a:rPr lang="cs-CZ" altLang="cs-CZ" sz="1200" dirty="0">
                <a:solidFill>
                  <a:srgbClr val="307871"/>
                </a:solidFill>
                <a:latin typeface="Times New Roman" panose="02020603050405020304" pitchFamily="18" charset="0"/>
                <a:cs typeface="Times New Roman" panose="02020603050405020304" pitchFamily="18" charset="0"/>
              </a:rPr>
              <a:t>EVS/</a:t>
            </a:r>
            <a:r>
              <a:rPr lang="cs-CZ" altLang="cs-CZ" sz="1200" dirty="0" err="1">
                <a:solidFill>
                  <a:srgbClr val="307871"/>
                </a:solidFill>
                <a:latin typeface="Times New Roman" panose="02020603050405020304" pitchFamily="18" charset="0"/>
                <a:cs typeface="Times New Roman" panose="02020603050405020304" pitchFamily="18" charset="0"/>
              </a:rPr>
              <a:t>xxxx</a:t>
            </a:r>
            <a:endParaRPr lang="en-GB" altLang="cs-CZ" sz="12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434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27892"/>
            <a:ext cx="8424936" cy="1569660"/>
          </a:xfrm>
          <a:prstGeom prst="rect">
            <a:avLst/>
          </a:prstGeom>
        </p:spPr>
        <p:txBody>
          <a:bodyPr wrap="square">
            <a:spAutoFit/>
          </a:bodyPr>
          <a:lstStyle/>
          <a:p>
            <a:pPr lvl="0">
              <a:defRPr/>
            </a:pPr>
            <a:r>
              <a:rPr lang="cs-CZ" sz="2400" kern="0" dirty="0">
                <a:solidFill>
                  <a:srgbClr val="307871"/>
                </a:solidFill>
                <a:latin typeface="Times New Roman"/>
                <a:ea typeface="+mj-ea"/>
                <a:cs typeface="+mj-cs"/>
              </a:rPr>
              <a:t> </a:t>
            </a:r>
            <a:r>
              <a:rPr lang="en-US" sz="2400" kern="0" dirty="0">
                <a:solidFill>
                  <a:srgbClr val="307871"/>
                </a:solidFill>
                <a:latin typeface="Times New Roman"/>
                <a:ea typeface="+mj-ea"/>
                <a:cs typeface="+mj-cs"/>
              </a:rPr>
              <a:t>MARKET FAILURE</a:t>
            </a:r>
          </a:p>
          <a:p>
            <a:pPr lvl="0">
              <a:defRPr/>
            </a:pPr>
            <a:endParaRPr lang="en-US" sz="2400" kern="0" dirty="0">
              <a:solidFill>
                <a:srgbClr val="307871"/>
              </a:solidFill>
              <a:latin typeface="Times New Roman"/>
              <a:ea typeface="+mj-ea"/>
              <a:cs typeface="+mj-cs"/>
            </a:endParaRPr>
          </a:p>
          <a:p>
            <a:pPr lvl="0">
              <a:defRPr/>
            </a:pPr>
            <a:endParaRPr lang="en-US" sz="2400" kern="0" dirty="0">
              <a:solidFill>
                <a:srgbClr val="307871"/>
              </a:solidFill>
              <a:latin typeface="Times New Roman"/>
              <a:ea typeface="+mj-ea"/>
              <a:cs typeface="+mj-cs"/>
            </a:endParaRPr>
          </a:p>
          <a:p>
            <a:pPr lvl="0">
              <a:defRPr/>
            </a:pPr>
            <a:endParaRPr lang="cs-CZ" sz="2400" kern="0" dirty="0">
              <a:solidFill>
                <a:srgbClr val="307871"/>
              </a:solidFill>
              <a:latin typeface="Times New Roman"/>
              <a:ea typeface="+mj-ea"/>
              <a:cs typeface="+mj-cs"/>
            </a:endParaRPr>
          </a:p>
        </p:txBody>
      </p:sp>
      <p:sp>
        <p:nvSpPr>
          <p:cNvPr id="8" name="Zástupný symbol pro obsah 2"/>
          <p:cNvSpPr txBox="1">
            <a:spLocks/>
          </p:cNvSpPr>
          <p:nvPr/>
        </p:nvSpPr>
        <p:spPr>
          <a:xfrm>
            <a:off x="395536" y="2715765"/>
            <a:ext cx="8280920"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ltLang="cs-CZ" sz="1400" b="1" dirty="0">
              <a:solidFill>
                <a:srgbClr val="307871"/>
              </a:solidFill>
              <a:latin typeface="Times New Roman" panose="02020603050405020304" pitchFamily="18" charset="0"/>
              <a:cs typeface="Times New Roman" panose="02020603050405020304" pitchFamily="18" charset="0"/>
            </a:endParaRPr>
          </a:p>
        </p:txBody>
      </p:sp>
      <p:sp>
        <p:nvSpPr>
          <p:cNvPr id="2" name="Obdélník 1"/>
          <p:cNvSpPr/>
          <p:nvPr/>
        </p:nvSpPr>
        <p:spPr>
          <a:xfrm>
            <a:off x="4545206" y="1207660"/>
            <a:ext cx="2611613" cy="461665"/>
          </a:xfrm>
          <a:prstGeom prst="rect">
            <a:avLst/>
          </a:prstGeom>
        </p:spPr>
        <p:txBody>
          <a:bodyPr wrap="none">
            <a:spAutoFit/>
          </a:bodyPr>
          <a:lstStyle/>
          <a:p>
            <a:pPr algn="ctr">
              <a:spcBef>
                <a:spcPct val="0"/>
              </a:spcBef>
            </a:pPr>
            <a:r>
              <a:rPr lang="cs-CZ" altLang="cs-CZ" sz="2400" b="1" dirty="0">
                <a:latin typeface="Arial" panose="020B0604020202020204" pitchFamily="34" charset="0"/>
              </a:rPr>
              <a:t>EXTERNALITIES</a:t>
            </a:r>
          </a:p>
        </p:txBody>
      </p:sp>
      <p:sp>
        <p:nvSpPr>
          <p:cNvPr id="3" name="Obdélník 2"/>
          <p:cNvSpPr/>
          <p:nvPr/>
        </p:nvSpPr>
        <p:spPr>
          <a:xfrm>
            <a:off x="691332" y="2387538"/>
            <a:ext cx="10319359" cy="3416320"/>
          </a:xfrm>
          <a:prstGeom prst="rect">
            <a:avLst/>
          </a:prstGeom>
        </p:spPr>
        <p:txBody>
          <a:bodyPr wrap="square">
            <a:spAutoFit/>
          </a:bodyPr>
          <a:lstStyle/>
          <a:p>
            <a:pPr>
              <a:spcBef>
                <a:spcPct val="0"/>
              </a:spcBef>
              <a:defRPr/>
            </a:pPr>
            <a:r>
              <a:rPr lang="cs-CZ" sz="2400" b="1" dirty="0"/>
              <a:t>Negative </a:t>
            </a:r>
            <a:r>
              <a:rPr lang="cs-CZ" sz="2400" b="1" dirty="0" err="1"/>
              <a:t>production</a:t>
            </a:r>
            <a:r>
              <a:rPr lang="cs-CZ" sz="2400" b="1" dirty="0"/>
              <a:t> </a:t>
            </a:r>
            <a:r>
              <a:rPr lang="cs-CZ" sz="2400" b="1" dirty="0" err="1"/>
              <a:t>externalities</a:t>
            </a:r>
            <a:endParaRPr lang="cs-CZ" altLang="cs-CZ" sz="2400" dirty="0">
              <a:latin typeface="Arial" panose="020B0604020202020204" pitchFamily="34" charset="0"/>
            </a:endParaRPr>
          </a:p>
          <a:p>
            <a:pPr>
              <a:spcBef>
                <a:spcPct val="0"/>
              </a:spcBef>
              <a:defRPr/>
            </a:pPr>
            <a:r>
              <a:rPr lang="cs-CZ" altLang="cs-CZ" sz="2400" dirty="0"/>
              <a:t>Air, </a:t>
            </a:r>
            <a:r>
              <a:rPr lang="cs-CZ" altLang="cs-CZ" sz="2400" dirty="0" err="1"/>
              <a:t>light</a:t>
            </a:r>
            <a:r>
              <a:rPr lang="cs-CZ" altLang="cs-CZ" sz="2400" dirty="0"/>
              <a:t> and </a:t>
            </a:r>
            <a:r>
              <a:rPr lang="cs-CZ" altLang="cs-CZ" sz="2400" dirty="0" err="1"/>
              <a:t>water</a:t>
            </a:r>
            <a:r>
              <a:rPr lang="cs-CZ" altLang="cs-CZ" sz="2400" dirty="0"/>
              <a:t> </a:t>
            </a:r>
            <a:r>
              <a:rPr lang="cs-CZ" altLang="cs-CZ" sz="2400" dirty="0" err="1"/>
              <a:t>pollution</a:t>
            </a:r>
            <a:r>
              <a:rPr lang="cs-CZ" altLang="cs-CZ" sz="2400" dirty="0"/>
              <a:t>, </a:t>
            </a:r>
            <a:r>
              <a:rPr lang="cs-CZ" altLang="cs-CZ" sz="2400" dirty="0" err="1"/>
              <a:t>systemic</a:t>
            </a:r>
            <a:r>
              <a:rPr lang="cs-CZ" altLang="cs-CZ" sz="2400" dirty="0"/>
              <a:t> risk</a:t>
            </a:r>
          </a:p>
          <a:p>
            <a:pPr>
              <a:spcBef>
                <a:spcPct val="0"/>
              </a:spcBef>
              <a:defRPr/>
            </a:pPr>
            <a:r>
              <a:rPr lang="cs-CZ" altLang="cs-CZ" sz="2400" dirty="0"/>
              <a:t>(</a:t>
            </a:r>
            <a:r>
              <a:rPr lang="cs-CZ" altLang="cs-CZ" sz="2400" dirty="0" err="1"/>
              <a:t>moral</a:t>
            </a:r>
            <a:r>
              <a:rPr lang="cs-CZ" altLang="cs-CZ" sz="2400" dirty="0"/>
              <a:t> hazard), </a:t>
            </a:r>
            <a:r>
              <a:rPr lang="cs-CZ" altLang="cs-CZ" sz="2400" dirty="0" err="1"/>
              <a:t>climate</a:t>
            </a:r>
            <a:r>
              <a:rPr lang="cs-CZ" altLang="cs-CZ" sz="2400" dirty="0"/>
              <a:t> </a:t>
            </a:r>
            <a:r>
              <a:rPr lang="cs-CZ" altLang="cs-CZ" sz="2400" dirty="0" err="1"/>
              <a:t>changes</a:t>
            </a:r>
            <a:r>
              <a:rPr lang="cs-CZ" altLang="cs-CZ" sz="2400" dirty="0"/>
              <a:t>, </a:t>
            </a:r>
            <a:r>
              <a:rPr lang="cs-CZ" altLang="cs-CZ" sz="2400" dirty="0" err="1"/>
              <a:t>overfishing</a:t>
            </a:r>
            <a:r>
              <a:rPr lang="cs-CZ" altLang="cs-CZ" sz="2400" dirty="0"/>
              <a:t>, </a:t>
            </a:r>
          </a:p>
          <a:p>
            <a:pPr>
              <a:spcBef>
                <a:spcPct val="0"/>
              </a:spcBef>
              <a:defRPr/>
            </a:pPr>
            <a:r>
              <a:rPr lang="cs-CZ" altLang="cs-CZ" sz="2400" dirty="0" err="1"/>
              <a:t>nuclear</a:t>
            </a:r>
            <a:r>
              <a:rPr lang="cs-CZ" altLang="cs-CZ" sz="2400" dirty="0"/>
              <a:t> </a:t>
            </a:r>
            <a:r>
              <a:rPr lang="cs-CZ" altLang="cs-CZ" sz="2400" dirty="0" err="1"/>
              <a:t>waste</a:t>
            </a:r>
            <a:r>
              <a:rPr lang="cs-CZ" altLang="cs-CZ" sz="2400" dirty="0"/>
              <a:t> </a:t>
            </a:r>
            <a:r>
              <a:rPr lang="cs-CZ" altLang="cs-CZ" sz="2400" dirty="0" err="1"/>
              <a:t>or</a:t>
            </a:r>
            <a:r>
              <a:rPr lang="cs-CZ" altLang="cs-CZ" sz="2400" dirty="0"/>
              <a:t> </a:t>
            </a:r>
            <a:r>
              <a:rPr lang="cs-CZ" altLang="cs-CZ" sz="2400" dirty="0" err="1"/>
              <a:t>spams</a:t>
            </a:r>
            <a:r>
              <a:rPr lang="cs-CZ" altLang="cs-CZ" sz="2400" dirty="0"/>
              <a:t>….</a:t>
            </a:r>
            <a:r>
              <a:rPr lang="cs-CZ" altLang="cs-CZ" sz="2400" dirty="0">
                <a:latin typeface="Arial" panose="020B0604020202020204" pitchFamily="34" charset="0"/>
              </a:rPr>
              <a:t> </a:t>
            </a:r>
          </a:p>
          <a:p>
            <a:pPr>
              <a:spcBef>
                <a:spcPct val="0"/>
              </a:spcBef>
              <a:defRPr/>
            </a:pPr>
            <a:endParaRPr lang="cs-CZ" altLang="cs-CZ" sz="2400" dirty="0">
              <a:latin typeface="Arial" panose="020B0604020202020204" pitchFamily="34" charset="0"/>
            </a:endParaRPr>
          </a:p>
          <a:p>
            <a:pPr>
              <a:spcBef>
                <a:spcPct val="0"/>
              </a:spcBef>
              <a:defRPr/>
            </a:pPr>
            <a:r>
              <a:rPr lang="cs-CZ" sz="2400" b="1" dirty="0"/>
              <a:t>Negative </a:t>
            </a:r>
            <a:r>
              <a:rPr lang="cs-CZ" sz="2400" b="1" dirty="0" err="1"/>
              <a:t>consumption</a:t>
            </a:r>
            <a:r>
              <a:rPr lang="cs-CZ" sz="2400" b="1" dirty="0"/>
              <a:t> </a:t>
            </a:r>
            <a:r>
              <a:rPr lang="cs-CZ" sz="2400" b="1" dirty="0" err="1"/>
              <a:t>externalities</a:t>
            </a:r>
            <a:endParaRPr lang="cs-CZ" altLang="cs-CZ" sz="2400" dirty="0">
              <a:latin typeface="Arial" panose="020B0604020202020204" pitchFamily="34" charset="0"/>
            </a:endParaRPr>
          </a:p>
          <a:p>
            <a:pPr>
              <a:spcBef>
                <a:spcPct val="0"/>
              </a:spcBef>
              <a:defRPr/>
            </a:pPr>
            <a:r>
              <a:rPr lang="cs-CZ" altLang="cs-CZ" sz="2400" dirty="0" err="1"/>
              <a:t>Noise</a:t>
            </a:r>
            <a:r>
              <a:rPr lang="cs-CZ" altLang="cs-CZ" sz="2400" dirty="0"/>
              <a:t> </a:t>
            </a:r>
            <a:r>
              <a:rPr lang="cs-CZ" altLang="cs-CZ" sz="2400" dirty="0" err="1"/>
              <a:t>pollution</a:t>
            </a:r>
            <a:r>
              <a:rPr lang="cs-CZ" altLang="cs-CZ" sz="2400" dirty="0"/>
              <a:t>, </a:t>
            </a:r>
            <a:r>
              <a:rPr lang="cs-CZ" altLang="cs-CZ" sz="2400" dirty="0" err="1"/>
              <a:t>antibiotic</a:t>
            </a:r>
            <a:r>
              <a:rPr lang="cs-CZ" altLang="cs-CZ" sz="2400" dirty="0"/>
              <a:t> resistence, </a:t>
            </a:r>
          </a:p>
          <a:p>
            <a:pPr>
              <a:spcBef>
                <a:spcPct val="0"/>
              </a:spcBef>
              <a:defRPr/>
            </a:pPr>
            <a:r>
              <a:rPr lang="cs-CZ" altLang="cs-CZ" sz="2400" dirty="0" err="1"/>
              <a:t>passive</a:t>
            </a:r>
            <a:r>
              <a:rPr lang="cs-CZ" altLang="cs-CZ" sz="2400" dirty="0"/>
              <a:t> smoking, </a:t>
            </a:r>
            <a:r>
              <a:rPr lang="cs-CZ" altLang="cs-CZ" sz="2400" dirty="0" err="1"/>
              <a:t>traffic</a:t>
            </a:r>
            <a:r>
              <a:rPr lang="cs-CZ" altLang="cs-CZ" sz="2400" dirty="0"/>
              <a:t> </a:t>
            </a:r>
            <a:r>
              <a:rPr lang="cs-CZ" altLang="cs-CZ" sz="2400" dirty="0" err="1"/>
              <a:t>congestion</a:t>
            </a:r>
            <a:r>
              <a:rPr lang="cs-CZ" altLang="cs-CZ" sz="2400" dirty="0"/>
              <a:t>, </a:t>
            </a:r>
          </a:p>
          <a:p>
            <a:pPr>
              <a:spcBef>
                <a:spcPct val="0"/>
              </a:spcBef>
              <a:defRPr/>
            </a:pPr>
            <a:r>
              <a:rPr lang="cs-CZ" altLang="cs-CZ" sz="2400" dirty="0" err="1"/>
              <a:t>price</a:t>
            </a:r>
            <a:r>
              <a:rPr lang="cs-CZ" altLang="cs-CZ" sz="2400" dirty="0"/>
              <a:t> </a:t>
            </a:r>
            <a:r>
              <a:rPr lang="cs-CZ" altLang="cs-CZ" sz="2400" dirty="0" err="1"/>
              <a:t>increase</a:t>
            </a:r>
            <a:r>
              <a:rPr lang="cs-CZ" altLang="cs-CZ" sz="2400" dirty="0"/>
              <a:t> (</a:t>
            </a:r>
            <a:r>
              <a:rPr lang="cs-CZ" altLang="cs-CZ" sz="2400" dirty="0" err="1"/>
              <a:t>pecuniary</a:t>
            </a:r>
            <a:r>
              <a:rPr lang="cs-CZ" altLang="cs-CZ" sz="2400" dirty="0"/>
              <a:t> </a:t>
            </a:r>
            <a:r>
              <a:rPr lang="cs-CZ" altLang="cs-CZ" sz="2400" dirty="0" err="1"/>
              <a:t>externalities</a:t>
            </a:r>
            <a:r>
              <a:rPr lang="cs-CZ" altLang="cs-CZ" sz="2400"/>
              <a:t>)</a:t>
            </a:r>
            <a:endParaRPr lang="cs-CZ" sz="2400" dirty="0"/>
          </a:p>
        </p:txBody>
      </p:sp>
      <p:pic>
        <p:nvPicPr>
          <p:cNvPr id="6" name="Obrázek 5"/>
          <p:cNvPicPr>
            <a:picLocks noChangeAspect="1"/>
          </p:cNvPicPr>
          <p:nvPr/>
        </p:nvPicPr>
        <p:blipFill>
          <a:blip r:embed="rId3"/>
          <a:stretch>
            <a:fillRect/>
          </a:stretch>
        </p:blipFill>
        <p:spPr>
          <a:xfrm>
            <a:off x="8676456" y="1833804"/>
            <a:ext cx="1688738" cy="2542252"/>
          </a:xfrm>
          <a:prstGeom prst="rect">
            <a:avLst/>
          </a:prstGeom>
        </p:spPr>
      </p:pic>
      <p:pic>
        <p:nvPicPr>
          <p:cNvPr id="9" name="Obrázek 8"/>
          <p:cNvPicPr>
            <a:picLocks noChangeAspect="1"/>
          </p:cNvPicPr>
          <p:nvPr/>
        </p:nvPicPr>
        <p:blipFill>
          <a:blip r:embed="rId4"/>
          <a:stretch>
            <a:fillRect/>
          </a:stretch>
        </p:blipFill>
        <p:spPr>
          <a:xfrm>
            <a:off x="6731296" y="4095698"/>
            <a:ext cx="1511939" cy="2011854"/>
          </a:xfrm>
          <a:prstGeom prst="rect">
            <a:avLst/>
          </a:prstGeom>
        </p:spPr>
      </p:pic>
    </p:spTree>
    <p:extLst>
      <p:ext uri="{BB962C8B-B14F-4D97-AF65-F5344CB8AC3E}">
        <p14:creationId xmlns:p14="http://schemas.microsoft.com/office/powerpoint/2010/main" val="1205687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27892"/>
            <a:ext cx="8424936" cy="1569660"/>
          </a:xfrm>
          <a:prstGeom prst="rect">
            <a:avLst/>
          </a:prstGeom>
        </p:spPr>
        <p:txBody>
          <a:bodyPr wrap="square">
            <a:spAutoFit/>
          </a:bodyPr>
          <a:lstStyle/>
          <a:p>
            <a:pPr lvl="0">
              <a:defRPr/>
            </a:pPr>
            <a:r>
              <a:rPr lang="cs-CZ" sz="2400" kern="0" dirty="0">
                <a:solidFill>
                  <a:srgbClr val="307871"/>
                </a:solidFill>
                <a:latin typeface="Times New Roman"/>
                <a:ea typeface="+mj-ea"/>
                <a:cs typeface="+mj-cs"/>
              </a:rPr>
              <a:t> </a:t>
            </a:r>
            <a:r>
              <a:rPr lang="en-US" sz="2400" kern="0" dirty="0">
                <a:solidFill>
                  <a:srgbClr val="307871"/>
                </a:solidFill>
                <a:latin typeface="Times New Roman"/>
                <a:ea typeface="+mj-ea"/>
                <a:cs typeface="+mj-cs"/>
              </a:rPr>
              <a:t>MARKET FAILURE</a:t>
            </a:r>
          </a:p>
          <a:p>
            <a:pPr lvl="0">
              <a:defRPr/>
            </a:pPr>
            <a:endParaRPr lang="en-US" sz="2400" kern="0" dirty="0">
              <a:solidFill>
                <a:srgbClr val="307871"/>
              </a:solidFill>
              <a:latin typeface="Times New Roman"/>
              <a:ea typeface="+mj-ea"/>
              <a:cs typeface="+mj-cs"/>
            </a:endParaRPr>
          </a:p>
          <a:p>
            <a:pPr lvl="0">
              <a:defRPr/>
            </a:pPr>
            <a:endParaRPr lang="en-US" sz="2400" kern="0" dirty="0">
              <a:solidFill>
                <a:srgbClr val="307871"/>
              </a:solidFill>
              <a:latin typeface="Times New Roman"/>
              <a:ea typeface="+mj-ea"/>
              <a:cs typeface="+mj-cs"/>
            </a:endParaRPr>
          </a:p>
          <a:p>
            <a:pPr lvl="0">
              <a:defRPr/>
            </a:pPr>
            <a:endParaRPr lang="cs-CZ" sz="2400" kern="0" dirty="0">
              <a:solidFill>
                <a:srgbClr val="307871"/>
              </a:solidFill>
              <a:latin typeface="Times New Roman"/>
              <a:ea typeface="+mj-ea"/>
              <a:cs typeface="+mj-cs"/>
            </a:endParaRPr>
          </a:p>
        </p:txBody>
      </p:sp>
      <p:sp>
        <p:nvSpPr>
          <p:cNvPr id="8" name="Zástupný symbol pro obsah 2"/>
          <p:cNvSpPr txBox="1">
            <a:spLocks/>
          </p:cNvSpPr>
          <p:nvPr/>
        </p:nvSpPr>
        <p:spPr>
          <a:xfrm>
            <a:off x="395536" y="2715765"/>
            <a:ext cx="8280920"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ltLang="cs-CZ" sz="1400" b="1" dirty="0">
              <a:solidFill>
                <a:srgbClr val="307871"/>
              </a:solidFill>
              <a:latin typeface="Times New Roman" panose="02020603050405020304" pitchFamily="18" charset="0"/>
              <a:cs typeface="Times New Roman" panose="02020603050405020304" pitchFamily="18" charset="0"/>
            </a:endParaRPr>
          </a:p>
        </p:txBody>
      </p:sp>
      <p:sp>
        <p:nvSpPr>
          <p:cNvPr id="2" name="Obdélník 1"/>
          <p:cNvSpPr/>
          <p:nvPr/>
        </p:nvSpPr>
        <p:spPr>
          <a:xfrm>
            <a:off x="4545206" y="1207660"/>
            <a:ext cx="2611613" cy="461665"/>
          </a:xfrm>
          <a:prstGeom prst="rect">
            <a:avLst/>
          </a:prstGeom>
        </p:spPr>
        <p:txBody>
          <a:bodyPr wrap="none">
            <a:spAutoFit/>
          </a:bodyPr>
          <a:lstStyle/>
          <a:p>
            <a:pPr algn="ctr">
              <a:spcBef>
                <a:spcPct val="0"/>
              </a:spcBef>
            </a:pPr>
            <a:r>
              <a:rPr lang="cs-CZ" altLang="cs-CZ" sz="2400" b="1" dirty="0">
                <a:latin typeface="Arial" panose="020B0604020202020204" pitchFamily="34" charset="0"/>
              </a:rPr>
              <a:t>EXTERNALITIES</a:t>
            </a:r>
          </a:p>
        </p:txBody>
      </p:sp>
      <p:sp>
        <p:nvSpPr>
          <p:cNvPr id="3" name="Obdélník 2"/>
          <p:cNvSpPr/>
          <p:nvPr/>
        </p:nvSpPr>
        <p:spPr>
          <a:xfrm>
            <a:off x="395536" y="2173796"/>
            <a:ext cx="10319359" cy="2677656"/>
          </a:xfrm>
          <a:prstGeom prst="rect">
            <a:avLst/>
          </a:prstGeom>
        </p:spPr>
        <p:txBody>
          <a:bodyPr wrap="square">
            <a:spAutoFit/>
          </a:bodyPr>
          <a:lstStyle/>
          <a:p>
            <a:pPr>
              <a:spcBef>
                <a:spcPct val="0"/>
              </a:spcBef>
              <a:defRPr/>
            </a:pPr>
            <a:r>
              <a:rPr lang="cs-CZ" sz="2400" b="1" dirty="0"/>
              <a:t>Positive </a:t>
            </a:r>
            <a:r>
              <a:rPr lang="cs-CZ" sz="2400" b="1" dirty="0" err="1"/>
              <a:t>production</a:t>
            </a:r>
            <a:r>
              <a:rPr lang="cs-CZ" sz="2400" b="1" dirty="0"/>
              <a:t> </a:t>
            </a:r>
            <a:r>
              <a:rPr lang="cs-CZ" sz="2400" b="1" dirty="0" err="1"/>
              <a:t>externalities</a:t>
            </a:r>
            <a:endParaRPr lang="cs-CZ" altLang="cs-CZ" sz="2400" dirty="0">
              <a:latin typeface="Arial" panose="020B0604020202020204" pitchFamily="34" charset="0"/>
            </a:endParaRPr>
          </a:p>
          <a:p>
            <a:pPr>
              <a:spcBef>
                <a:spcPct val="0"/>
              </a:spcBef>
              <a:defRPr/>
            </a:pPr>
            <a:r>
              <a:rPr lang="cs-CZ" altLang="cs-CZ" sz="2400" dirty="0" err="1"/>
              <a:t>Beekeeper</a:t>
            </a:r>
            <a:r>
              <a:rPr lang="cs-CZ" altLang="cs-CZ" sz="2400" dirty="0"/>
              <a:t>, free software, </a:t>
            </a:r>
            <a:r>
              <a:rPr lang="cs-CZ" altLang="cs-CZ" sz="2400" dirty="0" err="1"/>
              <a:t>restored</a:t>
            </a:r>
            <a:r>
              <a:rPr lang="cs-CZ" altLang="cs-CZ" sz="2400" dirty="0"/>
              <a:t> </a:t>
            </a:r>
            <a:r>
              <a:rPr lang="cs-CZ" altLang="cs-CZ" sz="2400" dirty="0" err="1"/>
              <a:t>historic</a:t>
            </a:r>
            <a:r>
              <a:rPr lang="cs-CZ" altLang="cs-CZ" sz="2400" dirty="0"/>
              <a:t> </a:t>
            </a:r>
          </a:p>
          <a:p>
            <a:pPr>
              <a:spcBef>
                <a:spcPct val="0"/>
              </a:spcBef>
              <a:defRPr/>
            </a:pPr>
            <a:r>
              <a:rPr lang="cs-CZ" altLang="cs-CZ" sz="2400" dirty="0" err="1"/>
              <a:t>buildings</a:t>
            </a:r>
            <a:r>
              <a:rPr lang="cs-CZ" altLang="cs-CZ" sz="2400" dirty="0"/>
              <a:t>, </a:t>
            </a:r>
            <a:r>
              <a:rPr lang="cs-CZ" altLang="cs-CZ" sz="2400" dirty="0" err="1"/>
              <a:t>inovations</a:t>
            </a:r>
            <a:r>
              <a:rPr lang="cs-CZ" altLang="cs-CZ" sz="2400" dirty="0"/>
              <a:t> </a:t>
            </a:r>
            <a:r>
              <a:rPr lang="cs-CZ" altLang="cs-CZ" sz="2400" dirty="0" err="1"/>
              <a:t>of</a:t>
            </a:r>
            <a:r>
              <a:rPr lang="cs-CZ" altLang="cs-CZ" sz="2400" dirty="0"/>
              <a:t> </a:t>
            </a:r>
            <a:r>
              <a:rPr lang="cs-CZ" altLang="cs-CZ" sz="2400" dirty="0" err="1"/>
              <a:t>foreign</a:t>
            </a:r>
            <a:r>
              <a:rPr lang="cs-CZ" altLang="cs-CZ" sz="2400" dirty="0"/>
              <a:t> </a:t>
            </a:r>
            <a:r>
              <a:rPr lang="cs-CZ" altLang="cs-CZ" sz="2400" dirty="0" err="1"/>
              <a:t>firms</a:t>
            </a:r>
            <a:endParaRPr lang="cs-CZ" altLang="cs-CZ" sz="2400" dirty="0">
              <a:latin typeface="Arial" panose="020B0604020202020204" pitchFamily="34" charset="0"/>
            </a:endParaRPr>
          </a:p>
          <a:p>
            <a:pPr>
              <a:spcBef>
                <a:spcPct val="0"/>
              </a:spcBef>
              <a:defRPr/>
            </a:pPr>
            <a:endParaRPr lang="cs-CZ" altLang="cs-CZ" sz="2400" dirty="0">
              <a:latin typeface="Arial" panose="020B0604020202020204" pitchFamily="34" charset="0"/>
            </a:endParaRPr>
          </a:p>
          <a:p>
            <a:pPr>
              <a:spcBef>
                <a:spcPct val="0"/>
              </a:spcBef>
              <a:defRPr/>
            </a:pPr>
            <a:r>
              <a:rPr lang="cs-CZ" sz="2400" b="1" dirty="0"/>
              <a:t>Positive </a:t>
            </a:r>
            <a:r>
              <a:rPr lang="cs-CZ" sz="2400" b="1" dirty="0" err="1"/>
              <a:t>consumption</a:t>
            </a:r>
            <a:r>
              <a:rPr lang="cs-CZ" sz="2400" b="1" dirty="0"/>
              <a:t> </a:t>
            </a:r>
            <a:r>
              <a:rPr lang="cs-CZ" sz="2400" b="1" dirty="0" err="1"/>
              <a:t>externalities</a:t>
            </a:r>
            <a:endParaRPr lang="cs-CZ" altLang="cs-CZ" sz="2400" dirty="0">
              <a:latin typeface="Arial" panose="020B0604020202020204" pitchFamily="34" charset="0"/>
            </a:endParaRPr>
          </a:p>
          <a:p>
            <a:pPr>
              <a:spcBef>
                <a:spcPct val="0"/>
              </a:spcBef>
              <a:defRPr/>
            </a:pPr>
            <a:r>
              <a:rPr lang="cs-CZ" altLang="cs-CZ" sz="2400" dirty="0" err="1"/>
              <a:t>Good</a:t>
            </a:r>
            <a:r>
              <a:rPr lang="cs-CZ" altLang="cs-CZ" sz="2400" dirty="0"/>
              <a:t> </a:t>
            </a:r>
            <a:r>
              <a:rPr lang="cs-CZ" altLang="cs-CZ" sz="2400" dirty="0" err="1"/>
              <a:t>quater</a:t>
            </a:r>
            <a:r>
              <a:rPr lang="cs-CZ" altLang="cs-CZ" sz="2400" dirty="0"/>
              <a:t> (</a:t>
            </a:r>
            <a:r>
              <a:rPr lang="cs-CZ" altLang="cs-CZ" sz="2400" dirty="0" err="1"/>
              <a:t>for</a:t>
            </a:r>
            <a:r>
              <a:rPr lang="cs-CZ" altLang="cs-CZ" sz="2400" dirty="0"/>
              <a:t> </a:t>
            </a:r>
            <a:r>
              <a:rPr lang="cs-CZ" altLang="cs-CZ" sz="2400" dirty="0" err="1"/>
              <a:t>living</a:t>
            </a:r>
            <a:r>
              <a:rPr lang="cs-CZ" altLang="cs-CZ" sz="2400" dirty="0"/>
              <a:t>), </a:t>
            </a:r>
            <a:r>
              <a:rPr lang="cs-CZ" altLang="cs-CZ" sz="2400" dirty="0" err="1"/>
              <a:t>vaccination</a:t>
            </a:r>
            <a:r>
              <a:rPr lang="cs-CZ" altLang="cs-CZ" sz="2400" dirty="0"/>
              <a:t>, </a:t>
            </a:r>
          </a:p>
          <a:p>
            <a:pPr>
              <a:spcBef>
                <a:spcPct val="0"/>
              </a:spcBef>
              <a:defRPr/>
            </a:pPr>
            <a:r>
              <a:rPr lang="cs-CZ" altLang="cs-CZ" sz="2400" dirty="0" err="1"/>
              <a:t>increasing</a:t>
            </a:r>
            <a:r>
              <a:rPr lang="cs-CZ" altLang="cs-CZ" sz="2400" dirty="0"/>
              <a:t> </a:t>
            </a:r>
            <a:r>
              <a:rPr lang="cs-CZ" altLang="cs-CZ" sz="2400" dirty="0" err="1"/>
              <a:t>education</a:t>
            </a:r>
            <a:r>
              <a:rPr lang="cs-CZ" altLang="cs-CZ" sz="2400" dirty="0"/>
              <a:t>, </a:t>
            </a:r>
            <a:r>
              <a:rPr lang="cs-CZ" altLang="cs-CZ" sz="2400" dirty="0" err="1"/>
              <a:t>smart</a:t>
            </a:r>
            <a:r>
              <a:rPr lang="cs-CZ" altLang="cs-CZ" sz="2400" dirty="0"/>
              <a:t> </a:t>
            </a:r>
            <a:r>
              <a:rPr lang="cs-CZ" altLang="cs-CZ" sz="2400" dirty="0" err="1"/>
              <a:t>grids</a:t>
            </a:r>
            <a:r>
              <a:rPr lang="cs-CZ" altLang="cs-CZ" sz="2400" dirty="0"/>
              <a:t> (</a:t>
            </a:r>
            <a:r>
              <a:rPr lang="cs-CZ" altLang="cs-CZ" sz="2400" dirty="0" err="1"/>
              <a:t>phones</a:t>
            </a:r>
            <a:r>
              <a:rPr lang="cs-CZ" altLang="cs-CZ" sz="2400" dirty="0"/>
              <a:t> </a:t>
            </a:r>
            <a:r>
              <a:rPr lang="cs-CZ" altLang="cs-CZ" sz="2400" dirty="0" err="1"/>
              <a:t>ect</a:t>
            </a:r>
            <a:r>
              <a:rPr lang="cs-CZ" altLang="cs-CZ" sz="2400" dirty="0"/>
              <a:t>)</a:t>
            </a:r>
          </a:p>
        </p:txBody>
      </p:sp>
      <p:pic>
        <p:nvPicPr>
          <p:cNvPr id="10" name="Obrázek 9"/>
          <p:cNvPicPr>
            <a:picLocks noChangeAspect="1"/>
          </p:cNvPicPr>
          <p:nvPr/>
        </p:nvPicPr>
        <p:blipFill>
          <a:blip r:embed="rId3"/>
          <a:stretch>
            <a:fillRect/>
          </a:stretch>
        </p:blipFill>
        <p:spPr>
          <a:xfrm>
            <a:off x="8918638" y="1738537"/>
            <a:ext cx="1236019" cy="1954455"/>
          </a:xfrm>
          <a:prstGeom prst="rect">
            <a:avLst/>
          </a:prstGeom>
        </p:spPr>
      </p:pic>
      <p:pic>
        <p:nvPicPr>
          <p:cNvPr id="11" name="Obrázek 10"/>
          <p:cNvPicPr>
            <a:picLocks noChangeAspect="1"/>
          </p:cNvPicPr>
          <p:nvPr/>
        </p:nvPicPr>
        <p:blipFill>
          <a:blip r:embed="rId4"/>
          <a:stretch>
            <a:fillRect/>
          </a:stretch>
        </p:blipFill>
        <p:spPr>
          <a:xfrm>
            <a:off x="7156819" y="4294646"/>
            <a:ext cx="2357898" cy="1571932"/>
          </a:xfrm>
          <a:prstGeom prst="rect">
            <a:avLst/>
          </a:prstGeom>
        </p:spPr>
      </p:pic>
    </p:spTree>
    <p:extLst>
      <p:ext uri="{BB962C8B-B14F-4D97-AF65-F5344CB8AC3E}">
        <p14:creationId xmlns:p14="http://schemas.microsoft.com/office/powerpoint/2010/main" val="2940675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27892"/>
            <a:ext cx="8424936" cy="1569660"/>
          </a:xfrm>
          <a:prstGeom prst="rect">
            <a:avLst/>
          </a:prstGeom>
        </p:spPr>
        <p:txBody>
          <a:bodyPr wrap="square">
            <a:spAutoFit/>
          </a:bodyPr>
          <a:lstStyle/>
          <a:p>
            <a:pPr lvl="0">
              <a:defRPr/>
            </a:pPr>
            <a:r>
              <a:rPr lang="cs-CZ" sz="2400" kern="0" dirty="0">
                <a:solidFill>
                  <a:srgbClr val="307871"/>
                </a:solidFill>
                <a:latin typeface="Times New Roman"/>
                <a:ea typeface="+mj-ea"/>
                <a:cs typeface="+mj-cs"/>
              </a:rPr>
              <a:t> </a:t>
            </a:r>
            <a:r>
              <a:rPr lang="en-US" sz="2400" kern="0" dirty="0">
                <a:solidFill>
                  <a:srgbClr val="307871"/>
                </a:solidFill>
                <a:latin typeface="Times New Roman"/>
                <a:ea typeface="+mj-ea"/>
                <a:cs typeface="+mj-cs"/>
              </a:rPr>
              <a:t>MARKET FAILURE</a:t>
            </a:r>
          </a:p>
          <a:p>
            <a:pPr lvl="0">
              <a:defRPr/>
            </a:pPr>
            <a:endParaRPr lang="en-US" sz="2400" kern="0" dirty="0">
              <a:solidFill>
                <a:srgbClr val="307871"/>
              </a:solidFill>
              <a:latin typeface="Times New Roman"/>
              <a:ea typeface="+mj-ea"/>
              <a:cs typeface="+mj-cs"/>
            </a:endParaRPr>
          </a:p>
          <a:p>
            <a:pPr lvl="0">
              <a:defRPr/>
            </a:pPr>
            <a:endParaRPr lang="en-US" sz="2400" kern="0" dirty="0">
              <a:solidFill>
                <a:srgbClr val="307871"/>
              </a:solidFill>
              <a:latin typeface="Times New Roman"/>
              <a:ea typeface="+mj-ea"/>
              <a:cs typeface="+mj-cs"/>
            </a:endParaRPr>
          </a:p>
          <a:p>
            <a:pPr lvl="0">
              <a:defRPr/>
            </a:pPr>
            <a:endParaRPr lang="cs-CZ" sz="2400" kern="0" dirty="0">
              <a:solidFill>
                <a:srgbClr val="307871"/>
              </a:solidFill>
              <a:latin typeface="Times New Roman"/>
              <a:ea typeface="+mj-ea"/>
              <a:cs typeface="+mj-cs"/>
            </a:endParaRPr>
          </a:p>
        </p:txBody>
      </p:sp>
      <p:sp>
        <p:nvSpPr>
          <p:cNvPr id="8" name="Zástupný symbol pro obsah 2"/>
          <p:cNvSpPr txBox="1">
            <a:spLocks/>
          </p:cNvSpPr>
          <p:nvPr/>
        </p:nvSpPr>
        <p:spPr>
          <a:xfrm>
            <a:off x="395536" y="2715765"/>
            <a:ext cx="8280920"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ltLang="cs-CZ" sz="1400" b="1" dirty="0">
              <a:solidFill>
                <a:srgbClr val="307871"/>
              </a:solidFill>
              <a:latin typeface="Times New Roman" panose="02020603050405020304" pitchFamily="18" charset="0"/>
              <a:cs typeface="Times New Roman" panose="02020603050405020304" pitchFamily="18" charset="0"/>
            </a:endParaRPr>
          </a:p>
        </p:txBody>
      </p:sp>
      <p:sp>
        <p:nvSpPr>
          <p:cNvPr id="2" name="Obdélník 1"/>
          <p:cNvSpPr/>
          <p:nvPr/>
        </p:nvSpPr>
        <p:spPr>
          <a:xfrm>
            <a:off x="4545206" y="1207660"/>
            <a:ext cx="2611613" cy="461665"/>
          </a:xfrm>
          <a:prstGeom prst="rect">
            <a:avLst/>
          </a:prstGeom>
        </p:spPr>
        <p:txBody>
          <a:bodyPr wrap="none">
            <a:spAutoFit/>
          </a:bodyPr>
          <a:lstStyle/>
          <a:p>
            <a:pPr algn="ctr">
              <a:spcBef>
                <a:spcPct val="0"/>
              </a:spcBef>
            </a:pPr>
            <a:r>
              <a:rPr lang="cs-CZ" altLang="cs-CZ" sz="2400" b="1" dirty="0">
                <a:latin typeface="Arial" panose="020B0604020202020204" pitchFamily="34" charset="0"/>
              </a:rPr>
              <a:t>EXTERNALITIES</a:t>
            </a:r>
          </a:p>
        </p:txBody>
      </p:sp>
      <p:sp>
        <p:nvSpPr>
          <p:cNvPr id="3" name="Obdélník 2"/>
          <p:cNvSpPr/>
          <p:nvPr/>
        </p:nvSpPr>
        <p:spPr>
          <a:xfrm>
            <a:off x="395535" y="1997552"/>
            <a:ext cx="5408105" cy="4339650"/>
          </a:xfrm>
          <a:prstGeom prst="rect">
            <a:avLst/>
          </a:prstGeom>
        </p:spPr>
        <p:txBody>
          <a:bodyPr wrap="square">
            <a:spAutoFit/>
          </a:bodyPr>
          <a:lstStyle/>
          <a:p>
            <a:pPr>
              <a:spcBef>
                <a:spcPct val="0"/>
              </a:spcBef>
              <a:defRPr/>
            </a:pPr>
            <a:r>
              <a:rPr lang="cs-CZ" sz="2800" b="1" dirty="0" err="1"/>
              <a:t>External</a:t>
            </a:r>
            <a:r>
              <a:rPr lang="cs-CZ" sz="2800" b="1" dirty="0"/>
              <a:t> </a:t>
            </a:r>
            <a:r>
              <a:rPr lang="cs-CZ" sz="2800" b="1" dirty="0" err="1"/>
              <a:t>Costs</a:t>
            </a:r>
            <a:endParaRPr lang="cs-CZ" altLang="cs-CZ" sz="2800" dirty="0">
              <a:latin typeface="Arial" panose="020B0604020202020204" pitchFamily="34" charset="0"/>
            </a:endParaRPr>
          </a:p>
          <a:p>
            <a:pPr>
              <a:spcBef>
                <a:spcPct val="0"/>
              </a:spcBef>
              <a:defRPr/>
            </a:pPr>
            <a:endParaRPr lang="cs-CZ" altLang="cs-CZ" sz="2800" b="1" dirty="0">
              <a:latin typeface="Arial" panose="020B0604020202020204" pitchFamily="34" charset="0"/>
            </a:endParaRPr>
          </a:p>
          <a:p>
            <a:pPr>
              <a:spcBef>
                <a:spcPct val="0"/>
              </a:spcBef>
              <a:defRPr/>
            </a:pPr>
            <a:r>
              <a:rPr lang="en-US" sz="2400" b="1" dirty="0"/>
              <a:t>Demand curve with external costs</a:t>
            </a:r>
            <a:endParaRPr lang="cs-CZ" sz="2400" b="1" dirty="0"/>
          </a:p>
          <a:p>
            <a:pPr>
              <a:spcBef>
                <a:spcPct val="0"/>
              </a:spcBef>
              <a:defRPr/>
            </a:pPr>
            <a:r>
              <a:rPr lang="en-US" sz="2400" dirty="0"/>
              <a:t>if social costs are not accounted for price is too low to cover all costs and hence quantity produced is unnecessarily high (because the producers of the good and their customers are essentially underpaying the total, real factors of production)</a:t>
            </a:r>
            <a:endParaRPr lang="cs-CZ" altLang="cs-CZ" sz="2400" dirty="0">
              <a:latin typeface="Arial" panose="020B0604020202020204" pitchFamily="34" charset="0"/>
            </a:endParaRPr>
          </a:p>
          <a:p>
            <a:pPr>
              <a:spcBef>
                <a:spcPct val="0"/>
              </a:spcBef>
              <a:defRPr/>
            </a:pPr>
            <a:endParaRPr lang="cs-CZ" altLang="cs-CZ" sz="2800" dirty="0">
              <a:latin typeface="Arial" panose="020B0604020202020204" pitchFamily="34" charset="0"/>
            </a:endParaRPr>
          </a:p>
        </p:txBody>
      </p:sp>
      <p:pic>
        <p:nvPicPr>
          <p:cNvPr id="9" name="Obrázek 8"/>
          <p:cNvPicPr>
            <a:picLocks noChangeAspect="1"/>
          </p:cNvPicPr>
          <p:nvPr/>
        </p:nvPicPr>
        <p:blipFill>
          <a:blip r:embed="rId3"/>
          <a:stretch>
            <a:fillRect/>
          </a:stretch>
        </p:blipFill>
        <p:spPr>
          <a:xfrm>
            <a:off x="6818158" y="2502023"/>
            <a:ext cx="4029375" cy="3022032"/>
          </a:xfrm>
          <a:prstGeom prst="rect">
            <a:avLst/>
          </a:prstGeom>
        </p:spPr>
      </p:pic>
    </p:spTree>
    <p:extLst>
      <p:ext uri="{BB962C8B-B14F-4D97-AF65-F5344CB8AC3E}">
        <p14:creationId xmlns:p14="http://schemas.microsoft.com/office/powerpoint/2010/main" val="7212414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27892"/>
            <a:ext cx="8424936" cy="1569660"/>
          </a:xfrm>
          <a:prstGeom prst="rect">
            <a:avLst/>
          </a:prstGeom>
        </p:spPr>
        <p:txBody>
          <a:bodyPr wrap="square">
            <a:spAutoFit/>
          </a:bodyPr>
          <a:lstStyle/>
          <a:p>
            <a:pPr lvl="0">
              <a:defRPr/>
            </a:pPr>
            <a:r>
              <a:rPr lang="cs-CZ" sz="2400" kern="0" dirty="0">
                <a:solidFill>
                  <a:srgbClr val="307871"/>
                </a:solidFill>
                <a:latin typeface="Times New Roman"/>
                <a:ea typeface="+mj-ea"/>
                <a:cs typeface="+mj-cs"/>
              </a:rPr>
              <a:t> </a:t>
            </a:r>
            <a:r>
              <a:rPr lang="en-US" sz="2400" kern="0" dirty="0">
                <a:solidFill>
                  <a:srgbClr val="307871"/>
                </a:solidFill>
                <a:latin typeface="Times New Roman"/>
                <a:ea typeface="+mj-ea"/>
                <a:cs typeface="+mj-cs"/>
              </a:rPr>
              <a:t>MARKET FAILURE</a:t>
            </a:r>
          </a:p>
          <a:p>
            <a:pPr lvl="0">
              <a:defRPr/>
            </a:pPr>
            <a:endParaRPr lang="en-US" sz="2400" kern="0" dirty="0">
              <a:solidFill>
                <a:srgbClr val="307871"/>
              </a:solidFill>
              <a:latin typeface="Times New Roman"/>
              <a:ea typeface="+mj-ea"/>
              <a:cs typeface="+mj-cs"/>
            </a:endParaRPr>
          </a:p>
          <a:p>
            <a:pPr lvl="0">
              <a:defRPr/>
            </a:pPr>
            <a:endParaRPr lang="en-US" sz="2400" kern="0" dirty="0">
              <a:solidFill>
                <a:srgbClr val="307871"/>
              </a:solidFill>
              <a:latin typeface="Times New Roman"/>
              <a:ea typeface="+mj-ea"/>
              <a:cs typeface="+mj-cs"/>
            </a:endParaRPr>
          </a:p>
          <a:p>
            <a:pPr lvl="0">
              <a:defRPr/>
            </a:pPr>
            <a:endParaRPr lang="cs-CZ" sz="2400" kern="0" dirty="0">
              <a:solidFill>
                <a:srgbClr val="307871"/>
              </a:solidFill>
              <a:latin typeface="Times New Roman"/>
              <a:ea typeface="+mj-ea"/>
              <a:cs typeface="+mj-cs"/>
            </a:endParaRPr>
          </a:p>
        </p:txBody>
      </p:sp>
      <p:sp>
        <p:nvSpPr>
          <p:cNvPr id="8" name="Zástupný symbol pro obsah 2"/>
          <p:cNvSpPr txBox="1">
            <a:spLocks/>
          </p:cNvSpPr>
          <p:nvPr/>
        </p:nvSpPr>
        <p:spPr>
          <a:xfrm>
            <a:off x="395536" y="2715765"/>
            <a:ext cx="8280920"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ltLang="cs-CZ" sz="1400" b="1" dirty="0">
              <a:solidFill>
                <a:srgbClr val="307871"/>
              </a:solidFill>
              <a:latin typeface="Times New Roman" panose="02020603050405020304" pitchFamily="18" charset="0"/>
              <a:cs typeface="Times New Roman" panose="02020603050405020304" pitchFamily="18" charset="0"/>
            </a:endParaRPr>
          </a:p>
        </p:txBody>
      </p:sp>
      <p:sp>
        <p:nvSpPr>
          <p:cNvPr id="2" name="Obdélník 1"/>
          <p:cNvSpPr/>
          <p:nvPr/>
        </p:nvSpPr>
        <p:spPr>
          <a:xfrm>
            <a:off x="4545206" y="1207660"/>
            <a:ext cx="2611613" cy="461665"/>
          </a:xfrm>
          <a:prstGeom prst="rect">
            <a:avLst/>
          </a:prstGeom>
        </p:spPr>
        <p:txBody>
          <a:bodyPr wrap="none">
            <a:spAutoFit/>
          </a:bodyPr>
          <a:lstStyle/>
          <a:p>
            <a:pPr algn="ctr">
              <a:spcBef>
                <a:spcPct val="0"/>
              </a:spcBef>
            </a:pPr>
            <a:r>
              <a:rPr lang="cs-CZ" altLang="cs-CZ" sz="2400" b="1" dirty="0">
                <a:latin typeface="Arial" panose="020B0604020202020204" pitchFamily="34" charset="0"/>
              </a:rPr>
              <a:t>EXTERNALITIES</a:t>
            </a:r>
          </a:p>
        </p:txBody>
      </p:sp>
      <p:sp>
        <p:nvSpPr>
          <p:cNvPr id="3" name="Obdélník 2"/>
          <p:cNvSpPr/>
          <p:nvPr/>
        </p:nvSpPr>
        <p:spPr>
          <a:xfrm>
            <a:off x="395535" y="1997552"/>
            <a:ext cx="5408105" cy="3600986"/>
          </a:xfrm>
          <a:prstGeom prst="rect">
            <a:avLst/>
          </a:prstGeom>
        </p:spPr>
        <p:txBody>
          <a:bodyPr wrap="square">
            <a:spAutoFit/>
          </a:bodyPr>
          <a:lstStyle/>
          <a:p>
            <a:pPr>
              <a:spcBef>
                <a:spcPct val="0"/>
              </a:spcBef>
              <a:defRPr/>
            </a:pPr>
            <a:r>
              <a:rPr lang="cs-CZ" sz="2400" b="1" dirty="0" err="1"/>
              <a:t>External</a:t>
            </a:r>
            <a:r>
              <a:rPr lang="cs-CZ" sz="2400" b="1" dirty="0"/>
              <a:t> </a:t>
            </a:r>
            <a:r>
              <a:rPr lang="cs-CZ" sz="2400" b="1" dirty="0" err="1"/>
              <a:t>Benefits</a:t>
            </a:r>
            <a:endParaRPr lang="cs-CZ" altLang="cs-CZ" sz="2400" dirty="0"/>
          </a:p>
          <a:p>
            <a:pPr>
              <a:spcBef>
                <a:spcPct val="0"/>
              </a:spcBef>
              <a:defRPr/>
            </a:pPr>
            <a:endParaRPr lang="cs-CZ" altLang="cs-CZ" sz="3200" dirty="0">
              <a:latin typeface="Arial" panose="020B0604020202020204" pitchFamily="34" charset="0"/>
            </a:endParaRPr>
          </a:p>
          <a:p>
            <a:pPr>
              <a:spcBef>
                <a:spcPct val="0"/>
              </a:spcBef>
              <a:defRPr/>
            </a:pPr>
            <a:r>
              <a:rPr lang="en-US" sz="2400" b="1" dirty="0"/>
              <a:t>Supply curve with external benefits </a:t>
            </a:r>
            <a:endParaRPr lang="cs-CZ" sz="2400" b="1" dirty="0"/>
          </a:p>
          <a:p>
            <a:pPr>
              <a:spcBef>
                <a:spcPct val="0"/>
              </a:spcBef>
              <a:defRPr/>
            </a:pPr>
            <a:r>
              <a:rPr lang="en-US" sz="2400" dirty="0"/>
              <a:t>when the market does not account for the additional social benefits of a good both the price for the good and the quantity produced are lower than the market could bear.</a:t>
            </a:r>
            <a:endParaRPr lang="cs-CZ" altLang="cs-CZ" sz="2400" dirty="0">
              <a:latin typeface="Arial" panose="020B0604020202020204" pitchFamily="34" charset="0"/>
            </a:endParaRPr>
          </a:p>
          <a:p>
            <a:pPr>
              <a:spcBef>
                <a:spcPct val="0"/>
              </a:spcBef>
              <a:defRPr/>
            </a:pPr>
            <a:endParaRPr lang="cs-CZ" altLang="cs-CZ" sz="2800" dirty="0">
              <a:latin typeface="Arial" panose="020B0604020202020204" pitchFamily="34" charset="0"/>
            </a:endParaRPr>
          </a:p>
        </p:txBody>
      </p:sp>
      <p:pic>
        <p:nvPicPr>
          <p:cNvPr id="10" name="Obrázek 9"/>
          <p:cNvPicPr>
            <a:picLocks noChangeAspect="1"/>
          </p:cNvPicPr>
          <p:nvPr/>
        </p:nvPicPr>
        <p:blipFill>
          <a:blip r:embed="rId3"/>
          <a:stretch>
            <a:fillRect/>
          </a:stretch>
        </p:blipFill>
        <p:spPr>
          <a:xfrm>
            <a:off x="6776372" y="2502023"/>
            <a:ext cx="3800168" cy="2850126"/>
          </a:xfrm>
          <a:prstGeom prst="rect">
            <a:avLst/>
          </a:prstGeom>
        </p:spPr>
      </p:pic>
    </p:spTree>
    <p:extLst>
      <p:ext uri="{BB962C8B-B14F-4D97-AF65-F5344CB8AC3E}">
        <p14:creationId xmlns:p14="http://schemas.microsoft.com/office/powerpoint/2010/main" val="2204695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27892"/>
            <a:ext cx="8424936" cy="1569660"/>
          </a:xfrm>
          <a:prstGeom prst="rect">
            <a:avLst/>
          </a:prstGeom>
        </p:spPr>
        <p:txBody>
          <a:bodyPr wrap="square">
            <a:spAutoFit/>
          </a:bodyPr>
          <a:lstStyle/>
          <a:p>
            <a:pPr lvl="0">
              <a:defRPr/>
            </a:pPr>
            <a:r>
              <a:rPr lang="cs-CZ" sz="2400" kern="0" dirty="0">
                <a:solidFill>
                  <a:srgbClr val="307871"/>
                </a:solidFill>
                <a:latin typeface="Times New Roman"/>
                <a:ea typeface="+mj-ea"/>
                <a:cs typeface="+mj-cs"/>
              </a:rPr>
              <a:t> </a:t>
            </a:r>
            <a:r>
              <a:rPr lang="en-US" sz="2400" kern="0" dirty="0">
                <a:solidFill>
                  <a:srgbClr val="307871"/>
                </a:solidFill>
                <a:latin typeface="Times New Roman"/>
                <a:ea typeface="+mj-ea"/>
                <a:cs typeface="+mj-cs"/>
              </a:rPr>
              <a:t>MARKET FAILURE</a:t>
            </a:r>
          </a:p>
          <a:p>
            <a:pPr lvl="0">
              <a:defRPr/>
            </a:pPr>
            <a:endParaRPr lang="en-US" sz="2400" kern="0" dirty="0">
              <a:solidFill>
                <a:srgbClr val="307871"/>
              </a:solidFill>
              <a:latin typeface="Times New Roman"/>
              <a:ea typeface="+mj-ea"/>
              <a:cs typeface="+mj-cs"/>
            </a:endParaRPr>
          </a:p>
          <a:p>
            <a:pPr lvl="0">
              <a:defRPr/>
            </a:pPr>
            <a:endParaRPr lang="en-US" sz="2400" kern="0" dirty="0">
              <a:solidFill>
                <a:srgbClr val="307871"/>
              </a:solidFill>
              <a:latin typeface="Times New Roman"/>
              <a:ea typeface="+mj-ea"/>
              <a:cs typeface="+mj-cs"/>
            </a:endParaRPr>
          </a:p>
          <a:p>
            <a:pPr lvl="0">
              <a:defRPr/>
            </a:pPr>
            <a:endParaRPr lang="cs-CZ" sz="2400" kern="0" dirty="0">
              <a:solidFill>
                <a:srgbClr val="307871"/>
              </a:solidFill>
              <a:latin typeface="Times New Roman"/>
              <a:ea typeface="+mj-ea"/>
              <a:cs typeface="+mj-cs"/>
            </a:endParaRPr>
          </a:p>
        </p:txBody>
      </p:sp>
      <p:sp>
        <p:nvSpPr>
          <p:cNvPr id="8" name="Zástupný symbol pro obsah 2"/>
          <p:cNvSpPr txBox="1">
            <a:spLocks/>
          </p:cNvSpPr>
          <p:nvPr/>
        </p:nvSpPr>
        <p:spPr>
          <a:xfrm>
            <a:off x="395536" y="2715765"/>
            <a:ext cx="8280920"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ltLang="cs-CZ" sz="1400" b="1" dirty="0">
              <a:solidFill>
                <a:srgbClr val="307871"/>
              </a:solidFill>
              <a:latin typeface="Times New Roman" panose="02020603050405020304" pitchFamily="18" charset="0"/>
              <a:cs typeface="Times New Roman" panose="02020603050405020304" pitchFamily="18" charset="0"/>
            </a:endParaRPr>
          </a:p>
        </p:txBody>
      </p:sp>
      <p:sp>
        <p:nvSpPr>
          <p:cNvPr id="2" name="Obdélník 1"/>
          <p:cNvSpPr/>
          <p:nvPr/>
        </p:nvSpPr>
        <p:spPr>
          <a:xfrm>
            <a:off x="4545206" y="1207660"/>
            <a:ext cx="2611613" cy="461665"/>
          </a:xfrm>
          <a:prstGeom prst="rect">
            <a:avLst/>
          </a:prstGeom>
        </p:spPr>
        <p:txBody>
          <a:bodyPr wrap="none">
            <a:spAutoFit/>
          </a:bodyPr>
          <a:lstStyle/>
          <a:p>
            <a:pPr algn="ctr">
              <a:spcBef>
                <a:spcPct val="0"/>
              </a:spcBef>
            </a:pPr>
            <a:r>
              <a:rPr lang="cs-CZ" altLang="cs-CZ" sz="2400" b="1" dirty="0">
                <a:latin typeface="Arial" panose="020B0604020202020204" pitchFamily="34" charset="0"/>
              </a:rPr>
              <a:t>EXTERNALITIES</a:t>
            </a:r>
          </a:p>
        </p:txBody>
      </p:sp>
      <p:sp>
        <p:nvSpPr>
          <p:cNvPr id="6" name="Obdélník 5"/>
          <p:cNvSpPr/>
          <p:nvPr/>
        </p:nvSpPr>
        <p:spPr>
          <a:xfrm>
            <a:off x="671804" y="1936249"/>
            <a:ext cx="11140751" cy="3554819"/>
          </a:xfrm>
          <a:prstGeom prst="rect">
            <a:avLst/>
          </a:prstGeom>
        </p:spPr>
        <p:txBody>
          <a:bodyPr wrap="square">
            <a:spAutoFit/>
          </a:bodyPr>
          <a:lstStyle/>
          <a:p>
            <a:pPr>
              <a:spcBef>
                <a:spcPct val="0"/>
              </a:spcBef>
              <a:defRPr/>
            </a:pPr>
            <a:r>
              <a:rPr lang="cs-CZ" sz="2000" b="1" dirty="0" err="1"/>
              <a:t>Solutions</a:t>
            </a:r>
            <a:r>
              <a:rPr lang="cs-CZ" sz="2000" b="1" dirty="0"/>
              <a:t> (?)</a:t>
            </a:r>
          </a:p>
          <a:p>
            <a:pPr>
              <a:spcBef>
                <a:spcPct val="0"/>
              </a:spcBef>
              <a:defRPr/>
            </a:pPr>
            <a:endParaRPr lang="cs-CZ" altLang="cs-CZ" sz="2000" dirty="0"/>
          </a:p>
          <a:p>
            <a:pPr marL="342900" indent="-342900">
              <a:spcAft>
                <a:spcPts val="600"/>
              </a:spcAft>
              <a:buFont typeface="Arial" panose="020B0604020202020204" pitchFamily="34" charset="0"/>
              <a:buChar char="•"/>
            </a:pPr>
            <a:r>
              <a:rPr lang="en-US" sz="2000" b="1" dirty="0"/>
              <a:t>Corporations or partnerships </a:t>
            </a:r>
            <a:r>
              <a:rPr lang="en-US" sz="2000" dirty="0"/>
              <a:t>will allow confidential sharing of information among members, reducing the positive externalities that would occur if the information were shared in an economy consisting only of individuals.</a:t>
            </a:r>
          </a:p>
          <a:p>
            <a:pPr marL="342900" indent="-342900">
              <a:spcAft>
                <a:spcPts val="600"/>
              </a:spcAft>
              <a:buFont typeface="Arial" panose="020B0604020202020204" pitchFamily="34" charset="0"/>
              <a:buChar char="•"/>
            </a:pPr>
            <a:r>
              <a:rPr lang="en-US" sz="2000" b="1" dirty="0" err="1"/>
              <a:t>Pigo</a:t>
            </a:r>
            <a:r>
              <a:rPr lang="cs-CZ" sz="2000" b="1" dirty="0"/>
              <a:t>u</a:t>
            </a:r>
            <a:r>
              <a:rPr lang="en-US" sz="2000" b="1" dirty="0" err="1"/>
              <a:t>vian</a:t>
            </a:r>
            <a:r>
              <a:rPr lang="en-US" sz="2000" b="1" dirty="0"/>
              <a:t> taxes or subsidies </a:t>
            </a:r>
            <a:r>
              <a:rPr lang="en-US" sz="2000" dirty="0"/>
              <a:t>intended to redress economic injustices or imbalances.</a:t>
            </a:r>
          </a:p>
          <a:p>
            <a:pPr marL="342900" indent="-342900">
              <a:spcAft>
                <a:spcPts val="600"/>
              </a:spcAft>
              <a:buFont typeface="Arial" panose="020B0604020202020204" pitchFamily="34" charset="0"/>
              <a:buChar char="•"/>
            </a:pPr>
            <a:r>
              <a:rPr lang="en-US" sz="2000" b="1" dirty="0"/>
              <a:t>Regulation</a:t>
            </a:r>
            <a:r>
              <a:rPr lang="en-US" sz="2000" dirty="0"/>
              <a:t> to limit activity that might cause negative externalities</a:t>
            </a:r>
          </a:p>
          <a:p>
            <a:pPr marL="342900" indent="-342900">
              <a:spcAft>
                <a:spcPts val="600"/>
              </a:spcAft>
              <a:buFont typeface="Arial" panose="020B0604020202020204" pitchFamily="34" charset="0"/>
              <a:buChar char="•"/>
            </a:pPr>
            <a:r>
              <a:rPr lang="en-US" sz="2000" b="1" dirty="0"/>
              <a:t>Government provision </a:t>
            </a:r>
            <a:r>
              <a:rPr lang="en-US" sz="2000" dirty="0"/>
              <a:t>of services with positive externalities</a:t>
            </a:r>
          </a:p>
          <a:p>
            <a:pPr marL="342900" indent="-342900">
              <a:spcAft>
                <a:spcPts val="600"/>
              </a:spcAft>
              <a:buFont typeface="Arial" panose="020B0604020202020204" pitchFamily="34" charset="0"/>
              <a:buChar char="•"/>
            </a:pPr>
            <a:r>
              <a:rPr lang="en-US" sz="2000" b="1" dirty="0"/>
              <a:t>Lawsuits</a:t>
            </a:r>
            <a:r>
              <a:rPr lang="en-US" sz="2000" dirty="0"/>
              <a:t> to compensate affected parties for negative externalities</a:t>
            </a:r>
          </a:p>
          <a:p>
            <a:pPr marL="342900" indent="-342900">
              <a:spcAft>
                <a:spcPts val="600"/>
              </a:spcAft>
              <a:buFont typeface="Arial" panose="020B0604020202020204" pitchFamily="34" charset="0"/>
              <a:buChar char="•"/>
            </a:pPr>
            <a:r>
              <a:rPr lang="en-US" sz="2000" b="1" dirty="0"/>
              <a:t>Mediation or negotiation </a:t>
            </a:r>
            <a:r>
              <a:rPr lang="en-US" sz="2000" dirty="0"/>
              <a:t>between those affected by externalities and those causing them</a:t>
            </a:r>
          </a:p>
        </p:txBody>
      </p:sp>
    </p:spTree>
    <p:extLst>
      <p:ext uri="{BB962C8B-B14F-4D97-AF65-F5344CB8AC3E}">
        <p14:creationId xmlns:p14="http://schemas.microsoft.com/office/powerpoint/2010/main" val="1331666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27892"/>
            <a:ext cx="8424936" cy="1569660"/>
          </a:xfrm>
          <a:prstGeom prst="rect">
            <a:avLst/>
          </a:prstGeom>
        </p:spPr>
        <p:txBody>
          <a:bodyPr wrap="square">
            <a:spAutoFit/>
          </a:bodyPr>
          <a:lstStyle/>
          <a:p>
            <a:pPr lvl="0">
              <a:defRPr/>
            </a:pPr>
            <a:r>
              <a:rPr lang="cs-CZ" sz="2400" kern="0" dirty="0">
                <a:solidFill>
                  <a:srgbClr val="307871"/>
                </a:solidFill>
                <a:latin typeface="Times New Roman"/>
                <a:ea typeface="+mj-ea"/>
                <a:cs typeface="+mj-cs"/>
              </a:rPr>
              <a:t> </a:t>
            </a:r>
            <a:r>
              <a:rPr lang="en-US" sz="2400" kern="0" dirty="0">
                <a:solidFill>
                  <a:srgbClr val="307871"/>
                </a:solidFill>
                <a:latin typeface="Times New Roman"/>
                <a:ea typeface="+mj-ea"/>
                <a:cs typeface="+mj-cs"/>
              </a:rPr>
              <a:t>MARKET FAILURE</a:t>
            </a:r>
          </a:p>
          <a:p>
            <a:pPr lvl="0">
              <a:defRPr/>
            </a:pPr>
            <a:endParaRPr lang="en-US" sz="2400" kern="0" dirty="0">
              <a:solidFill>
                <a:srgbClr val="307871"/>
              </a:solidFill>
              <a:latin typeface="Times New Roman"/>
              <a:ea typeface="+mj-ea"/>
              <a:cs typeface="+mj-cs"/>
            </a:endParaRPr>
          </a:p>
          <a:p>
            <a:pPr lvl="0">
              <a:defRPr/>
            </a:pPr>
            <a:endParaRPr lang="en-US" sz="2400" kern="0" dirty="0">
              <a:solidFill>
                <a:srgbClr val="307871"/>
              </a:solidFill>
              <a:latin typeface="Times New Roman"/>
              <a:ea typeface="+mj-ea"/>
              <a:cs typeface="+mj-cs"/>
            </a:endParaRPr>
          </a:p>
          <a:p>
            <a:pPr lvl="0">
              <a:defRPr/>
            </a:pPr>
            <a:endParaRPr lang="cs-CZ" sz="2400" kern="0" dirty="0">
              <a:solidFill>
                <a:srgbClr val="307871"/>
              </a:solidFill>
              <a:latin typeface="Times New Roman"/>
              <a:ea typeface="+mj-ea"/>
              <a:cs typeface="+mj-cs"/>
            </a:endParaRPr>
          </a:p>
        </p:txBody>
      </p:sp>
      <p:sp>
        <p:nvSpPr>
          <p:cNvPr id="8" name="Zástupný symbol pro obsah 2"/>
          <p:cNvSpPr txBox="1">
            <a:spLocks/>
          </p:cNvSpPr>
          <p:nvPr/>
        </p:nvSpPr>
        <p:spPr>
          <a:xfrm>
            <a:off x="395536" y="2715765"/>
            <a:ext cx="8280920"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ltLang="cs-CZ" sz="1400" b="1" dirty="0">
              <a:solidFill>
                <a:srgbClr val="307871"/>
              </a:solidFill>
              <a:latin typeface="Times New Roman" panose="02020603050405020304" pitchFamily="18" charset="0"/>
              <a:cs typeface="Times New Roman" panose="02020603050405020304" pitchFamily="18" charset="0"/>
            </a:endParaRPr>
          </a:p>
        </p:txBody>
      </p:sp>
      <p:sp>
        <p:nvSpPr>
          <p:cNvPr id="2" name="Obdélník 1"/>
          <p:cNvSpPr/>
          <p:nvPr/>
        </p:nvSpPr>
        <p:spPr>
          <a:xfrm>
            <a:off x="4545206" y="1207660"/>
            <a:ext cx="2611613" cy="461665"/>
          </a:xfrm>
          <a:prstGeom prst="rect">
            <a:avLst/>
          </a:prstGeom>
        </p:spPr>
        <p:txBody>
          <a:bodyPr wrap="none">
            <a:spAutoFit/>
          </a:bodyPr>
          <a:lstStyle/>
          <a:p>
            <a:pPr algn="ctr">
              <a:spcBef>
                <a:spcPct val="0"/>
              </a:spcBef>
            </a:pPr>
            <a:r>
              <a:rPr lang="cs-CZ" altLang="cs-CZ" sz="2400" b="1" dirty="0">
                <a:latin typeface="Arial" panose="020B0604020202020204" pitchFamily="34" charset="0"/>
              </a:rPr>
              <a:t>EXTERNALITIES</a:t>
            </a:r>
          </a:p>
        </p:txBody>
      </p:sp>
      <p:sp>
        <p:nvSpPr>
          <p:cNvPr id="6" name="Obdélník 5"/>
          <p:cNvSpPr/>
          <p:nvPr/>
        </p:nvSpPr>
        <p:spPr>
          <a:xfrm>
            <a:off x="671804" y="1936249"/>
            <a:ext cx="11140751" cy="3908762"/>
          </a:xfrm>
          <a:prstGeom prst="rect">
            <a:avLst/>
          </a:prstGeom>
        </p:spPr>
        <p:txBody>
          <a:bodyPr wrap="square">
            <a:spAutoFit/>
          </a:bodyPr>
          <a:lstStyle/>
          <a:p>
            <a:pPr>
              <a:spcBef>
                <a:spcPct val="0"/>
              </a:spcBef>
              <a:defRPr/>
            </a:pPr>
            <a:r>
              <a:rPr lang="cs-CZ" sz="2400" b="1" dirty="0" err="1"/>
              <a:t>Solutions</a:t>
            </a:r>
            <a:r>
              <a:rPr lang="cs-CZ" sz="2400" b="1" dirty="0"/>
              <a:t> (?)</a:t>
            </a:r>
          </a:p>
          <a:p>
            <a:pPr>
              <a:spcBef>
                <a:spcPct val="0"/>
              </a:spcBef>
              <a:defRPr/>
            </a:pPr>
            <a:endParaRPr lang="cs-CZ" altLang="cs-CZ" sz="2400" dirty="0"/>
          </a:p>
          <a:p>
            <a:pPr>
              <a:spcBef>
                <a:spcPct val="0"/>
              </a:spcBef>
              <a:defRPr/>
            </a:pPr>
            <a:r>
              <a:rPr lang="en-US" sz="2400" dirty="0"/>
              <a:t>Ronald Coase argued that an efficient outcome can sometimes be reached without government intervention.</a:t>
            </a:r>
            <a:endParaRPr lang="cs-CZ" sz="2400" dirty="0"/>
          </a:p>
          <a:p>
            <a:pPr>
              <a:spcBef>
                <a:spcPct val="0"/>
              </a:spcBef>
              <a:defRPr/>
            </a:pPr>
            <a:endParaRPr lang="cs-CZ" altLang="cs-CZ" sz="2400" dirty="0"/>
          </a:p>
          <a:p>
            <a:pPr>
              <a:buNone/>
            </a:pPr>
            <a:r>
              <a:rPr lang="en-US" sz="2000" b="1" dirty="0"/>
              <a:t>Coase theorem</a:t>
            </a:r>
            <a:r>
              <a:rPr lang="en-US" sz="2000" dirty="0"/>
              <a:t> requires that</a:t>
            </a:r>
            <a:r>
              <a:rPr lang="cs-CZ" sz="2000" dirty="0"/>
              <a:t>:</a:t>
            </a:r>
          </a:p>
          <a:p>
            <a:pPr>
              <a:buNone/>
            </a:pPr>
            <a:r>
              <a:rPr lang="en-US" sz="2000" dirty="0"/>
              <a:t> </a:t>
            </a:r>
          </a:p>
          <a:p>
            <a:pPr marL="742950" lvl="1" indent="-285750">
              <a:buFont typeface="Arial" panose="020B0604020202020204" pitchFamily="34" charset="0"/>
              <a:buChar char="•"/>
            </a:pPr>
            <a:r>
              <a:rPr lang="en-US" sz="1600" dirty="0"/>
              <a:t>Property rights be well-defined</a:t>
            </a:r>
          </a:p>
          <a:p>
            <a:pPr marL="742950" lvl="1" indent="-285750">
              <a:buFont typeface="Arial" panose="020B0604020202020204" pitchFamily="34" charset="0"/>
              <a:buChar char="•"/>
            </a:pPr>
            <a:r>
              <a:rPr lang="en-US" sz="1600" dirty="0"/>
              <a:t>People act rationally</a:t>
            </a:r>
          </a:p>
          <a:p>
            <a:pPr marL="742950" lvl="1" indent="-285750">
              <a:buFont typeface="Arial" panose="020B0604020202020204" pitchFamily="34" charset="0"/>
              <a:buChar char="•"/>
            </a:pPr>
            <a:r>
              <a:rPr lang="en-US" sz="1600" dirty="0"/>
              <a:t>Transaction costs be minimal (costless bargaining)</a:t>
            </a:r>
          </a:p>
          <a:p>
            <a:pPr marL="742950" lvl="1" indent="-285750">
              <a:buFont typeface="Arial" panose="020B0604020202020204" pitchFamily="34" charset="0"/>
              <a:buChar char="•"/>
            </a:pPr>
            <a:r>
              <a:rPr lang="en-US" sz="1600" dirty="0"/>
              <a:t>Complete information</a:t>
            </a:r>
          </a:p>
          <a:p>
            <a:pPr>
              <a:spcBef>
                <a:spcPct val="0"/>
              </a:spcBef>
              <a:defRPr/>
            </a:pPr>
            <a:endParaRPr lang="cs-CZ" altLang="cs-CZ" sz="2400" dirty="0">
              <a:latin typeface="Arial" panose="020B0604020202020204" pitchFamily="34" charset="0"/>
            </a:endParaRPr>
          </a:p>
        </p:txBody>
      </p:sp>
      <p:pic>
        <p:nvPicPr>
          <p:cNvPr id="7" name="Obrázek 6"/>
          <p:cNvPicPr>
            <a:picLocks noChangeAspect="1"/>
          </p:cNvPicPr>
          <p:nvPr/>
        </p:nvPicPr>
        <p:blipFill>
          <a:blip r:embed="rId3"/>
          <a:stretch>
            <a:fillRect/>
          </a:stretch>
        </p:blipFill>
        <p:spPr>
          <a:xfrm>
            <a:off x="8676456" y="3689481"/>
            <a:ext cx="1269020" cy="1906997"/>
          </a:xfrm>
          <a:prstGeom prst="rect">
            <a:avLst/>
          </a:prstGeom>
        </p:spPr>
      </p:pic>
    </p:spTree>
    <p:extLst>
      <p:ext uri="{BB962C8B-B14F-4D97-AF65-F5344CB8AC3E}">
        <p14:creationId xmlns:p14="http://schemas.microsoft.com/office/powerpoint/2010/main" val="27930332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27892"/>
            <a:ext cx="8424936" cy="1569660"/>
          </a:xfrm>
          <a:prstGeom prst="rect">
            <a:avLst/>
          </a:prstGeom>
        </p:spPr>
        <p:txBody>
          <a:bodyPr wrap="square">
            <a:spAutoFit/>
          </a:bodyPr>
          <a:lstStyle/>
          <a:p>
            <a:pPr lvl="0">
              <a:defRPr/>
            </a:pPr>
            <a:r>
              <a:rPr lang="cs-CZ" sz="2400" kern="0" dirty="0">
                <a:solidFill>
                  <a:srgbClr val="307871"/>
                </a:solidFill>
                <a:latin typeface="Times New Roman"/>
                <a:ea typeface="+mj-ea"/>
                <a:cs typeface="+mj-cs"/>
              </a:rPr>
              <a:t> </a:t>
            </a:r>
            <a:r>
              <a:rPr lang="en-US" sz="2400" kern="0" dirty="0">
                <a:solidFill>
                  <a:srgbClr val="307871"/>
                </a:solidFill>
                <a:latin typeface="Times New Roman"/>
                <a:ea typeface="+mj-ea"/>
                <a:cs typeface="+mj-cs"/>
              </a:rPr>
              <a:t>MARKET FAILURE</a:t>
            </a:r>
          </a:p>
          <a:p>
            <a:pPr lvl="0">
              <a:defRPr/>
            </a:pPr>
            <a:endParaRPr lang="en-US" sz="2400" kern="0" dirty="0">
              <a:solidFill>
                <a:srgbClr val="307871"/>
              </a:solidFill>
              <a:latin typeface="Times New Roman"/>
              <a:ea typeface="+mj-ea"/>
              <a:cs typeface="+mj-cs"/>
            </a:endParaRPr>
          </a:p>
          <a:p>
            <a:pPr lvl="0">
              <a:defRPr/>
            </a:pPr>
            <a:endParaRPr lang="en-US" sz="2400" kern="0" dirty="0">
              <a:solidFill>
                <a:srgbClr val="307871"/>
              </a:solidFill>
              <a:latin typeface="Times New Roman"/>
              <a:ea typeface="+mj-ea"/>
              <a:cs typeface="+mj-cs"/>
            </a:endParaRPr>
          </a:p>
          <a:p>
            <a:pPr lvl="0">
              <a:defRPr/>
            </a:pPr>
            <a:endParaRPr lang="cs-CZ" sz="2400" kern="0" dirty="0">
              <a:solidFill>
                <a:srgbClr val="307871"/>
              </a:solidFill>
              <a:latin typeface="Times New Roman"/>
              <a:ea typeface="+mj-ea"/>
              <a:cs typeface="+mj-cs"/>
            </a:endParaRPr>
          </a:p>
        </p:txBody>
      </p:sp>
      <p:sp>
        <p:nvSpPr>
          <p:cNvPr id="8" name="Zástupný symbol pro obsah 2"/>
          <p:cNvSpPr txBox="1">
            <a:spLocks/>
          </p:cNvSpPr>
          <p:nvPr/>
        </p:nvSpPr>
        <p:spPr>
          <a:xfrm>
            <a:off x="395536" y="2715765"/>
            <a:ext cx="8280920"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ltLang="cs-CZ" sz="1400" b="1" dirty="0">
              <a:solidFill>
                <a:srgbClr val="307871"/>
              </a:solidFill>
              <a:latin typeface="Times New Roman" panose="02020603050405020304" pitchFamily="18" charset="0"/>
              <a:cs typeface="Times New Roman" panose="02020603050405020304" pitchFamily="18" charset="0"/>
            </a:endParaRPr>
          </a:p>
        </p:txBody>
      </p:sp>
      <p:sp>
        <p:nvSpPr>
          <p:cNvPr id="2" name="Obdélník 1"/>
          <p:cNvSpPr/>
          <p:nvPr/>
        </p:nvSpPr>
        <p:spPr>
          <a:xfrm>
            <a:off x="3505050" y="1207660"/>
            <a:ext cx="4691925" cy="461665"/>
          </a:xfrm>
          <a:prstGeom prst="rect">
            <a:avLst/>
          </a:prstGeom>
        </p:spPr>
        <p:txBody>
          <a:bodyPr wrap="none">
            <a:spAutoFit/>
          </a:bodyPr>
          <a:lstStyle/>
          <a:p>
            <a:pPr algn="ctr">
              <a:spcBef>
                <a:spcPct val="0"/>
              </a:spcBef>
            </a:pPr>
            <a:r>
              <a:rPr lang="cs-CZ" altLang="cs-CZ" sz="2400" b="1" cap="all" dirty="0" err="1">
                <a:latin typeface="Arial" panose="020B0604020202020204" pitchFamily="34" charset="0"/>
              </a:rPr>
              <a:t>AsymMetric</a:t>
            </a:r>
            <a:r>
              <a:rPr lang="cs-CZ" altLang="cs-CZ" sz="2400" b="1" cap="all" dirty="0">
                <a:latin typeface="Arial" panose="020B0604020202020204" pitchFamily="34" charset="0"/>
              </a:rPr>
              <a:t> </a:t>
            </a:r>
            <a:r>
              <a:rPr lang="cs-CZ" altLang="cs-CZ" sz="2400" b="1" cap="all" dirty="0" err="1">
                <a:latin typeface="Arial" panose="020B0604020202020204" pitchFamily="34" charset="0"/>
              </a:rPr>
              <a:t>Informations</a:t>
            </a:r>
            <a:endParaRPr lang="cs-CZ" altLang="cs-CZ" sz="2400" b="1" cap="all" dirty="0">
              <a:latin typeface="Arial" panose="020B0604020202020204" pitchFamily="34" charset="0"/>
            </a:endParaRPr>
          </a:p>
        </p:txBody>
      </p:sp>
      <p:sp>
        <p:nvSpPr>
          <p:cNvPr id="6" name="Obdélník 5"/>
          <p:cNvSpPr/>
          <p:nvPr/>
        </p:nvSpPr>
        <p:spPr>
          <a:xfrm>
            <a:off x="671804" y="1936249"/>
            <a:ext cx="11140751" cy="4154984"/>
          </a:xfrm>
          <a:prstGeom prst="rect">
            <a:avLst/>
          </a:prstGeom>
        </p:spPr>
        <p:txBody>
          <a:bodyPr wrap="square">
            <a:spAutoFit/>
          </a:bodyPr>
          <a:lstStyle/>
          <a:p>
            <a:pPr>
              <a:spcBef>
                <a:spcPct val="0"/>
              </a:spcBef>
              <a:defRPr/>
            </a:pPr>
            <a:r>
              <a:rPr lang="cs-CZ" sz="2400" b="1" dirty="0" err="1"/>
              <a:t>Information</a:t>
            </a:r>
            <a:r>
              <a:rPr lang="cs-CZ" sz="2400" b="1" dirty="0"/>
              <a:t> </a:t>
            </a:r>
            <a:r>
              <a:rPr lang="cs-CZ" sz="2400" b="1" dirty="0" err="1"/>
              <a:t>asymmetry</a:t>
            </a:r>
            <a:endParaRPr lang="cs-CZ" sz="2400" b="1" dirty="0"/>
          </a:p>
          <a:p>
            <a:pPr>
              <a:spcBef>
                <a:spcPct val="0"/>
              </a:spcBef>
              <a:defRPr/>
            </a:pPr>
            <a:endParaRPr lang="cs-CZ" sz="2400" dirty="0"/>
          </a:p>
          <a:p>
            <a:pPr>
              <a:spcBef>
                <a:spcPct val="0"/>
              </a:spcBef>
              <a:defRPr/>
            </a:pPr>
            <a:r>
              <a:rPr lang="cs-CZ" sz="2400" dirty="0"/>
              <a:t>O</a:t>
            </a:r>
            <a:r>
              <a:rPr lang="en-US" sz="2400" dirty="0"/>
              <a:t>ne party has more or better information than the other</a:t>
            </a:r>
            <a:endParaRPr lang="cs-CZ" sz="2400" dirty="0"/>
          </a:p>
          <a:p>
            <a:pPr>
              <a:spcBef>
                <a:spcPct val="0"/>
              </a:spcBef>
              <a:defRPr/>
            </a:pPr>
            <a:endParaRPr lang="cs-CZ" altLang="cs-CZ" sz="2400" dirty="0">
              <a:latin typeface="Arial" panose="020B0604020202020204" pitchFamily="34" charset="0"/>
            </a:endParaRPr>
          </a:p>
          <a:p>
            <a:pPr>
              <a:spcBef>
                <a:spcPct val="0"/>
              </a:spcBef>
              <a:defRPr/>
            </a:pPr>
            <a:endParaRPr lang="cs-CZ" sz="2400" dirty="0"/>
          </a:p>
          <a:p>
            <a:pPr>
              <a:spcBef>
                <a:spcPct val="0"/>
              </a:spcBef>
              <a:defRPr/>
            </a:pPr>
            <a:r>
              <a:rPr lang="en-US" sz="2400" dirty="0"/>
              <a:t>Examples of this problem are</a:t>
            </a:r>
            <a:endParaRPr lang="cs-CZ" sz="2400" dirty="0"/>
          </a:p>
          <a:p>
            <a:pPr marL="342900" indent="-342900">
              <a:spcBef>
                <a:spcPct val="0"/>
              </a:spcBef>
              <a:defRPr/>
            </a:pPr>
            <a:r>
              <a:rPr lang="en-US" sz="2400" b="1" dirty="0"/>
              <a:t> </a:t>
            </a:r>
            <a:r>
              <a:rPr lang="cs-CZ" sz="2400" b="1" dirty="0"/>
              <a:t>A</a:t>
            </a:r>
            <a:r>
              <a:rPr lang="en-US" sz="2400" b="1" dirty="0" err="1"/>
              <a:t>dverse</a:t>
            </a:r>
            <a:r>
              <a:rPr lang="en-US" sz="2400" b="1" dirty="0"/>
              <a:t> selection</a:t>
            </a:r>
            <a:r>
              <a:rPr lang="cs-CZ" sz="2400" b="1" dirty="0"/>
              <a:t> </a:t>
            </a:r>
          </a:p>
          <a:p>
            <a:pPr marL="742950" lvl="1" indent="-285750">
              <a:spcBef>
                <a:spcPct val="0"/>
              </a:spcBef>
              <a:buFont typeface="Arial" panose="020B0604020202020204" pitchFamily="34" charset="0"/>
              <a:buChar char="•"/>
              <a:defRPr/>
            </a:pPr>
            <a:r>
              <a:rPr lang="en-US" sz="2400" dirty="0"/>
              <a:t>describes a situation where the type of product is hidden from one party in a transaction</a:t>
            </a:r>
            <a:endParaRPr lang="cs-CZ" sz="2400" dirty="0"/>
          </a:p>
          <a:p>
            <a:pPr marL="742950" lvl="1" indent="-285750">
              <a:spcBef>
                <a:spcPct val="0"/>
              </a:spcBef>
              <a:buFont typeface="Arial" panose="020B0604020202020204" pitchFamily="34" charset="0"/>
              <a:buChar char="•"/>
              <a:defRPr/>
            </a:pPr>
            <a:r>
              <a:rPr lang="cs-CZ" sz="2400" dirty="0" err="1"/>
              <a:t>mostly</a:t>
            </a:r>
            <a:r>
              <a:rPr lang="cs-CZ" sz="2400" dirty="0"/>
              <a:t> in </a:t>
            </a:r>
            <a:r>
              <a:rPr lang="cs-CZ" sz="2400" dirty="0" err="1"/>
              <a:t>insurance</a:t>
            </a:r>
            <a:r>
              <a:rPr lang="cs-CZ" sz="2400" dirty="0"/>
              <a:t> – </a:t>
            </a:r>
            <a:r>
              <a:rPr lang="cs-CZ" sz="2400" dirty="0" err="1"/>
              <a:t>smokers</a:t>
            </a:r>
            <a:r>
              <a:rPr lang="cs-CZ" sz="2400" dirty="0"/>
              <a:t> vs. </a:t>
            </a:r>
            <a:r>
              <a:rPr lang="cs-CZ" sz="2400" dirty="0" err="1"/>
              <a:t>nonsmokers</a:t>
            </a:r>
            <a:endParaRPr lang="cs-CZ" sz="2400" dirty="0"/>
          </a:p>
          <a:p>
            <a:pPr marL="342900" indent="-342900">
              <a:spcBef>
                <a:spcPct val="0"/>
              </a:spcBef>
              <a:buFont typeface="Arial" panose="020B0604020202020204" pitchFamily="34" charset="0"/>
              <a:buChar char="•"/>
              <a:defRPr/>
            </a:pPr>
            <a:endParaRPr lang="cs-CZ" altLang="cs-CZ" sz="2400" dirty="0">
              <a:latin typeface="Arial" panose="020B0604020202020204" pitchFamily="34" charset="0"/>
            </a:endParaRPr>
          </a:p>
        </p:txBody>
      </p:sp>
      <p:pic>
        <p:nvPicPr>
          <p:cNvPr id="9" name="Obrázek 8"/>
          <p:cNvPicPr>
            <a:picLocks noChangeAspect="1"/>
          </p:cNvPicPr>
          <p:nvPr/>
        </p:nvPicPr>
        <p:blipFill>
          <a:blip r:embed="rId3"/>
          <a:stretch>
            <a:fillRect/>
          </a:stretch>
        </p:blipFill>
        <p:spPr>
          <a:xfrm>
            <a:off x="9232278" y="2114674"/>
            <a:ext cx="2296446" cy="1431236"/>
          </a:xfrm>
          <a:prstGeom prst="rect">
            <a:avLst/>
          </a:prstGeom>
        </p:spPr>
      </p:pic>
    </p:spTree>
    <p:extLst>
      <p:ext uri="{BB962C8B-B14F-4D97-AF65-F5344CB8AC3E}">
        <p14:creationId xmlns:p14="http://schemas.microsoft.com/office/powerpoint/2010/main" val="28641110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27892"/>
            <a:ext cx="8424936" cy="1569660"/>
          </a:xfrm>
          <a:prstGeom prst="rect">
            <a:avLst/>
          </a:prstGeom>
        </p:spPr>
        <p:txBody>
          <a:bodyPr wrap="square">
            <a:spAutoFit/>
          </a:bodyPr>
          <a:lstStyle/>
          <a:p>
            <a:pPr lvl="0">
              <a:defRPr/>
            </a:pPr>
            <a:r>
              <a:rPr lang="cs-CZ" sz="2400" kern="0" dirty="0">
                <a:solidFill>
                  <a:srgbClr val="307871"/>
                </a:solidFill>
                <a:latin typeface="Times New Roman"/>
                <a:ea typeface="+mj-ea"/>
                <a:cs typeface="+mj-cs"/>
              </a:rPr>
              <a:t> </a:t>
            </a:r>
            <a:r>
              <a:rPr lang="en-US" sz="2400" kern="0" dirty="0">
                <a:solidFill>
                  <a:srgbClr val="307871"/>
                </a:solidFill>
                <a:latin typeface="Times New Roman"/>
                <a:ea typeface="+mj-ea"/>
                <a:cs typeface="+mj-cs"/>
              </a:rPr>
              <a:t>MARKET FAILURE</a:t>
            </a:r>
          </a:p>
          <a:p>
            <a:pPr lvl="0">
              <a:defRPr/>
            </a:pPr>
            <a:endParaRPr lang="en-US" sz="2400" kern="0" dirty="0">
              <a:solidFill>
                <a:srgbClr val="307871"/>
              </a:solidFill>
              <a:latin typeface="Times New Roman"/>
              <a:ea typeface="+mj-ea"/>
              <a:cs typeface="+mj-cs"/>
            </a:endParaRPr>
          </a:p>
          <a:p>
            <a:pPr lvl="0">
              <a:defRPr/>
            </a:pPr>
            <a:endParaRPr lang="en-US" sz="2400" kern="0" dirty="0">
              <a:solidFill>
                <a:srgbClr val="307871"/>
              </a:solidFill>
              <a:latin typeface="Times New Roman"/>
              <a:ea typeface="+mj-ea"/>
              <a:cs typeface="+mj-cs"/>
            </a:endParaRPr>
          </a:p>
          <a:p>
            <a:pPr lvl="0">
              <a:defRPr/>
            </a:pPr>
            <a:endParaRPr lang="cs-CZ" sz="2400" kern="0" dirty="0">
              <a:solidFill>
                <a:srgbClr val="307871"/>
              </a:solidFill>
              <a:latin typeface="Times New Roman"/>
              <a:ea typeface="+mj-ea"/>
              <a:cs typeface="+mj-cs"/>
            </a:endParaRPr>
          </a:p>
        </p:txBody>
      </p:sp>
      <p:sp>
        <p:nvSpPr>
          <p:cNvPr id="8" name="Zástupný symbol pro obsah 2"/>
          <p:cNvSpPr txBox="1">
            <a:spLocks/>
          </p:cNvSpPr>
          <p:nvPr/>
        </p:nvSpPr>
        <p:spPr>
          <a:xfrm>
            <a:off x="395536" y="2715765"/>
            <a:ext cx="8280920"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ltLang="cs-CZ" sz="1400" b="1" dirty="0">
              <a:solidFill>
                <a:srgbClr val="307871"/>
              </a:solidFill>
              <a:latin typeface="Times New Roman" panose="02020603050405020304" pitchFamily="18" charset="0"/>
              <a:cs typeface="Times New Roman" panose="02020603050405020304" pitchFamily="18" charset="0"/>
            </a:endParaRPr>
          </a:p>
        </p:txBody>
      </p:sp>
      <p:sp>
        <p:nvSpPr>
          <p:cNvPr id="2" name="Obdélník 1"/>
          <p:cNvSpPr/>
          <p:nvPr/>
        </p:nvSpPr>
        <p:spPr>
          <a:xfrm>
            <a:off x="3505050" y="1207660"/>
            <a:ext cx="4691925" cy="461665"/>
          </a:xfrm>
          <a:prstGeom prst="rect">
            <a:avLst/>
          </a:prstGeom>
        </p:spPr>
        <p:txBody>
          <a:bodyPr wrap="none">
            <a:spAutoFit/>
          </a:bodyPr>
          <a:lstStyle/>
          <a:p>
            <a:pPr algn="ctr">
              <a:spcBef>
                <a:spcPct val="0"/>
              </a:spcBef>
            </a:pPr>
            <a:r>
              <a:rPr lang="cs-CZ" altLang="cs-CZ" sz="2400" b="1" cap="all" dirty="0" err="1">
                <a:latin typeface="Arial" panose="020B0604020202020204" pitchFamily="34" charset="0"/>
              </a:rPr>
              <a:t>AsymMetric</a:t>
            </a:r>
            <a:r>
              <a:rPr lang="cs-CZ" altLang="cs-CZ" sz="2400" b="1" cap="all" dirty="0">
                <a:latin typeface="Arial" panose="020B0604020202020204" pitchFamily="34" charset="0"/>
              </a:rPr>
              <a:t> </a:t>
            </a:r>
            <a:r>
              <a:rPr lang="cs-CZ" altLang="cs-CZ" sz="2400" b="1" cap="all" dirty="0" err="1">
                <a:latin typeface="Arial" panose="020B0604020202020204" pitchFamily="34" charset="0"/>
              </a:rPr>
              <a:t>Informations</a:t>
            </a:r>
            <a:endParaRPr lang="cs-CZ" altLang="cs-CZ" sz="2400" b="1" cap="all" dirty="0">
              <a:latin typeface="Arial" panose="020B0604020202020204" pitchFamily="34" charset="0"/>
            </a:endParaRPr>
          </a:p>
        </p:txBody>
      </p:sp>
      <p:sp>
        <p:nvSpPr>
          <p:cNvPr id="6" name="Obdélník 5"/>
          <p:cNvSpPr/>
          <p:nvPr/>
        </p:nvSpPr>
        <p:spPr>
          <a:xfrm>
            <a:off x="671804" y="1936249"/>
            <a:ext cx="11140751" cy="4154984"/>
          </a:xfrm>
          <a:prstGeom prst="rect">
            <a:avLst/>
          </a:prstGeom>
        </p:spPr>
        <p:txBody>
          <a:bodyPr wrap="square">
            <a:spAutoFit/>
          </a:bodyPr>
          <a:lstStyle/>
          <a:p>
            <a:pPr marL="342900" indent="-342900">
              <a:spcBef>
                <a:spcPct val="0"/>
              </a:spcBef>
              <a:defRPr/>
            </a:pPr>
            <a:r>
              <a:rPr lang="en-US" sz="2400" b="1" dirty="0"/>
              <a:t>Moral hazard </a:t>
            </a:r>
          </a:p>
          <a:p>
            <a:pPr marL="1085850" lvl="1" indent="-342900">
              <a:spcBef>
                <a:spcPct val="0"/>
              </a:spcBef>
              <a:buFont typeface="Arial" panose="020B0604020202020204" pitchFamily="34" charset="0"/>
              <a:buChar char="•"/>
              <a:defRPr/>
            </a:pPr>
            <a:r>
              <a:rPr lang="en-US" sz="2400" dirty="0"/>
              <a:t>the party with more information about its actions or intentions has a tendency or incentive to behave inappropriately from the perspective of the party with less information </a:t>
            </a:r>
          </a:p>
          <a:p>
            <a:pPr marL="1085850" lvl="1" indent="-342900">
              <a:spcBef>
                <a:spcPct val="0"/>
              </a:spcBef>
              <a:buFont typeface="Arial" panose="020B0604020202020204" pitchFamily="34" charset="0"/>
              <a:buChar char="•"/>
              <a:defRPr/>
            </a:pPr>
            <a:r>
              <a:rPr lang="en-US" sz="2400" b="1" dirty="0"/>
              <a:t>principal-agent problem</a:t>
            </a:r>
            <a:r>
              <a:rPr lang="en-US" sz="2400" dirty="0"/>
              <a:t>, where one party, called an agent, acts on behalf of another party, called the principal. The agent usually has more information about his or her actions or intentions than the principal does, because the principal usually cannot completely monitor the agent</a:t>
            </a:r>
          </a:p>
          <a:p>
            <a:pPr marL="1085850" lvl="1" indent="-342900">
              <a:spcBef>
                <a:spcPct val="0"/>
              </a:spcBef>
              <a:buFont typeface="Arial" panose="020B0604020202020204" pitchFamily="34" charset="0"/>
              <a:buChar char="•"/>
              <a:defRPr/>
            </a:pPr>
            <a:r>
              <a:rPr lang="en-US" sz="2400" b="1" dirty="0"/>
              <a:t>subprime loans</a:t>
            </a:r>
            <a:r>
              <a:rPr lang="en-US" sz="2400" dirty="0"/>
              <a:t>, the provision of loans to people who may have difficulty maintaining the repayment schedule (higher interest rates, poor quality collateral, and less favorable terms in</a:t>
            </a:r>
            <a:endParaRPr lang="cs-CZ" altLang="cs-CZ" sz="2400" dirty="0">
              <a:latin typeface="Arial" panose="020B0604020202020204" pitchFamily="34" charset="0"/>
            </a:endParaRPr>
          </a:p>
        </p:txBody>
      </p:sp>
    </p:spTree>
    <p:extLst>
      <p:ext uri="{BB962C8B-B14F-4D97-AF65-F5344CB8AC3E}">
        <p14:creationId xmlns:p14="http://schemas.microsoft.com/office/powerpoint/2010/main" val="16582963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27892"/>
            <a:ext cx="8424936" cy="1569660"/>
          </a:xfrm>
          <a:prstGeom prst="rect">
            <a:avLst/>
          </a:prstGeom>
        </p:spPr>
        <p:txBody>
          <a:bodyPr wrap="square">
            <a:spAutoFit/>
          </a:bodyPr>
          <a:lstStyle/>
          <a:p>
            <a:pPr lvl="0">
              <a:defRPr/>
            </a:pPr>
            <a:r>
              <a:rPr lang="cs-CZ" sz="2400" kern="0" dirty="0">
                <a:solidFill>
                  <a:srgbClr val="307871"/>
                </a:solidFill>
                <a:latin typeface="Times New Roman"/>
                <a:ea typeface="+mj-ea"/>
                <a:cs typeface="+mj-cs"/>
              </a:rPr>
              <a:t> </a:t>
            </a:r>
            <a:r>
              <a:rPr lang="en-US" sz="2400" kern="0" dirty="0">
                <a:solidFill>
                  <a:srgbClr val="307871"/>
                </a:solidFill>
                <a:latin typeface="Times New Roman"/>
                <a:ea typeface="+mj-ea"/>
                <a:cs typeface="+mj-cs"/>
              </a:rPr>
              <a:t>MARKET FAILURE</a:t>
            </a:r>
          </a:p>
          <a:p>
            <a:pPr lvl="0">
              <a:defRPr/>
            </a:pPr>
            <a:endParaRPr lang="en-US" sz="2400" kern="0" dirty="0">
              <a:solidFill>
                <a:srgbClr val="307871"/>
              </a:solidFill>
              <a:latin typeface="Times New Roman"/>
              <a:ea typeface="+mj-ea"/>
              <a:cs typeface="+mj-cs"/>
            </a:endParaRPr>
          </a:p>
          <a:p>
            <a:pPr lvl="0">
              <a:defRPr/>
            </a:pPr>
            <a:endParaRPr lang="en-US" sz="2400" kern="0" dirty="0">
              <a:solidFill>
                <a:srgbClr val="307871"/>
              </a:solidFill>
              <a:latin typeface="Times New Roman"/>
              <a:ea typeface="+mj-ea"/>
              <a:cs typeface="+mj-cs"/>
            </a:endParaRPr>
          </a:p>
          <a:p>
            <a:pPr lvl="0">
              <a:defRPr/>
            </a:pPr>
            <a:endParaRPr lang="cs-CZ" sz="2400" kern="0" dirty="0">
              <a:solidFill>
                <a:srgbClr val="307871"/>
              </a:solidFill>
              <a:latin typeface="Times New Roman"/>
              <a:ea typeface="+mj-ea"/>
              <a:cs typeface="+mj-cs"/>
            </a:endParaRPr>
          </a:p>
        </p:txBody>
      </p:sp>
      <p:sp>
        <p:nvSpPr>
          <p:cNvPr id="8" name="Zástupný symbol pro obsah 2"/>
          <p:cNvSpPr txBox="1">
            <a:spLocks/>
          </p:cNvSpPr>
          <p:nvPr/>
        </p:nvSpPr>
        <p:spPr>
          <a:xfrm>
            <a:off x="395536" y="2715765"/>
            <a:ext cx="8280920"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ltLang="cs-CZ" sz="1400" b="1" dirty="0">
              <a:solidFill>
                <a:srgbClr val="307871"/>
              </a:solidFill>
              <a:latin typeface="Times New Roman" panose="02020603050405020304" pitchFamily="18" charset="0"/>
              <a:cs typeface="Times New Roman" panose="02020603050405020304" pitchFamily="18" charset="0"/>
            </a:endParaRPr>
          </a:p>
        </p:txBody>
      </p:sp>
      <p:sp>
        <p:nvSpPr>
          <p:cNvPr id="2" name="Obdélník 1"/>
          <p:cNvSpPr/>
          <p:nvPr/>
        </p:nvSpPr>
        <p:spPr>
          <a:xfrm>
            <a:off x="3505050" y="1207660"/>
            <a:ext cx="4691925" cy="461665"/>
          </a:xfrm>
          <a:prstGeom prst="rect">
            <a:avLst/>
          </a:prstGeom>
        </p:spPr>
        <p:txBody>
          <a:bodyPr wrap="none">
            <a:spAutoFit/>
          </a:bodyPr>
          <a:lstStyle/>
          <a:p>
            <a:pPr algn="ctr">
              <a:spcBef>
                <a:spcPct val="0"/>
              </a:spcBef>
            </a:pPr>
            <a:r>
              <a:rPr lang="cs-CZ" altLang="cs-CZ" sz="2400" b="1" cap="all" dirty="0" err="1">
                <a:latin typeface="Arial" panose="020B0604020202020204" pitchFamily="34" charset="0"/>
              </a:rPr>
              <a:t>AsymMetric</a:t>
            </a:r>
            <a:r>
              <a:rPr lang="cs-CZ" altLang="cs-CZ" sz="2400" b="1" cap="all" dirty="0">
                <a:latin typeface="Arial" panose="020B0604020202020204" pitchFamily="34" charset="0"/>
              </a:rPr>
              <a:t> </a:t>
            </a:r>
            <a:r>
              <a:rPr lang="cs-CZ" altLang="cs-CZ" sz="2400" b="1" cap="all" dirty="0" err="1">
                <a:latin typeface="Arial" panose="020B0604020202020204" pitchFamily="34" charset="0"/>
              </a:rPr>
              <a:t>Informations</a:t>
            </a:r>
            <a:endParaRPr lang="cs-CZ" altLang="cs-CZ" sz="2400" b="1" cap="all" dirty="0">
              <a:latin typeface="Arial" panose="020B0604020202020204" pitchFamily="34" charset="0"/>
            </a:endParaRPr>
          </a:p>
        </p:txBody>
      </p:sp>
      <p:sp>
        <p:nvSpPr>
          <p:cNvPr id="6" name="Obdélník 5"/>
          <p:cNvSpPr/>
          <p:nvPr/>
        </p:nvSpPr>
        <p:spPr>
          <a:xfrm>
            <a:off x="727788" y="1997552"/>
            <a:ext cx="9983755" cy="2923877"/>
          </a:xfrm>
          <a:prstGeom prst="rect">
            <a:avLst/>
          </a:prstGeom>
        </p:spPr>
        <p:txBody>
          <a:bodyPr wrap="square">
            <a:spAutoFit/>
          </a:bodyPr>
          <a:lstStyle/>
          <a:p>
            <a:pPr marL="342900" indent="-342900">
              <a:spcBef>
                <a:spcPct val="0"/>
              </a:spcBef>
              <a:defRPr/>
            </a:pPr>
            <a:endParaRPr lang="cs-CZ" sz="2000" b="1" dirty="0"/>
          </a:p>
          <a:p>
            <a:pPr marL="342900" indent="-342900">
              <a:spcBef>
                <a:spcPct val="0"/>
              </a:spcBef>
              <a:defRPr/>
            </a:pPr>
            <a:r>
              <a:rPr lang="cs-CZ" sz="2400" b="1" dirty="0"/>
              <a:t>M</a:t>
            </a:r>
            <a:r>
              <a:rPr lang="en-US" sz="2400" b="1" dirty="0" err="1"/>
              <a:t>onopolies</a:t>
            </a:r>
            <a:r>
              <a:rPr lang="en-US" sz="2400" b="1" dirty="0"/>
              <a:t> of knowledge</a:t>
            </a:r>
            <a:endParaRPr lang="cs-CZ" sz="2400" b="1" dirty="0"/>
          </a:p>
          <a:p>
            <a:pPr marL="342900" indent="-342900">
              <a:spcBef>
                <a:spcPct val="0"/>
              </a:spcBef>
              <a:defRPr/>
            </a:pPr>
            <a:endParaRPr lang="cs-CZ" altLang="cs-CZ" sz="2000" b="1" dirty="0">
              <a:latin typeface="Arial" panose="020B0604020202020204" pitchFamily="34" charset="0"/>
            </a:endParaRPr>
          </a:p>
          <a:p>
            <a:pPr marL="1085850" lvl="1" indent="-342900">
              <a:spcBef>
                <a:spcPct val="0"/>
              </a:spcBef>
              <a:buFont typeface="Arial" panose="020B0604020202020204" pitchFamily="34" charset="0"/>
              <a:buChar char="•"/>
              <a:defRPr/>
            </a:pPr>
            <a:r>
              <a:rPr lang="en-US" sz="2400" dirty="0"/>
              <a:t>the ruling class maintains political power through control of key communications technologies</a:t>
            </a:r>
            <a:endParaRPr lang="cs-CZ" sz="2400" dirty="0"/>
          </a:p>
          <a:p>
            <a:pPr marL="1085850" lvl="1" indent="-342900">
              <a:spcBef>
                <a:spcPct val="0"/>
              </a:spcBef>
              <a:buFont typeface="Arial" panose="020B0604020202020204" pitchFamily="34" charset="0"/>
              <a:buChar char="•"/>
              <a:defRPr/>
            </a:pPr>
            <a:r>
              <a:rPr lang="en-US" sz="2400" dirty="0"/>
              <a:t>suggests that monopolies of knowledge gradually suppress new ways of thinking</a:t>
            </a:r>
            <a:endParaRPr lang="cs-CZ" altLang="cs-CZ" sz="2400" dirty="0">
              <a:latin typeface="Arial" panose="020B0604020202020204" pitchFamily="34" charset="0"/>
            </a:endParaRPr>
          </a:p>
          <a:p>
            <a:pPr marL="342900" indent="-342900">
              <a:spcBef>
                <a:spcPct val="0"/>
              </a:spcBef>
              <a:buFont typeface="Arial" panose="020B0604020202020204" pitchFamily="34" charset="0"/>
              <a:buChar char="•"/>
              <a:defRPr/>
            </a:pPr>
            <a:endParaRPr lang="cs-CZ" altLang="cs-CZ" sz="2400" dirty="0">
              <a:latin typeface="Arial" panose="020B0604020202020204" pitchFamily="34" charset="0"/>
            </a:endParaRPr>
          </a:p>
        </p:txBody>
      </p:sp>
      <p:pic>
        <p:nvPicPr>
          <p:cNvPr id="3" name="Obrázek 2"/>
          <p:cNvPicPr>
            <a:picLocks noChangeAspect="1"/>
          </p:cNvPicPr>
          <p:nvPr/>
        </p:nvPicPr>
        <p:blipFill>
          <a:blip r:embed="rId3"/>
          <a:stretch>
            <a:fillRect/>
          </a:stretch>
        </p:blipFill>
        <p:spPr>
          <a:xfrm>
            <a:off x="9152724" y="4497219"/>
            <a:ext cx="2035087" cy="1504873"/>
          </a:xfrm>
          <a:prstGeom prst="rect">
            <a:avLst/>
          </a:prstGeom>
        </p:spPr>
      </p:pic>
    </p:spTree>
    <p:extLst>
      <p:ext uri="{BB962C8B-B14F-4D97-AF65-F5344CB8AC3E}">
        <p14:creationId xmlns:p14="http://schemas.microsoft.com/office/powerpoint/2010/main" val="23268658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27892"/>
            <a:ext cx="8424936" cy="1569660"/>
          </a:xfrm>
          <a:prstGeom prst="rect">
            <a:avLst/>
          </a:prstGeom>
        </p:spPr>
        <p:txBody>
          <a:bodyPr wrap="square">
            <a:spAutoFit/>
          </a:bodyPr>
          <a:lstStyle/>
          <a:p>
            <a:pPr lvl="0">
              <a:defRPr/>
            </a:pPr>
            <a:r>
              <a:rPr lang="cs-CZ" sz="2400" kern="0" dirty="0">
                <a:solidFill>
                  <a:srgbClr val="307871"/>
                </a:solidFill>
                <a:latin typeface="Times New Roman"/>
                <a:ea typeface="+mj-ea"/>
                <a:cs typeface="+mj-cs"/>
              </a:rPr>
              <a:t> </a:t>
            </a:r>
            <a:r>
              <a:rPr lang="en-US" sz="2400" kern="0" dirty="0">
                <a:solidFill>
                  <a:srgbClr val="307871"/>
                </a:solidFill>
                <a:latin typeface="Times New Roman"/>
                <a:ea typeface="+mj-ea"/>
                <a:cs typeface="+mj-cs"/>
              </a:rPr>
              <a:t>MARKET FAILURE</a:t>
            </a:r>
          </a:p>
          <a:p>
            <a:pPr lvl="0">
              <a:defRPr/>
            </a:pPr>
            <a:endParaRPr lang="en-US" sz="2400" kern="0" dirty="0">
              <a:solidFill>
                <a:srgbClr val="307871"/>
              </a:solidFill>
              <a:latin typeface="Times New Roman"/>
              <a:ea typeface="+mj-ea"/>
              <a:cs typeface="+mj-cs"/>
            </a:endParaRPr>
          </a:p>
          <a:p>
            <a:pPr lvl="0">
              <a:defRPr/>
            </a:pPr>
            <a:endParaRPr lang="en-US" sz="2400" kern="0" dirty="0">
              <a:solidFill>
                <a:srgbClr val="307871"/>
              </a:solidFill>
              <a:latin typeface="Times New Roman"/>
              <a:ea typeface="+mj-ea"/>
              <a:cs typeface="+mj-cs"/>
            </a:endParaRPr>
          </a:p>
          <a:p>
            <a:pPr lvl="0">
              <a:defRPr/>
            </a:pPr>
            <a:endParaRPr lang="cs-CZ" sz="2400" kern="0" dirty="0">
              <a:solidFill>
                <a:srgbClr val="307871"/>
              </a:solidFill>
              <a:latin typeface="Times New Roman"/>
              <a:ea typeface="+mj-ea"/>
              <a:cs typeface="+mj-cs"/>
            </a:endParaRPr>
          </a:p>
        </p:txBody>
      </p:sp>
      <p:sp>
        <p:nvSpPr>
          <p:cNvPr id="8" name="Zástupný symbol pro obsah 2"/>
          <p:cNvSpPr txBox="1">
            <a:spLocks/>
          </p:cNvSpPr>
          <p:nvPr/>
        </p:nvSpPr>
        <p:spPr>
          <a:xfrm>
            <a:off x="395536" y="2715765"/>
            <a:ext cx="8280920"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ltLang="cs-CZ" sz="1400" b="1" dirty="0">
              <a:solidFill>
                <a:srgbClr val="307871"/>
              </a:solidFill>
              <a:latin typeface="Times New Roman" panose="02020603050405020304" pitchFamily="18" charset="0"/>
              <a:cs typeface="Times New Roman" panose="02020603050405020304" pitchFamily="18" charset="0"/>
            </a:endParaRPr>
          </a:p>
        </p:txBody>
      </p:sp>
      <p:sp>
        <p:nvSpPr>
          <p:cNvPr id="2" name="Obdélník 1"/>
          <p:cNvSpPr/>
          <p:nvPr/>
        </p:nvSpPr>
        <p:spPr>
          <a:xfrm>
            <a:off x="3638708" y="1207660"/>
            <a:ext cx="4424608" cy="461665"/>
          </a:xfrm>
          <a:prstGeom prst="rect">
            <a:avLst/>
          </a:prstGeom>
        </p:spPr>
        <p:txBody>
          <a:bodyPr wrap="none">
            <a:spAutoFit/>
          </a:bodyPr>
          <a:lstStyle/>
          <a:p>
            <a:pPr algn="ctr">
              <a:spcBef>
                <a:spcPct val="0"/>
              </a:spcBef>
            </a:pPr>
            <a:r>
              <a:rPr lang="cs-CZ" altLang="cs-CZ" sz="2400" b="1" cap="all" dirty="0">
                <a:latin typeface="Arial" panose="020B0604020202020204" pitchFamily="34" charset="0"/>
              </a:rPr>
              <a:t>ABUSE OF MARKET POWER</a:t>
            </a:r>
          </a:p>
        </p:txBody>
      </p:sp>
      <p:sp>
        <p:nvSpPr>
          <p:cNvPr id="6" name="Obdélník 5"/>
          <p:cNvSpPr/>
          <p:nvPr/>
        </p:nvSpPr>
        <p:spPr>
          <a:xfrm>
            <a:off x="671804" y="1936249"/>
            <a:ext cx="11140751" cy="4154984"/>
          </a:xfrm>
          <a:prstGeom prst="rect">
            <a:avLst/>
          </a:prstGeom>
        </p:spPr>
        <p:txBody>
          <a:bodyPr wrap="square">
            <a:spAutoFit/>
          </a:bodyPr>
          <a:lstStyle/>
          <a:p>
            <a:pPr>
              <a:buNone/>
            </a:pPr>
            <a:r>
              <a:rPr lang="cs-CZ" sz="2400" dirty="0"/>
              <a:t>O</a:t>
            </a:r>
            <a:r>
              <a:rPr lang="en-US" sz="2400" dirty="0" err="1"/>
              <a:t>ccurs</a:t>
            </a:r>
            <a:r>
              <a:rPr lang="en-US" sz="2400" dirty="0"/>
              <a:t> when a dominant firm or a dominant group of firms engages in a practice of anti‑competitive acts, with the result that competition has been, is being or is likely to be prevented or lessened substantially.</a:t>
            </a:r>
            <a:endParaRPr lang="cs-CZ" sz="2400" dirty="0"/>
          </a:p>
          <a:p>
            <a:endParaRPr lang="cs-CZ" sz="2400" dirty="0"/>
          </a:p>
          <a:p>
            <a:pPr marL="342900" indent="-342900">
              <a:buFont typeface="Arial" panose="020B0604020202020204" pitchFamily="34" charset="0"/>
              <a:buChar char="•"/>
            </a:pPr>
            <a:r>
              <a:rPr lang="en-US" sz="2400" dirty="0"/>
              <a:t>The size of a business, even one that dominates a particular market, is not, of itself, a cause for concern. </a:t>
            </a:r>
            <a:endParaRPr lang="cs-CZ" sz="2400" dirty="0"/>
          </a:p>
          <a:p>
            <a:pPr marL="342900" indent="-342900">
              <a:buFont typeface="Arial" panose="020B0604020202020204" pitchFamily="34" charset="0"/>
              <a:buChar char="•"/>
            </a:pPr>
            <a:r>
              <a:rPr lang="en-US" sz="2400" dirty="0"/>
              <a:t>Businesses may need to become large to achieve lower production costs or to compete against foreign and domestic competitors. However, when a dominant company exploits its market power in a way that hurts competition in the marketplace the </a:t>
            </a:r>
            <a:r>
              <a:rPr lang="en-US" sz="2400" i="1" dirty="0"/>
              <a:t>Competition Act</a:t>
            </a:r>
            <a:r>
              <a:rPr lang="en-US" sz="2400" dirty="0"/>
              <a:t> may come into play.</a:t>
            </a:r>
          </a:p>
          <a:p>
            <a:pPr marL="342900" indent="-342900">
              <a:spcBef>
                <a:spcPct val="0"/>
              </a:spcBef>
              <a:buFont typeface="Arial" panose="020B0604020202020204" pitchFamily="34" charset="0"/>
              <a:buChar char="•"/>
              <a:defRPr/>
            </a:pPr>
            <a:endParaRPr lang="cs-CZ" altLang="cs-CZ" sz="2400" dirty="0">
              <a:latin typeface="Arial" panose="020B0604020202020204" pitchFamily="34" charset="0"/>
            </a:endParaRPr>
          </a:p>
        </p:txBody>
      </p:sp>
      <p:pic>
        <p:nvPicPr>
          <p:cNvPr id="7" name="Obrázek 6"/>
          <p:cNvPicPr>
            <a:picLocks noChangeAspect="1"/>
          </p:cNvPicPr>
          <p:nvPr/>
        </p:nvPicPr>
        <p:blipFill>
          <a:blip r:embed="rId3"/>
          <a:stretch>
            <a:fillRect/>
          </a:stretch>
        </p:blipFill>
        <p:spPr>
          <a:xfrm>
            <a:off x="10506092" y="5135449"/>
            <a:ext cx="1584398" cy="1386348"/>
          </a:xfrm>
          <a:prstGeom prst="rect">
            <a:avLst/>
          </a:prstGeom>
        </p:spPr>
      </p:pic>
    </p:spTree>
    <p:extLst>
      <p:ext uri="{BB962C8B-B14F-4D97-AF65-F5344CB8AC3E}">
        <p14:creationId xmlns:p14="http://schemas.microsoft.com/office/powerpoint/2010/main" val="3391208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888932"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dirty="0">
                <a:ln>
                  <a:noFill/>
                </a:ln>
                <a:solidFill>
                  <a:srgbClr val="307871"/>
                </a:solidFill>
                <a:effectLst/>
                <a:uLnTx/>
                <a:uFillTx/>
                <a:latin typeface="Times New Roman"/>
                <a:ea typeface="+mj-ea"/>
                <a:cs typeface="+mj-cs"/>
              </a:rPr>
              <a:t>Outline of the </a:t>
            </a:r>
            <a:r>
              <a:rPr kumimoji="0" lang="cs-CZ" sz="2400" b="0" i="0" u="none" strike="noStrike" kern="0" cap="none" spc="0" normalizeH="0" baseline="0" dirty="0">
                <a:ln>
                  <a:noFill/>
                </a:ln>
                <a:solidFill>
                  <a:srgbClr val="307871"/>
                </a:solidFill>
                <a:effectLst/>
                <a:uLnTx/>
                <a:uFillTx/>
                <a:latin typeface="Times New Roman"/>
                <a:ea typeface="+mj-ea"/>
                <a:cs typeface="+mj-cs"/>
              </a:rPr>
              <a:t>L</a:t>
            </a:r>
            <a:r>
              <a:rPr kumimoji="0" lang="en-GB" sz="2400" b="0" i="0" u="none" strike="noStrike" kern="0" cap="none" spc="0" normalizeH="0" baseline="0" dirty="0" err="1">
                <a:ln>
                  <a:noFill/>
                </a:ln>
                <a:solidFill>
                  <a:srgbClr val="307871"/>
                </a:solidFill>
                <a:effectLst/>
                <a:uLnTx/>
                <a:uFillTx/>
                <a:latin typeface="Times New Roman"/>
                <a:ea typeface="+mj-ea"/>
                <a:cs typeface="+mj-cs"/>
              </a:rPr>
              <a:t>ecture</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395536" y="2715765"/>
            <a:ext cx="8280920"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ltLang="cs-CZ" sz="1400" b="1" dirty="0">
              <a:solidFill>
                <a:srgbClr val="307871"/>
              </a:solidFill>
              <a:latin typeface="Times New Roman" panose="02020603050405020304" pitchFamily="18" charset="0"/>
              <a:cs typeface="Times New Roman" panose="02020603050405020304" pitchFamily="18" charset="0"/>
            </a:endParaRPr>
          </a:p>
        </p:txBody>
      </p:sp>
      <p:sp>
        <p:nvSpPr>
          <p:cNvPr id="3" name="Obdélník 2"/>
          <p:cNvSpPr/>
          <p:nvPr/>
        </p:nvSpPr>
        <p:spPr>
          <a:xfrm>
            <a:off x="752670" y="1790733"/>
            <a:ext cx="9352622" cy="3785652"/>
          </a:xfrm>
          <a:prstGeom prst="rect">
            <a:avLst/>
          </a:prstGeom>
        </p:spPr>
        <p:txBody>
          <a:bodyPr wrap="square">
            <a:spAutoFit/>
          </a:bodyPr>
          <a:lstStyle/>
          <a:p>
            <a:pPr>
              <a:spcBef>
                <a:spcPct val="0"/>
              </a:spcBef>
              <a:buFont typeface="+mj-lt"/>
              <a:buAutoNum type="arabicPeriod"/>
              <a:defRPr/>
            </a:pPr>
            <a:r>
              <a:rPr lang="cs-CZ" altLang="cs-CZ" dirty="0">
                <a:latin typeface="Arial" panose="020B0604020202020204" pitchFamily="34" charset="0"/>
              </a:rPr>
              <a:t>    </a:t>
            </a:r>
            <a:r>
              <a:rPr lang="cs-CZ" altLang="cs-CZ" sz="2000" dirty="0" err="1">
                <a:latin typeface="Arial" panose="020B0604020202020204" pitchFamily="34" charset="0"/>
              </a:rPr>
              <a:t>Causes</a:t>
            </a:r>
            <a:r>
              <a:rPr lang="cs-CZ" altLang="cs-CZ" sz="2000" dirty="0">
                <a:latin typeface="Arial" panose="020B0604020202020204" pitchFamily="34" charset="0"/>
              </a:rPr>
              <a:t> </a:t>
            </a:r>
            <a:r>
              <a:rPr lang="cs-CZ" altLang="cs-CZ" sz="2000" dirty="0" err="1">
                <a:latin typeface="Arial" panose="020B0604020202020204" pitchFamily="34" charset="0"/>
              </a:rPr>
              <a:t>of</a:t>
            </a:r>
            <a:r>
              <a:rPr lang="cs-CZ" altLang="cs-CZ" sz="2000" dirty="0">
                <a:latin typeface="Arial" panose="020B0604020202020204" pitchFamily="34" charset="0"/>
              </a:rPr>
              <a:t> Limited Market </a:t>
            </a:r>
            <a:r>
              <a:rPr lang="cs-CZ" altLang="cs-CZ" sz="2000" dirty="0" err="1">
                <a:latin typeface="Arial" panose="020B0604020202020204" pitchFamily="34" charset="0"/>
              </a:rPr>
              <a:t>Efficiency</a:t>
            </a:r>
            <a:endParaRPr lang="en-GB" altLang="cs-CZ" sz="2000" dirty="0">
              <a:latin typeface="Arial" panose="020B0604020202020204" pitchFamily="34" charset="0"/>
            </a:endParaRPr>
          </a:p>
          <a:p>
            <a:pPr>
              <a:spcBef>
                <a:spcPct val="0"/>
              </a:spcBef>
              <a:buFont typeface="+mj-lt"/>
              <a:buAutoNum type="arabicPeriod"/>
              <a:defRPr/>
            </a:pPr>
            <a:endParaRPr lang="en-GB" altLang="cs-CZ" sz="2000" dirty="0">
              <a:latin typeface="Arial" panose="020B0604020202020204" pitchFamily="34" charset="0"/>
            </a:endParaRPr>
          </a:p>
          <a:p>
            <a:pPr>
              <a:spcBef>
                <a:spcPct val="0"/>
              </a:spcBef>
              <a:buFont typeface="+mj-lt"/>
              <a:buAutoNum type="arabicPeriod"/>
              <a:defRPr/>
            </a:pPr>
            <a:r>
              <a:rPr lang="cs-CZ" altLang="cs-CZ" sz="2000" dirty="0">
                <a:latin typeface="Arial" panose="020B0604020202020204" pitchFamily="34" charset="0"/>
              </a:rPr>
              <a:t>    Public </a:t>
            </a:r>
            <a:r>
              <a:rPr lang="cs-CZ" altLang="cs-CZ" sz="2000" dirty="0" err="1">
                <a:latin typeface="Arial" panose="020B0604020202020204" pitchFamily="34" charset="0"/>
              </a:rPr>
              <a:t>goods</a:t>
            </a:r>
            <a:endParaRPr lang="cs-CZ" altLang="cs-CZ" sz="2000" dirty="0">
              <a:latin typeface="Arial" panose="020B0604020202020204" pitchFamily="34" charset="0"/>
            </a:endParaRPr>
          </a:p>
          <a:p>
            <a:pPr>
              <a:spcBef>
                <a:spcPct val="0"/>
              </a:spcBef>
              <a:defRPr/>
            </a:pPr>
            <a:endParaRPr lang="en-GB" altLang="cs-CZ" sz="2000" dirty="0">
              <a:latin typeface="Arial" panose="020B0604020202020204" pitchFamily="34" charset="0"/>
            </a:endParaRPr>
          </a:p>
          <a:p>
            <a:pPr marL="457200" indent="-457200">
              <a:spcBef>
                <a:spcPct val="0"/>
              </a:spcBef>
              <a:buFont typeface="+mj-lt"/>
              <a:buAutoNum type="arabicPeriod" startAt="3"/>
              <a:defRPr/>
            </a:pPr>
            <a:r>
              <a:rPr lang="cs-CZ" altLang="cs-CZ" sz="2000" dirty="0" err="1">
                <a:latin typeface="Arial" panose="020B0604020202020204" pitchFamily="34" charset="0"/>
              </a:rPr>
              <a:t>Externalities</a:t>
            </a:r>
            <a:endParaRPr lang="en-GB" altLang="cs-CZ" sz="2000" dirty="0">
              <a:latin typeface="Arial" panose="020B0604020202020204" pitchFamily="34" charset="0"/>
            </a:endParaRPr>
          </a:p>
          <a:p>
            <a:pPr>
              <a:spcBef>
                <a:spcPct val="0"/>
              </a:spcBef>
              <a:buFont typeface="+mj-lt"/>
              <a:buAutoNum type="arabicPeriod" startAt="3"/>
              <a:defRPr/>
            </a:pPr>
            <a:endParaRPr lang="en-GB" altLang="cs-CZ" sz="2000" dirty="0">
              <a:latin typeface="Arial" panose="020B0604020202020204" pitchFamily="34" charset="0"/>
            </a:endParaRPr>
          </a:p>
          <a:p>
            <a:pPr>
              <a:spcBef>
                <a:spcPct val="0"/>
              </a:spcBef>
              <a:buFont typeface="+mj-lt"/>
              <a:buAutoNum type="arabicPeriod" startAt="3"/>
              <a:defRPr/>
            </a:pPr>
            <a:r>
              <a:rPr lang="cs-CZ" altLang="cs-CZ" sz="2000" dirty="0">
                <a:latin typeface="Arial" panose="020B0604020202020204" pitchFamily="34" charset="0"/>
              </a:rPr>
              <a:t>    </a:t>
            </a:r>
            <a:r>
              <a:rPr lang="cs-CZ" altLang="cs-CZ" sz="2000" dirty="0" err="1">
                <a:latin typeface="Arial" panose="020B0604020202020204" pitchFamily="34" charset="0"/>
              </a:rPr>
              <a:t>Information</a:t>
            </a:r>
            <a:r>
              <a:rPr lang="cs-CZ" altLang="cs-CZ" sz="2000" dirty="0">
                <a:latin typeface="Arial" panose="020B0604020202020204" pitchFamily="34" charset="0"/>
              </a:rPr>
              <a:t> </a:t>
            </a:r>
            <a:r>
              <a:rPr lang="cs-CZ" altLang="cs-CZ" sz="2000" dirty="0" err="1">
                <a:latin typeface="Arial" panose="020B0604020202020204" pitchFamily="34" charset="0"/>
              </a:rPr>
              <a:t>Assymetry</a:t>
            </a:r>
            <a:endParaRPr lang="en-GB" altLang="cs-CZ" sz="2000" dirty="0">
              <a:latin typeface="Arial" panose="020B0604020202020204" pitchFamily="34" charset="0"/>
            </a:endParaRPr>
          </a:p>
          <a:p>
            <a:pPr>
              <a:spcBef>
                <a:spcPct val="0"/>
              </a:spcBef>
              <a:buFont typeface="+mj-lt"/>
              <a:buAutoNum type="arabicPeriod" startAt="3"/>
              <a:defRPr/>
            </a:pPr>
            <a:endParaRPr lang="en-GB" altLang="cs-CZ" sz="2000" dirty="0">
              <a:latin typeface="Arial" panose="020B0604020202020204" pitchFamily="34" charset="0"/>
            </a:endParaRPr>
          </a:p>
          <a:p>
            <a:pPr>
              <a:spcBef>
                <a:spcPct val="0"/>
              </a:spcBef>
              <a:buFont typeface="+mj-lt"/>
              <a:buAutoNum type="arabicPeriod" startAt="3"/>
              <a:defRPr/>
            </a:pPr>
            <a:r>
              <a:rPr lang="en-GB" altLang="cs-CZ" sz="2000" dirty="0">
                <a:latin typeface="Arial" panose="020B0604020202020204" pitchFamily="34" charset="0"/>
              </a:rPr>
              <a:t> </a:t>
            </a:r>
            <a:r>
              <a:rPr lang="cs-CZ" altLang="cs-CZ" sz="2000" dirty="0">
                <a:latin typeface="Arial" panose="020B0604020202020204" pitchFamily="34" charset="0"/>
              </a:rPr>
              <a:t>   Monopoly </a:t>
            </a:r>
            <a:r>
              <a:rPr lang="cs-CZ" altLang="cs-CZ" sz="2000" dirty="0" err="1">
                <a:latin typeface="Arial" panose="020B0604020202020204" pitchFamily="34" charset="0"/>
              </a:rPr>
              <a:t>Power</a:t>
            </a:r>
            <a:endParaRPr lang="cs-CZ" altLang="cs-CZ" sz="2000" dirty="0">
              <a:latin typeface="Arial" panose="020B0604020202020204" pitchFamily="34" charset="0"/>
            </a:endParaRPr>
          </a:p>
          <a:p>
            <a:pPr>
              <a:spcBef>
                <a:spcPct val="0"/>
              </a:spcBef>
              <a:buFont typeface="+mj-lt"/>
              <a:buAutoNum type="arabicPeriod" startAt="3"/>
              <a:defRPr/>
            </a:pPr>
            <a:endParaRPr lang="cs-CZ" altLang="cs-CZ" sz="2000" dirty="0">
              <a:latin typeface="Arial" panose="020B0604020202020204" pitchFamily="34" charset="0"/>
            </a:endParaRPr>
          </a:p>
          <a:p>
            <a:pPr>
              <a:spcBef>
                <a:spcPct val="0"/>
              </a:spcBef>
              <a:buFont typeface="+mj-lt"/>
              <a:buAutoNum type="arabicPeriod" startAt="3"/>
              <a:defRPr/>
            </a:pPr>
            <a:r>
              <a:rPr lang="cs-CZ" altLang="cs-CZ" sz="2000" dirty="0">
                <a:latin typeface="Arial" panose="020B0604020202020204" pitchFamily="34" charset="0"/>
              </a:rPr>
              <a:t>    </a:t>
            </a:r>
            <a:r>
              <a:rPr lang="cs-CZ" altLang="cs-CZ" sz="2000" dirty="0" err="1">
                <a:latin typeface="Arial" panose="020B0604020202020204" pitchFamily="34" charset="0"/>
              </a:rPr>
              <a:t>Government</a:t>
            </a:r>
            <a:r>
              <a:rPr lang="cs-CZ" altLang="cs-CZ" sz="2000" dirty="0">
                <a:latin typeface="Arial" panose="020B0604020202020204" pitchFamily="34" charset="0"/>
              </a:rPr>
              <a:t> </a:t>
            </a:r>
            <a:r>
              <a:rPr lang="cs-CZ" altLang="cs-CZ" sz="2000" dirty="0" err="1">
                <a:latin typeface="Arial" panose="020B0604020202020204" pitchFamily="34" charset="0"/>
              </a:rPr>
              <a:t>Failure</a:t>
            </a:r>
            <a:endParaRPr lang="en-GB" altLang="cs-CZ" sz="2000" dirty="0">
              <a:latin typeface="Arial" panose="020B0604020202020204" pitchFamily="34" charset="0"/>
            </a:endParaRPr>
          </a:p>
          <a:p>
            <a:pPr>
              <a:spcBef>
                <a:spcPct val="0"/>
              </a:spcBef>
              <a:defRPr/>
            </a:pPr>
            <a:endParaRPr lang="en-GB" altLang="cs-CZ" sz="2000" dirty="0">
              <a:latin typeface="Arial" panose="020B0604020202020204" pitchFamily="34" charset="0"/>
            </a:endParaRPr>
          </a:p>
        </p:txBody>
      </p:sp>
    </p:spTree>
    <p:extLst>
      <p:ext uri="{BB962C8B-B14F-4D97-AF65-F5344CB8AC3E}">
        <p14:creationId xmlns:p14="http://schemas.microsoft.com/office/powerpoint/2010/main" val="17839453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27892"/>
            <a:ext cx="8424936" cy="1569660"/>
          </a:xfrm>
          <a:prstGeom prst="rect">
            <a:avLst/>
          </a:prstGeom>
        </p:spPr>
        <p:txBody>
          <a:bodyPr wrap="square">
            <a:spAutoFit/>
          </a:bodyPr>
          <a:lstStyle/>
          <a:p>
            <a:pPr lvl="0">
              <a:defRPr/>
            </a:pPr>
            <a:r>
              <a:rPr lang="cs-CZ" sz="2400" kern="0" dirty="0">
                <a:solidFill>
                  <a:srgbClr val="307871"/>
                </a:solidFill>
                <a:latin typeface="Times New Roman"/>
                <a:ea typeface="+mj-ea"/>
                <a:cs typeface="+mj-cs"/>
              </a:rPr>
              <a:t> </a:t>
            </a:r>
            <a:r>
              <a:rPr lang="en-US" sz="2400" kern="0" dirty="0">
                <a:solidFill>
                  <a:srgbClr val="307871"/>
                </a:solidFill>
                <a:latin typeface="Times New Roman"/>
                <a:ea typeface="+mj-ea"/>
                <a:cs typeface="+mj-cs"/>
              </a:rPr>
              <a:t>MARKET FAILURE</a:t>
            </a:r>
          </a:p>
          <a:p>
            <a:pPr lvl="0">
              <a:defRPr/>
            </a:pPr>
            <a:endParaRPr lang="en-US" sz="2400" kern="0" dirty="0">
              <a:solidFill>
                <a:srgbClr val="307871"/>
              </a:solidFill>
              <a:latin typeface="Times New Roman"/>
              <a:ea typeface="+mj-ea"/>
              <a:cs typeface="+mj-cs"/>
            </a:endParaRPr>
          </a:p>
          <a:p>
            <a:pPr lvl="0">
              <a:defRPr/>
            </a:pPr>
            <a:endParaRPr lang="en-US" sz="2400" kern="0" dirty="0">
              <a:solidFill>
                <a:srgbClr val="307871"/>
              </a:solidFill>
              <a:latin typeface="Times New Roman"/>
              <a:ea typeface="+mj-ea"/>
              <a:cs typeface="+mj-cs"/>
            </a:endParaRPr>
          </a:p>
          <a:p>
            <a:pPr lvl="0">
              <a:defRPr/>
            </a:pPr>
            <a:endParaRPr lang="cs-CZ" sz="2400" kern="0" dirty="0">
              <a:solidFill>
                <a:srgbClr val="307871"/>
              </a:solidFill>
              <a:latin typeface="Times New Roman"/>
              <a:ea typeface="+mj-ea"/>
              <a:cs typeface="+mj-cs"/>
            </a:endParaRPr>
          </a:p>
        </p:txBody>
      </p:sp>
      <p:sp>
        <p:nvSpPr>
          <p:cNvPr id="8" name="Zástupný symbol pro obsah 2"/>
          <p:cNvSpPr txBox="1">
            <a:spLocks/>
          </p:cNvSpPr>
          <p:nvPr/>
        </p:nvSpPr>
        <p:spPr>
          <a:xfrm>
            <a:off x="395536" y="2715765"/>
            <a:ext cx="8280920"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ltLang="cs-CZ" sz="1400" b="1" dirty="0">
              <a:solidFill>
                <a:srgbClr val="307871"/>
              </a:solidFill>
              <a:latin typeface="Times New Roman" panose="02020603050405020304" pitchFamily="18" charset="0"/>
              <a:cs typeface="Times New Roman" panose="02020603050405020304" pitchFamily="18" charset="0"/>
            </a:endParaRPr>
          </a:p>
        </p:txBody>
      </p:sp>
      <p:sp>
        <p:nvSpPr>
          <p:cNvPr id="2" name="Obdélník 1"/>
          <p:cNvSpPr/>
          <p:nvPr/>
        </p:nvSpPr>
        <p:spPr>
          <a:xfrm>
            <a:off x="3638708" y="1207660"/>
            <a:ext cx="4424608" cy="461665"/>
          </a:xfrm>
          <a:prstGeom prst="rect">
            <a:avLst/>
          </a:prstGeom>
        </p:spPr>
        <p:txBody>
          <a:bodyPr wrap="none">
            <a:spAutoFit/>
          </a:bodyPr>
          <a:lstStyle/>
          <a:p>
            <a:pPr algn="ctr">
              <a:spcBef>
                <a:spcPct val="0"/>
              </a:spcBef>
            </a:pPr>
            <a:r>
              <a:rPr lang="cs-CZ" altLang="cs-CZ" sz="2400" b="1" cap="all" dirty="0">
                <a:latin typeface="Arial" panose="020B0604020202020204" pitchFamily="34" charset="0"/>
              </a:rPr>
              <a:t>ABUSE OF MARKET POWER</a:t>
            </a:r>
          </a:p>
        </p:txBody>
      </p:sp>
      <p:sp>
        <p:nvSpPr>
          <p:cNvPr id="6" name="Obdélník 5"/>
          <p:cNvSpPr/>
          <p:nvPr/>
        </p:nvSpPr>
        <p:spPr>
          <a:xfrm>
            <a:off x="765828" y="1997552"/>
            <a:ext cx="10170367" cy="3785652"/>
          </a:xfrm>
          <a:prstGeom prst="rect">
            <a:avLst/>
          </a:prstGeom>
        </p:spPr>
        <p:txBody>
          <a:bodyPr wrap="square">
            <a:spAutoFit/>
          </a:bodyPr>
          <a:lstStyle/>
          <a:p>
            <a:r>
              <a:rPr lang="cs-CZ" sz="2000" b="1" dirty="0"/>
              <a:t>C</a:t>
            </a:r>
            <a:r>
              <a:rPr lang="en-US" sz="2000" b="1" dirty="0" err="1"/>
              <a:t>riteria</a:t>
            </a:r>
            <a:r>
              <a:rPr lang="cs-CZ" sz="2000" b="1" dirty="0"/>
              <a:t> </a:t>
            </a:r>
            <a:r>
              <a:rPr lang="cs-CZ" sz="2000" dirty="0" err="1"/>
              <a:t>of</a:t>
            </a:r>
            <a:r>
              <a:rPr lang="cs-CZ" sz="2000" dirty="0"/>
              <a:t> t</a:t>
            </a:r>
            <a:r>
              <a:rPr lang="en-US" sz="2000" dirty="0"/>
              <a:t>he abuse of dominant position:</a:t>
            </a:r>
          </a:p>
          <a:p>
            <a:pPr marL="800100" lvl="1" indent="-342900">
              <a:buFont typeface="Arial" panose="020B0604020202020204" pitchFamily="34" charset="0"/>
              <a:buChar char="•"/>
            </a:pPr>
            <a:r>
              <a:rPr lang="en-US" sz="2000" dirty="0"/>
              <a:t>The dominant firm or firms have market power — that is the ability to set prices above competitive levels.</a:t>
            </a:r>
          </a:p>
          <a:p>
            <a:pPr marL="800100" lvl="1" indent="-342900">
              <a:buFont typeface="Arial" panose="020B0604020202020204" pitchFamily="34" charset="0"/>
              <a:buChar char="•"/>
            </a:pPr>
            <a:r>
              <a:rPr lang="en-US" sz="2000" dirty="0"/>
              <a:t>The dominant firm or firms engage in anti‑competitive acts — business practices that are intended to reduce competition. </a:t>
            </a:r>
            <a:endParaRPr lang="cs-CZ" sz="2000" dirty="0"/>
          </a:p>
          <a:p>
            <a:pPr marL="1200150" lvl="2" indent="-285750">
              <a:buFont typeface="Arial" panose="020B0604020202020204" pitchFamily="34" charset="0"/>
              <a:buChar char="•"/>
            </a:pPr>
            <a:r>
              <a:rPr lang="en-US" sz="1600" dirty="0"/>
              <a:t> buying up a competitor's customers or suppliers; using "fighting brands" (discount brands) to discipline or keep out competitors; cutting off essential supplies to rival companies; using long-term contracts to stop customers from changing suppliers; and overstepping authority granted by intellectual property rights such as trade-marks and patents.</a:t>
            </a:r>
          </a:p>
          <a:p>
            <a:pPr marL="800100" lvl="1" indent="-342900">
              <a:buFont typeface="Arial" panose="020B0604020202020204" pitchFamily="34" charset="0"/>
              <a:buChar char="•"/>
            </a:pPr>
            <a:r>
              <a:rPr lang="en-US" sz="2000" dirty="0"/>
              <a:t>The anti‑competitive acts have substantially lessened competition, or are likely to do so. </a:t>
            </a:r>
            <a:endParaRPr lang="cs-CZ" sz="2000" dirty="0"/>
          </a:p>
          <a:p>
            <a:pPr lvl="2"/>
            <a:r>
              <a:rPr lang="en-US" sz="1600" dirty="0"/>
              <a:t>This can happen when anti‑competitive acts eliminate a rival or prevent such things as a rival's entry into a market, potential competition, product innovation and lower prices.</a:t>
            </a:r>
          </a:p>
          <a:p>
            <a:pPr marL="342900" indent="-342900">
              <a:spcBef>
                <a:spcPct val="0"/>
              </a:spcBef>
              <a:buFont typeface="Arial" panose="020B0604020202020204" pitchFamily="34" charset="0"/>
              <a:buChar char="•"/>
              <a:defRPr/>
            </a:pPr>
            <a:endParaRPr lang="cs-CZ" altLang="cs-CZ" sz="2400" dirty="0">
              <a:latin typeface="Arial" panose="020B0604020202020204" pitchFamily="34" charset="0"/>
            </a:endParaRPr>
          </a:p>
        </p:txBody>
      </p:sp>
    </p:spTree>
    <p:extLst>
      <p:ext uri="{BB962C8B-B14F-4D97-AF65-F5344CB8AC3E}">
        <p14:creationId xmlns:p14="http://schemas.microsoft.com/office/powerpoint/2010/main" val="6043822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27892"/>
            <a:ext cx="8424936" cy="1569660"/>
          </a:xfrm>
          <a:prstGeom prst="rect">
            <a:avLst/>
          </a:prstGeom>
        </p:spPr>
        <p:txBody>
          <a:bodyPr wrap="square">
            <a:spAutoFit/>
          </a:bodyPr>
          <a:lstStyle/>
          <a:p>
            <a:pPr lvl="0">
              <a:defRPr/>
            </a:pPr>
            <a:r>
              <a:rPr lang="cs-CZ" sz="2400" kern="0" dirty="0">
                <a:solidFill>
                  <a:srgbClr val="307871"/>
                </a:solidFill>
                <a:latin typeface="Times New Roman"/>
                <a:ea typeface="+mj-ea"/>
                <a:cs typeface="+mj-cs"/>
              </a:rPr>
              <a:t> </a:t>
            </a:r>
            <a:r>
              <a:rPr lang="en-US" sz="2400" kern="0" dirty="0">
                <a:solidFill>
                  <a:srgbClr val="307871"/>
                </a:solidFill>
                <a:latin typeface="Times New Roman"/>
                <a:ea typeface="+mj-ea"/>
                <a:cs typeface="+mj-cs"/>
              </a:rPr>
              <a:t>MARKET FAILURE</a:t>
            </a:r>
          </a:p>
          <a:p>
            <a:pPr lvl="0">
              <a:defRPr/>
            </a:pPr>
            <a:endParaRPr lang="en-US" sz="2400" kern="0" dirty="0">
              <a:solidFill>
                <a:srgbClr val="307871"/>
              </a:solidFill>
              <a:latin typeface="Times New Roman"/>
              <a:ea typeface="+mj-ea"/>
              <a:cs typeface="+mj-cs"/>
            </a:endParaRPr>
          </a:p>
          <a:p>
            <a:pPr lvl="0">
              <a:defRPr/>
            </a:pPr>
            <a:endParaRPr lang="en-US" sz="2400" kern="0" dirty="0">
              <a:solidFill>
                <a:srgbClr val="307871"/>
              </a:solidFill>
              <a:latin typeface="Times New Roman"/>
              <a:ea typeface="+mj-ea"/>
              <a:cs typeface="+mj-cs"/>
            </a:endParaRPr>
          </a:p>
          <a:p>
            <a:pPr lvl="0">
              <a:defRPr/>
            </a:pPr>
            <a:endParaRPr lang="cs-CZ" sz="2400" kern="0" dirty="0">
              <a:solidFill>
                <a:srgbClr val="307871"/>
              </a:solidFill>
              <a:latin typeface="Times New Roman"/>
              <a:ea typeface="+mj-ea"/>
              <a:cs typeface="+mj-cs"/>
            </a:endParaRPr>
          </a:p>
        </p:txBody>
      </p:sp>
      <p:sp>
        <p:nvSpPr>
          <p:cNvPr id="8" name="Zástupný symbol pro obsah 2"/>
          <p:cNvSpPr txBox="1">
            <a:spLocks/>
          </p:cNvSpPr>
          <p:nvPr/>
        </p:nvSpPr>
        <p:spPr>
          <a:xfrm>
            <a:off x="395536" y="2715765"/>
            <a:ext cx="8280920"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ltLang="cs-CZ" sz="1400" b="1" dirty="0">
              <a:solidFill>
                <a:srgbClr val="307871"/>
              </a:solidFill>
              <a:latin typeface="Times New Roman" panose="02020603050405020304" pitchFamily="18" charset="0"/>
              <a:cs typeface="Times New Roman" panose="02020603050405020304" pitchFamily="18" charset="0"/>
            </a:endParaRPr>
          </a:p>
        </p:txBody>
      </p:sp>
      <p:sp>
        <p:nvSpPr>
          <p:cNvPr id="2" name="Obdélník 1"/>
          <p:cNvSpPr/>
          <p:nvPr/>
        </p:nvSpPr>
        <p:spPr>
          <a:xfrm>
            <a:off x="3638708" y="1207660"/>
            <a:ext cx="4424608" cy="461665"/>
          </a:xfrm>
          <a:prstGeom prst="rect">
            <a:avLst/>
          </a:prstGeom>
        </p:spPr>
        <p:txBody>
          <a:bodyPr wrap="none">
            <a:spAutoFit/>
          </a:bodyPr>
          <a:lstStyle/>
          <a:p>
            <a:pPr algn="ctr">
              <a:spcBef>
                <a:spcPct val="0"/>
              </a:spcBef>
            </a:pPr>
            <a:r>
              <a:rPr lang="cs-CZ" altLang="cs-CZ" sz="2400" b="1" cap="all" dirty="0">
                <a:latin typeface="Arial" panose="020B0604020202020204" pitchFamily="34" charset="0"/>
              </a:rPr>
              <a:t>ABUSE OF MARKET POWER</a:t>
            </a:r>
          </a:p>
        </p:txBody>
      </p:sp>
      <p:pic>
        <p:nvPicPr>
          <p:cNvPr id="7" name="Obrázek 6"/>
          <p:cNvPicPr>
            <a:picLocks noChangeAspect="1"/>
          </p:cNvPicPr>
          <p:nvPr/>
        </p:nvPicPr>
        <p:blipFill>
          <a:blip r:embed="rId3"/>
          <a:stretch>
            <a:fillRect/>
          </a:stretch>
        </p:blipFill>
        <p:spPr>
          <a:xfrm>
            <a:off x="2267153" y="1711159"/>
            <a:ext cx="7100782" cy="4437989"/>
          </a:xfrm>
          <a:prstGeom prst="rect">
            <a:avLst/>
          </a:prstGeom>
        </p:spPr>
      </p:pic>
    </p:spTree>
    <p:extLst>
      <p:ext uri="{BB962C8B-B14F-4D97-AF65-F5344CB8AC3E}">
        <p14:creationId xmlns:p14="http://schemas.microsoft.com/office/powerpoint/2010/main" val="378425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27892"/>
            <a:ext cx="8424936" cy="1569660"/>
          </a:xfrm>
          <a:prstGeom prst="rect">
            <a:avLst/>
          </a:prstGeom>
        </p:spPr>
        <p:txBody>
          <a:bodyPr wrap="square">
            <a:spAutoFit/>
          </a:bodyPr>
          <a:lstStyle/>
          <a:p>
            <a:pPr lvl="0">
              <a:defRPr/>
            </a:pPr>
            <a:r>
              <a:rPr lang="cs-CZ" sz="2400" kern="0" dirty="0">
                <a:solidFill>
                  <a:srgbClr val="307871"/>
                </a:solidFill>
                <a:latin typeface="Times New Roman"/>
                <a:ea typeface="+mj-ea"/>
                <a:cs typeface="+mj-cs"/>
              </a:rPr>
              <a:t> GOVERNMENT</a:t>
            </a:r>
            <a:r>
              <a:rPr lang="en-US" sz="2400" kern="0" dirty="0">
                <a:solidFill>
                  <a:srgbClr val="307871"/>
                </a:solidFill>
                <a:latin typeface="Times New Roman"/>
                <a:ea typeface="+mj-ea"/>
                <a:cs typeface="+mj-cs"/>
              </a:rPr>
              <a:t> FAILURE</a:t>
            </a:r>
          </a:p>
          <a:p>
            <a:pPr lvl="0">
              <a:defRPr/>
            </a:pPr>
            <a:endParaRPr lang="en-US" sz="2400" kern="0" dirty="0">
              <a:solidFill>
                <a:srgbClr val="307871"/>
              </a:solidFill>
              <a:latin typeface="Times New Roman"/>
              <a:ea typeface="+mj-ea"/>
              <a:cs typeface="+mj-cs"/>
            </a:endParaRPr>
          </a:p>
          <a:p>
            <a:pPr lvl="0">
              <a:defRPr/>
            </a:pPr>
            <a:endParaRPr lang="en-US" sz="2400" kern="0" dirty="0">
              <a:solidFill>
                <a:srgbClr val="307871"/>
              </a:solidFill>
              <a:latin typeface="Times New Roman"/>
              <a:ea typeface="+mj-ea"/>
              <a:cs typeface="+mj-cs"/>
            </a:endParaRPr>
          </a:p>
          <a:p>
            <a:pPr lvl="0">
              <a:defRPr/>
            </a:pPr>
            <a:endParaRPr lang="cs-CZ" sz="2400" kern="0" dirty="0">
              <a:solidFill>
                <a:srgbClr val="307871"/>
              </a:solidFill>
              <a:latin typeface="Times New Roman"/>
              <a:ea typeface="+mj-ea"/>
              <a:cs typeface="+mj-cs"/>
            </a:endParaRPr>
          </a:p>
        </p:txBody>
      </p:sp>
      <p:sp>
        <p:nvSpPr>
          <p:cNvPr id="8" name="Zástupný symbol pro obsah 2"/>
          <p:cNvSpPr txBox="1">
            <a:spLocks/>
          </p:cNvSpPr>
          <p:nvPr/>
        </p:nvSpPr>
        <p:spPr>
          <a:xfrm>
            <a:off x="395536" y="2715765"/>
            <a:ext cx="8280920"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ltLang="cs-CZ" sz="1400" b="1" dirty="0">
              <a:solidFill>
                <a:srgbClr val="307871"/>
              </a:solidFill>
              <a:latin typeface="Times New Roman" panose="02020603050405020304" pitchFamily="18" charset="0"/>
              <a:cs typeface="Times New Roman" panose="02020603050405020304" pitchFamily="18" charset="0"/>
            </a:endParaRPr>
          </a:p>
        </p:txBody>
      </p:sp>
      <p:sp>
        <p:nvSpPr>
          <p:cNvPr id="3" name="Obdélník 2"/>
          <p:cNvSpPr/>
          <p:nvPr/>
        </p:nvSpPr>
        <p:spPr>
          <a:xfrm>
            <a:off x="1415988" y="1997552"/>
            <a:ext cx="9276894" cy="1938992"/>
          </a:xfrm>
          <a:prstGeom prst="rect">
            <a:avLst/>
          </a:prstGeom>
        </p:spPr>
        <p:txBody>
          <a:bodyPr wrap="square">
            <a:spAutoFit/>
          </a:bodyPr>
          <a:lstStyle/>
          <a:p>
            <a:pPr>
              <a:spcBef>
                <a:spcPct val="0"/>
              </a:spcBef>
              <a:defRPr/>
            </a:pPr>
            <a:r>
              <a:rPr lang="cs-CZ" altLang="cs-CZ" sz="2400" b="1" dirty="0" err="1">
                <a:latin typeface="Arial" panose="020B0604020202020204" pitchFamily="34" charset="0"/>
              </a:rPr>
              <a:t>Government</a:t>
            </a:r>
            <a:r>
              <a:rPr lang="cs-CZ" altLang="cs-CZ" sz="2400" b="1" dirty="0">
                <a:latin typeface="Arial" panose="020B0604020202020204" pitchFamily="34" charset="0"/>
              </a:rPr>
              <a:t> </a:t>
            </a:r>
            <a:r>
              <a:rPr lang="cs-CZ" altLang="cs-CZ" sz="2400" b="1" dirty="0" err="1">
                <a:latin typeface="Arial" panose="020B0604020202020204" pitchFamily="34" charset="0"/>
              </a:rPr>
              <a:t>Failure</a:t>
            </a:r>
            <a:r>
              <a:rPr lang="cs-CZ" altLang="cs-CZ" sz="2400" b="1" dirty="0">
                <a:latin typeface="Arial" panose="020B0604020202020204" pitchFamily="34" charset="0"/>
              </a:rPr>
              <a:t> </a:t>
            </a:r>
          </a:p>
          <a:p>
            <a:pPr>
              <a:spcBef>
                <a:spcPct val="0"/>
              </a:spcBef>
              <a:defRPr/>
            </a:pPr>
            <a:endParaRPr lang="cs-CZ" altLang="cs-CZ" sz="2400" dirty="0">
              <a:latin typeface="Arial" panose="020B0604020202020204" pitchFamily="34" charset="0"/>
            </a:endParaRPr>
          </a:p>
          <a:p>
            <a:pPr>
              <a:spcBef>
                <a:spcPct val="0"/>
              </a:spcBef>
              <a:defRPr/>
            </a:pPr>
            <a:r>
              <a:rPr lang="cs-CZ" altLang="cs-CZ" sz="2400" dirty="0" err="1">
                <a:latin typeface="Arial" panose="020B0604020202020204" pitchFamily="34" charset="0"/>
              </a:rPr>
              <a:t>Situation</a:t>
            </a:r>
            <a:r>
              <a:rPr lang="cs-CZ" altLang="cs-CZ" sz="2400" dirty="0">
                <a:latin typeface="Arial" panose="020B0604020202020204" pitchFamily="34" charset="0"/>
              </a:rPr>
              <a:t> </a:t>
            </a:r>
            <a:r>
              <a:rPr lang="cs-CZ" altLang="cs-CZ" sz="2400" dirty="0" err="1">
                <a:latin typeface="Arial" panose="020B0604020202020204" pitchFamily="34" charset="0"/>
              </a:rPr>
              <a:t>where</a:t>
            </a:r>
            <a:r>
              <a:rPr lang="cs-CZ" altLang="cs-CZ" sz="2400" dirty="0">
                <a:latin typeface="Arial" panose="020B0604020202020204" pitchFamily="34" charset="0"/>
              </a:rPr>
              <a:t> </a:t>
            </a:r>
            <a:r>
              <a:rPr lang="cs-CZ" altLang="cs-CZ" sz="2400" dirty="0" err="1">
                <a:latin typeface="Arial" panose="020B0604020202020204" pitchFamily="34" charset="0"/>
              </a:rPr>
              <a:t>allocative</a:t>
            </a:r>
            <a:r>
              <a:rPr lang="cs-CZ" altLang="cs-CZ" sz="2400" dirty="0">
                <a:latin typeface="Arial" panose="020B0604020202020204" pitchFamily="34" charset="0"/>
              </a:rPr>
              <a:t> </a:t>
            </a:r>
            <a:r>
              <a:rPr lang="cs-CZ" altLang="cs-CZ" sz="2400" dirty="0" err="1">
                <a:latin typeface="Arial" panose="020B0604020202020204" pitchFamily="34" charset="0"/>
              </a:rPr>
              <a:t>efficience</a:t>
            </a:r>
            <a:r>
              <a:rPr lang="cs-CZ" altLang="cs-CZ" sz="2400" dirty="0">
                <a:latin typeface="Arial" panose="020B0604020202020204" pitchFamily="34" charset="0"/>
              </a:rPr>
              <a:t> </a:t>
            </a:r>
            <a:r>
              <a:rPr lang="cs-CZ" altLang="cs-CZ" sz="2400" dirty="0" err="1">
                <a:latin typeface="Arial" panose="020B0604020202020204" pitchFamily="34" charset="0"/>
              </a:rPr>
              <a:t>may</a:t>
            </a:r>
            <a:r>
              <a:rPr lang="cs-CZ" altLang="cs-CZ" sz="2400" dirty="0">
                <a:latin typeface="Arial" panose="020B0604020202020204" pitchFamily="34" charset="0"/>
              </a:rPr>
              <a:t> </a:t>
            </a:r>
            <a:r>
              <a:rPr lang="cs-CZ" altLang="cs-CZ" sz="2400" dirty="0" err="1">
                <a:latin typeface="Arial" panose="020B0604020202020204" pitchFamily="34" charset="0"/>
              </a:rPr>
              <a:t>have</a:t>
            </a:r>
            <a:r>
              <a:rPr lang="cs-CZ" altLang="cs-CZ" sz="2400" dirty="0">
                <a:latin typeface="Arial" panose="020B0604020202020204" pitchFamily="34" charset="0"/>
              </a:rPr>
              <a:t> </a:t>
            </a:r>
            <a:r>
              <a:rPr lang="cs-CZ" altLang="cs-CZ" sz="2400" dirty="0" err="1">
                <a:latin typeface="Arial" panose="020B0604020202020204" pitchFamily="34" charset="0"/>
              </a:rPr>
              <a:t>been</a:t>
            </a:r>
            <a:r>
              <a:rPr lang="cs-CZ" altLang="cs-CZ" sz="2400" dirty="0">
                <a:latin typeface="Arial" panose="020B0604020202020204" pitchFamily="34" charset="0"/>
              </a:rPr>
              <a:t> </a:t>
            </a:r>
            <a:r>
              <a:rPr lang="cs-CZ" altLang="cs-CZ" sz="2400" dirty="0" err="1">
                <a:latin typeface="Arial" panose="020B0604020202020204" pitchFamily="34" charset="0"/>
              </a:rPr>
              <a:t>reduced</a:t>
            </a:r>
            <a:r>
              <a:rPr lang="cs-CZ" altLang="cs-CZ" sz="2400" dirty="0">
                <a:latin typeface="Arial" panose="020B0604020202020204" pitchFamily="34" charset="0"/>
              </a:rPr>
              <a:t> </a:t>
            </a:r>
            <a:r>
              <a:rPr lang="cs-CZ" altLang="cs-CZ" sz="2400" dirty="0" err="1">
                <a:latin typeface="Arial" panose="020B0604020202020204" pitchFamily="34" charset="0"/>
              </a:rPr>
              <a:t>following</a:t>
            </a:r>
            <a:r>
              <a:rPr lang="cs-CZ" altLang="cs-CZ" sz="2400" dirty="0">
                <a:latin typeface="Arial" panose="020B0604020202020204" pitchFamily="34" charset="0"/>
              </a:rPr>
              <a:t> </a:t>
            </a:r>
            <a:r>
              <a:rPr lang="cs-CZ" altLang="cs-CZ" sz="2400" dirty="0" err="1">
                <a:latin typeface="Arial" panose="020B0604020202020204" pitchFamily="34" charset="0"/>
              </a:rPr>
              <a:t>governemnt</a:t>
            </a:r>
            <a:r>
              <a:rPr lang="cs-CZ" altLang="cs-CZ" sz="2400" dirty="0">
                <a:latin typeface="Arial" panose="020B0604020202020204" pitchFamily="34" charset="0"/>
              </a:rPr>
              <a:t> </a:t>
            </a:r>
            <a:r>
              <a:rPr lang="cs-CZ" altLang="cs-CZ" sz="2400" dirty="0" err="1">
                <a:latin typeface="Arial" panose="020B0604020202020204" pitchFamily="34" charset="0"/>
              </a:rPr>
              <a:t>intervention</a:t>
            </a:r>
            <a:r>
              <a:rPr lang="cs-CZ" altLang="cs-CZ" sz="2400" dirty="0">
                <a:latin typeface="Arial" panose="020B0604020202020204" pitchFamily="34" charset="0"/>
              </a:rPr>
              <a:t> in </a:t>
            </a:r>
            <a:r>
              <a:rPr lang="cs-CZ" altLang="cs-CZ" sz="2400" dirty="0" err="1">
                <a:latin typeface="Arial" panose="020B0604020202020204" pitchFamily="34" charset="0"/>
              </a:rPr>
              <a:t>markets</a:t>
            </a:r>
            <a:r>
              <a:rPr lang="cs-CZ" altLang="cs-CZ" sz="2400" dirty="0">
                <a:latin typeface="Arial" panose="020B0604020202020204" pitchFamily="34" charset="0"/>
              </a:rPr>
              <a:t> </a:t>
            </a:r>
            <a:r>
              <a:rPr lang="cs-CZ" altLang="cs-CZ" sz="2400" dirty="0" err="1">
                <a:latin typeface="Arial" panose="020B0604020202020204" pitchFamily="34" charset="0"/>
              </a:rPr>
              <a:t>designed</a:t>
            </a:r>
            <a:r>
              <a:rPr lang="cs-CZ" altLang="cs-CZ" sz="2400" dirty="0">
                <a:latin typeface="Arial" panose="020B0604020202020204" pitchFamily="34" charset="0"/>
              </a:rPr>
              <a:t> to </a:t>
            </a:r>
            <a:r>
              <a:rPr lang="cs-CZ" altLang="cs-CZ" sz="2400" dirty="0" err="1">
                <a:latin typeface="Arial" panose="020B0604020202020204" pitchFamily="34" charset="0"/>
              </a:rPr>
              <a:t>correct</a:t>
            </a:r>
            <a:r>
              <a:rPr lang="cs-CZ" altLang="cs-CZ" sz="2400" dirty="0">
                <a:latin typeface="Arial" panose="020B0604020202020204" pitchFamily="34" charset="0"/>
              </a:rPr>
              <a:t> market </a:t>
            </a:r>
            <a:r>
              <a:rPr lang="cs-CZ" altLang="cs-CZ" sz="2400" dirty="0" err="1">
                <a:latin typeface="Arial" panose="020B0604020202020204" pitchFamily="34" charset="0"/>
              </a:rPr>
              <a:t>failure</a:t>
            </a:r>
            <a:r>
              <a:rPr lang="cs-CZ" altLang="cs-CZ" sz="2400" dirty="0">
                <a:latin typeface="Arial" panose="020B0604020202020204" pitchFamily="34" charset="0"/>
              </a:rPr>
              <a:t> </a:t>
            </a:r>
            <a:endParaRPr lang="en-GB" altLang="cs-CZ" sz="2400" dirty="0">
              <a:latin typeface="Arial" panose="020B0604020202020204" pitchFamily="34" charset="0"/>
            </a:endParaRPr>
          </a:p>
        </p:txBody>
      </p:sp>
      <p:pic>
        <p:nvPicPr>
          <p:cNvPr id="9" name="Obrázek 8"/>
          <p:cNvPicPr>
            <a:picLocks noChangeAspect="1"/>
          </p:cNvPicPr>
          <p:nvPr/>
        </p:nvPicPr>
        <p:blipFill>
          <a:blip r:embed="rId3"/>
          <a:stretch>
            <a:fillRect/>
          </a:stretch>
        </p:blipFill>
        <p:spPr>
          <a:xfrm>
            <a:off x="6655719" y="4337031"/>
            <a:ext cx="3028950" cy="1514475"/>
          </a:xfrm>
          <a:prstGeom prst="rect">
            <a:avLst/>
          </a:prstGeom>
        </p:spPr>
      </p:pic>
    </p:spTree>
    <p:extLst>
      <p:ext uri="{BB962C8B-B14F-4D97-AF65-F5344CB8AC3E}">
        <p14:creationId xmlns:p14="http://schemas.microsoft.com/office/powerpoint/2010/main" val="37968108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27892"/>
            <a:ext cx="8424936" cy="1569660"/>
          </a:xfrm>
          <a:prstGeom prst="rect">
            <a:avLst/>
          </a:prstGeom>
        </p:spPr>
        <p:txBody>
          <a:bodyPr wrap="square">
            <a:spAutoFit/>
          </a:bodyPr>
          <a:lstStyle/>
          <a:p>
            <a:pPr lvl="0">
              <a:defRPr/>
            </a:pPr>
            <a:r>
              <a:rPr lang="cs-CZ" sz="2400" kern="0" dirty="0">
                <a:solidFill>
                  <a:srgbClr val="307871"/>
                </a:solidFill>
                <a:latin typeface="Times New Roman"/>
                <a:ea typeface="+mj-ea"/>
                <a:cs typeface="+mj-cs"/>
              </a:rPr>
              <a:t> GOVERNMENT</a:t>
            </a:r>
            <a:r>
              <a:rPr lang="en-US" sz="2400" kern="0" dirty="0">
                <a:solidFill>
                  <a:srgbClr val="307871"/>
                </a:solidFill>
                <a:latin typeface="Times New Roman"/>
                <a:ea typeface="+mj-ea"/>
                <a:cs typeface="+mj-cs"/>
              </a:rPr>
              <a:t> FAILURE</a:t>
            </a:r>
          </a:p>
          <a:p>
            <a:pPr lvl="0">
              <a:defRPr/>
            </a:pPr>
            <a:endParaRPr lang="en-US" sz="2400" kern="0" dirty="0">
              <a:solidFill>
                <a:srgbClr val="307871"/>
              </a:solidFill>
              <a:latin typeface="Times New Roman"/>
              <a:ea typeface="+mj-ea"/>
              <a:cs typeface="+mj-cs"/>
            </a:endParaRPr>
          </a:p>
          <a:p>
            <a:pPr lvl="0">
              <a:defRPr/>
            </a:pPr>
            <a:endParaRPr lang="en-US" sz="2400" kern="0" dirty="0">
              <a:solidFill>
                <a:srgbClr val="307871"/>
              </a:solidFill>
              <a:latin typeface="Times New Roman"/>
              <a:ea typeface="+mj-ea"/>
              <a:cs typeface="+mj-cs"/>
            </a:endParaRPr>
          </a:p>
          <a:p>
            <a:pPr lvl="0">
              <a:defRPr/>
            </a:pPr>
            <a:endParaRPr lang="cs-CZ" sz="2400" kern="0" dirty="0">
              <a:solidFill>
                <a:srgbClr val="307871"/>
              </a:solidFill>
              <a:latin typeface="Times New Roman"/>
              <a:ea typeface="+mj-ea"/>
              <a:cs typeface="+mj-cs"/>
            </a:endParaRPr>
          </a:p>
        </p:txBody>
      </p:sp>
      <p:sp>
        <p:nvSpPr>
          <p:cNvPr id="8" name="Zástupný symbol pro obsah 2"/>
          <p:cNvSpPr txBox="1">
            <a:spLocks/>
          </p:cNvSpPr>
          <p:nvPr/>
        </p:nvSpPr>
        <p:spPr>
          <a:xfrm>
            <a:off x="395536" y="2715765"/>
            <a:ext cx="8280920"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ltLang="cs-CZ" sz="1400" b="1" dirty="0">
              <a:solidFill>
                <a:srgbClr val="30787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rotWithShape="1">
          <a:blip r:embed="rId3"/>
          <a:srcRect b="4800"/>
          <a:stretch/>
        </p:blipFill>
        <p:spPr>
          <a:xfrm>
            <a:off x="3033421" y="1473979"/>
            <a:ext cx="6315853" cy="4497613"/>
          </a:xfrm>
          <a:prstGeom prst="rect">
            <a:avLst/>
          </a:prstGeom>
        </p:spPr>
      </p:pic>
    </p:spTree>
    <p:extLst>
      <p:ext uri="{BB962C8B-B14F-4D97-AF65-F5344CB8AC3E}">
        <p14:creationId xmlns:p14="http://schemas.microsoft.com/office/powerpoint/2010/main" val="2729890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27892"/>
            <a:ext cx="8424936" cy="1569660"/>
          </a:xfrm>
          <a:prstGeom prst="rect">
            <a:avLst/>
          </a:prstGeom>
        </p:spPr>
        <p:txBody>
          <a:bodyPr wrap="square">
            <a:spAutoFit/>
          </a:bodyPr>
          <a:lstStyle/>
          <a:p>
            <a:pPr lvl="0">
              <a:defRPr/>
            </a:pPr>
            <a:r>
              <a:rPr lang="cs-CZ" sz="2400" kern="0" dirty="0">
                <a:solidFill>
                  <a:srgbClr val="307871"/>
                </a:solidFill>
                <a:latin typeface="Times New Roman"/>
                <a:ea typeface="+mj-ea"/>
                <a:cs typeface="+mj-cs"/>
              </a:rPr>
              <a:t> GOVERNMENT</a:t>
            </a:r>
            <a:r>
              <a:rPr lang="en-US" sz="2400" kern="0" dirty="0">
                <a:solidFill>
                  <a:srgbClr val="307871"/>
                </a:solidFill>
                <a:latin typeface="Times New Roman"/>
                <a:ea typeface="+mj-ea"/>
                <a:cs typeface="+mj-cs"/>
              </a:rPr>
              <a:t> FAILURE</a:t>
            </a:r>
          </a:p>
          <a:p>
            <a:pPr lvl="0">
              <a:defRPr/>
            </a:pPr>
            <a:endParaRPr lang="en-US" sz="2400" kern="0" dirty="0">
              <a:solidFill>
                <a:srgbClr val="307871"/>
              </a:solidFill>
              <a:latin typeface="Times New Roman"/>
              <a:ea typeface="+mj-ea"/>
              <a:cs typeface="+mj-cs"/>
            </a:endParaRPr>
          </a:p>
          <a:p>
            <a:pPr lvl="0">
              <a:defRPr/>
            </a:pPr>
            <a:endParaRPr lang="en-US" sz="2400" kern="0" dirty="0">
              <a:solidFill>
                <a:srgbClr val="307871"/>
              </a:solidFill>
              <a:latin typeface="Times New Roman"/>
              <a:ea typeface="+mj-ea"/>
              <a:cs typeface="+mj-cs"/>
            </a:endParaRPr>
          </a:p>
          <a:p>
            <a:pPr lvl="0">
              <a:defRPr/>
            </a:pPr>
            <a:endParaRPr lang="cs-CZ" sz="2400" kern="0" dirty="0">
              <a:solidFill>
                <a:srgbClr val="307871"/>
              </a:solidFill>
              <a:latin typeface="Times New Roman"/>
              <a:ea typeface="+mj-ea"/>
              <a:cs typeface="+mj-cs"/>
            </a:endParaRPr>
          </a:p>
        </p:txBody>
      </p:sp>
      <p:sp>
        <p:nvSpPr>
          <p:cNvPr id="8" name="Zástupný symbol pro obsah 2"/>
          <p:cNvSpPr txBox="1">
            <a:spLocks/>
          </p:cNvSpPr>
          <p:nvPr/>
        </p:nvSpPr>
        <p:spPr>
          <a:xfrm>
            <a:off x="395536" y="2715765"/>
            <a:ext cx="8280920"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ltLang="cs-CZ" sz="1400" b="1" dirty="0">
              <a:solidFill>
                <a:srgbClr val="307871"/>
              </a:solidFill>
              <a:latin typeface="Times New Roman" panose="02020603050405020304" pitchFamily="18" charset="0"/>
              <a:cs typeface="Times New Roman" panose="02020603050405020304" pitchFamily="18" charset="0"/>
            </a:endParaRPr>
          </a:p>
        </p:txBody>
      </p:sp>
      <p:pic>
        <p:nvPicPr>
          <p:cNvPr id="6" name="Obrázek 5"/>
          <p:cNvPicPr>
            <a:picLocks noChangeAspect="1"/>
          </p:cNvPicPr>
          <p:nvPr/>
        </p:nvPicPr>
        <p:blipFill rotWithShape="1">
          <a:blip r:embed="rId3"/>
          <a:srcRect b="5819"/>
          <a:stretch/>
        </p:blipFill>
        <p:spPr>
          <a:xfrm>
            <a:off x="2540291" y="1217647"/>
            <a:ext cx="7200868" cy="5070710"/>
          </a:xfrm>
          <a:prstGeom prst="rect">
            <a:avLst/>
          </a:prstGeom>
        </p:spPr>
      </p:pic>
    </p:spTree>
    <p:extLst>
      <p:ext uri="{BB962C8B-B14F-4D97-AF65-F5344CB8AC3E}">
        <p14:creationId xmlns:p14="http://schemas.microsoft.com/office/powerpoint/2010/main" val="4705206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1492716" cy="461665"/>
          </a:xfrm>
          <a:prstGeom prst="rect">
            <a:avLst/>
          </a:prstGeom>
        </p:spPr>
        <p:txBody>
          <a:bodyPr wrap="none">
            <a:spAutoFit/>
          </a:bodyPr>
          <a:lstStyle/>
          <a:p>
            <a:pPr lvl="0">
              <a:defRPr/>
            </a:pPr>
            <a:r>
              <a:rPr lang="en-GB" sz="2400" kern="0" dirty="0">
                <a:solidFill>
                  <a:srgbClr val="307871"/>
                </a:solidFill>
                <a:latin typeface="Times New Roman"/>
                <a:ea typeface="+mj-ea"/>
                <a:cs typeface="+mj-cs"/>
              </a:rPr>
              <a:t>THE END</a:t>
            </a:r>
          </a:p>
        </p:txBody>
      </p:sp>
      <p:sp>
        <p:nvSpPr>
          <p:cNvPr id="2" name="Obdélník 1"/>
          <p:cNvSpPr/>
          <p:nvPr/>
        </p:nvSpPr>
        <p:spPr>
          <a:xfrm>
            <a:off x="3653536" y="3244334"/>
            <a:ext cx="4884927" cy="369332"/>
          </a:xfrm>
          <a:prstGeom prst="rect">
            <a:avLst/>
          </a:prstGeom>
        </p:spPr>
        <p:txBody>
          <a:bodyPr wrap="none">
            <a:spAutoFit/>
          </a:bodyPr>
          <a:lstStyle/>
          <a:p>
            <a:pPr marL="285750">
              <a:spcBef>
                <a:spcPct val="0"/>
              </a:spcBef>
              <a:defRPr/>
            </a:pPr>
            <a:r>
              <a:rPr lang="cs-CZ" altLang="cs-CZ" dirty="0">
                <a:latin typeface="Arial" panose="020B0604020202020204" pitchFamily="34" charset="0"/>
              </a:rPr>
              <a:t>THANK YOU FOR YOUR ATTENTION . . . </a:t>
            </a:r>
            <a:endParaRPr lang="en-GB" altLang="cs-CZ" sz="1600" dirty="0">
              <a:latin typeface="Arial" panose="020B0604020202020204" pitchFamily="34" charset="0"/>
            </a:endParaRPr>
          </a:p>
        </p:txBody>
      </p:sp>
    </p:spTree>
    <p:extLst>
      <p:ext uri="{BB962C8B-B14F-4D97-AF65-F5344CB8AC3E}">
        <p14:creationId xmlns:p14="http://schemas.microsoft.com/office/powerpoint/2010/main" val="459147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27892"/>
            <a:ext cx="8424936" cy="1569660"/>
          </a:xfrm>
          <a:prstGeom prst="rect">
            <a:avLst/>
          </a:prstGeom>
        </p:spPr>
        <p:txBody>
          <a:bodyPr wrap="square">
            <a:spAutoFit/>
          </a:bodyPr>
          <a:lstStyle/>
          <a:p>
            <a:pPr lvl="0">
              <a:defRPr/>
            </a:pPr>
            <a:r>
              <a:rPr lang="cs-CZ" sz="2400" kern="0" dirty="0">
                <a:solidFill>
                  <a:srgbClr val="307871"/>
                </a:solidFill>
                <a:latin typeface="Times New Roman"/>
                <a:ea typeface="+mj-ea"/>
                <a:cs typeface="+mj-cs"/>
              </a:rPr>
              <a:t> </a:t>
            </a:r>
            <a:r>
              <a:rPr lang="en-US" sz="2400" kern="0" dirty="0">
                <a:solidFill>
                  <a:srgbClr val="307871"/>
                </a:solidFill>
                <a:latin typeface="Times New Roman"/>
                <a:ea typeface="+mj-ea"/>
                <a:cs typeface="+mj-cs"/>
              </a:rPr>
              <a:t>MARKET FAILURE</a:t>
            </a:r>
          </a:p>
          <a:p>
            <a:pPr lvl="0">
              <a:defRPr/>
            </a:pPr>
            <a:endParaRPr lang="en-US" sz="2400" kern="0" dirty="0">
              <a:solidFill>
                <a:srgbClr val="307871"/>
              </a:solidFill>
              <a:latin typeface="Times New Roman"/>
              <a:ea typeface="+mj-ea"/>
              <a:cs typeface="+mj-cs"/>
            </a:endParaRPr>
          </a:p>
          <a:p>
            <a:pPr lvl="0">
              <a:defRPr/>
            </a:pPr>
            <a:endParaRPr lang="en-US" sz="2400" kern="0" dirty="0">
              <a:solidFill>
                <a:srgbClr val="307871"/>
              </a:solidFill>
              <a:latin typeface="Times New Roman"/>
              <a:ea typeface="+mj-ea"/>
              <a:cs typeface="+mj-cs"/>
            </a:endParaRPr>
          </a:p>
          <a:p>
            <a:pPr lvl="0">
              <a:defRPr/>
            </a:pPr>
            <a:endParaRPr lang="cs-CZ" sz="2400" kern="0" dirty="0">
              <a:solidFill>
                <a:srgbClr val="307871"/>
              </a:solidFill>
              <a:latin typeface="Times New Roman"/>
              <a:ea typeface="+mj-ea"/>
              <a:cs typeface="+mj-cs"/>
            </a:endParaRPr>
          </a:p>
        </p:txBody>
      </p:sp>
      <p:sp>
        <p:nvSpPr>
          <p:cNvPr id="8" name="Zástupný symbol pro obsah 2"/>
          <p:cNvSpPr txBox="1">
            <a:spLocks/>
          </p:cNvSpPr>
          <p:nvPr/>
        </p:nvSpPr>
        <p:spPr>
          <a:xfrm>
            <a:off x="395536" y="2715765"/>
            <a:ext cx="8280920"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ltLang="cs-CZ" sz="1400" b="1" dirty="0">
              <a:solidFill>
                <a:srgbClr val="307871"/>
              </a:solidFill>
              <a:latin typeface="Times New Roman" panose="02020603050405020304" pitchFamily="18" charset="0"/>
              <a:cs typeface="Times New Roman" panose="02020603050405020304" pitchFamily="18" charset="0"/>
            </a:endParaRPr>
          </a:p>
        </p:txBody>
      </p:sp>
      <p:sp>
        <p:nvSpPr>
          <p:cNvPr id="3" name="Obdélník 2"/>
          <p:cNvSpPr/>
          <p:nvPr/>
        </p:nvSpPr>
        <p:spPr>
          <a:xfrm>
            <a:off x="752669" y="1790733"/>
            <a:ext cx="10574693" cy="2308324"/>
          </a:xfrm>
          <a:prstGeom prst="rect">
            <a:avLst/>
          </a:prstGeom>
        </p:spPr>
        <p:txBody>
          <a:bodyPr wrap="square">
            <a:spAutoFit/>
          </a:bodyPr>
          <a:lstStyle/>
          <a:p>
            <a:pPr marL="285750" indent="-285750">
              <a:spcBef>
                <a:spcPct val="0"/>
              </a:spcBef>
              <a:defRPr/>
            </a:pPr>
            <a:endParaRPr lang="cs-CZ" sz="2400" dirty="0"/>
          </a:p>
          <a:p>
            <a:pPr marL="285750" indent="-285750">
              <a:spcBef>
                <a:spcPct val="0"/>
              </a:spcBef>
              <a:defRPr/>
            </a:pPr>
            <a:r>
              <a:rPr lang="cs-CZ" sz="2400" dirty="0"/>
              <a:t>T</a:t>
            </a:r>
            <a:r>
              <a:rPr lang="en-US" sz="2400" dirty="0"/>
              <a:t>he market allocation of goods is not efficient, so the position of some participants can be improved without deteriorating the position of others. </a:t>
            </a:r>
            <a:endParaRPr lang="cs-CZ" sz="2400" dirty="0"/>
          </a:p>
          <a:p>
            <a:pPr marL="285750" indent="-285750">
              <a:spcBef>
                <a:spcPct val="0"/>
              </a:spcBef>
              <a:defRPr/>
            </a:pPr>
            <a:endParaRPr lang="cs-CZ" sz="2400" dirty="0"/>
          </a:p>
          <a:p>
            <a:pPr marL="285750" indent="-285750">
              <a:spcBef>
                <a:spcPct val="0"/>
              </a:spcBef>
              <a:defRPr/>
            </a:pPr>
            <a:r>
              <a:rPr lang="en-US" sz="2400" dirty="0"/>
              <a:t>The result of the market allocation does not therefore correspond to the </a:t>
            </a:r>
            <a:r>
              <a:rPr lang="en-US" sz="2400" b="1" dirty="0"/>
              <a:t>Pareto optimum</a:t>
            </a:r>
            <a:r>
              <a:rPr lang="en-US" sz="2400" dirty="0"/>
              <a:t>.</a:t>
            </a:r>
            <a:endParaRPr lang="en-GB" altLang="cs-CZ" sz="2400" dirty="0">
              <a:latin typeface="Arial" panose="020B0604020202020204" pitchFamily="34" charset="0"/>
            </a:endParaRPr>
          </a:p>
        </p:txBody>
      </p:sp>
      <p:sp>
        <p:nvSpPr>
          <p:cNvPr id="2" name="Obdélník 1"/>
          <p:cNvSpPr/>
          <p:nvPr/>
        </p:nvSpPr>
        <p:spPr>
          <a:xfrm>
            <a:off x="4262757" y="1207660"/>
            <a:ext cx="3176511" cy="461665"/>
          </a:xfrm>
          <a:prstGeom prst="rect">
            <a:avLst/>
          </a:prstGeom>
        </p:spPr>
        <p:txBody>
          <a:bodyPr wrap="none">
            <a:spAutoFit/>
          </a:bodyPr>
          <a:lstStyle/>
          <a:p>
            <a:pPr algn="ctr">
              <a:spcBef>
                <a:spcPct val="0"/>
              </a:spcBef>
            </a:pPr>
            <a:r>
              <a:rPr lang="cs-CZ" altLang="cs-CZ" sz="2400" b="1" dirty="0">
                <a:latin typeface="Arial" panose="020B0604020202020204" pitchFamily="34" charset="0"/>
              </a:rPr>
              <a:t>? MARKET FAILURE</a:t>
            </a:r>
          </a:p>
        </p:txBody>
      </p:sp>
      <p:pic>
        <p:nvPicPr>
          <p:cNvPr id="7" name="Obrázek 6"/>
          <p:cNvPicPr>
            <a:picLocks noChangeAspect="1"/>
          </p:cNvPicPr>
          <p:nvPr/>
        </p:nvPicPr>
        <p:blipFill>
          <a:blip r:embed="rId3"/>
          <a:stretch>
            <a:fillRect/>
          </a:stretch>
        </p:blipFill>
        <p:spPr>
          <a:xfrm>
            <a:off x="9554546" y="3905004"/>
            <a:ext cx="1772815" cy="1824530"/>
          </a:xfrm>
          <a:prstGeom prst="rect">
            <a:avLst/>
          </a:prstGeom>
        </p:spPr>
      </p:pic>
    </p:spTree>
    <p:extLst>
      <p:ext uri="{BB962C8B-B14F-4D97-AF65-F5344CB8AC3E}">
        <p14:creationId xmlns:p14="http://schemas.microsoft.com/office/powerpoint/2010/main" val="1856472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27892"/>
            <a:ext cx="8424936" cy="1569660"/>
          </a:xfrm>
          <a:prstGeom prst="rect">
            <a:avLst/>
          </a:prstGeom>
        </p:spPr>
        <p:txBody>
          <a:bodyPr wrap="square">
            <a:spAutoFit/>
          </a:bodyPr>
          <a:lstStyle/>
          <a:p>
            <a:pPr lvl="0">
              <a:defRPr/>
            </a:pPr>
            <a:r>
              <a:rPr lang="cs-CZ" sz="2400" kern="0" dirty="0">
                <a:solidFill>
                  <a:srgbClr val="307871"/>
                </a:solidFill>
                <a:latin typeface="Times New Roman"/>
                <a:ea typeface="+mj-ea"/>
                <a:cs typeface="+mj-cs"/>
              </a:rPr>
              <a:t> </a:t>
            </a:r>
            <a:r>
              <a:rPr lang="en-US" sz="2400" kern="0" dirty="0">
                <a:solidFill>
                  <a:srgbClr val="307871"/>
                </a:solidFill>
                <a:latin typeface="Times New Roman"/>
                <a:ea typeface="+mj-ea"/>
                <a:cs typeface="+mj-cs"/>
              </a:rPr>
              <a:t>MARKET FAILURE</a:t>
            </a:r>
          </a:p>
          <a:p>
            <a:pPr lvl="0">
              <a:defRPr/>
            </a:pPr>
            <a:endParaRPr lang="en-US" sz="2400" kern="0" dirty="0">
              <a:solidFill>
                <a:srgbClr val="307871"/>
              </a:solidFill>
              <a:latin typeface="Times New Roman"/>
              <a:ea typeface="+mj-ea"/>
              <a:cs typeface="+mj-cs"/>
            </a:endParaRPr>
          </a:p>
          <a:p>
            <a:pPr lvl="0">
              <a:defRPr/>
            </a:pPr>
            <a:endParaRPr lang="en-US" sz="2400" kern="0" dirty="0">
              <a:solidFill>
                <a:srgbClr val="307871"/>
              </a:solidFill>
              <a:latin typeface="Times New Roman"/>
              <a:ea typeface="+mj-ea"/>
              <a:cs typeface="+mj-cs"/>
            </a:endParaRPr>
          </a:p>
          <a:p>
            <a:pPr lvl="0">
              <a:defRPr/>
            </a:pPr>
            <a:endParaRPr lang="cs-CZ" sz="2400" kern="0" dirty="0">
              <a:solidFill>
                <a:srgbClr val="307871"/>
              </a:solidFill>
              <a:latin typeface="Times New Roman"/>
              <a:ea typeface="+mj-ea"/>
              <a:cs typeface="+mj-cs"/>
            </a:endParaRPr>
          </a:p>
        </p:txBody>
      </p:sp>
      <p:sp>
        <p:nvSpPr>
          <p:cNvPr id="8" name="Zástupný symbol pro obsah 2"/>
          <p:cNvSpPr txBox="1">
            <a:spLocks/>
          </p:cNvSpPr>
          <p:nvPr/>
        </p:nvSpPr>
        <p:spPr>
          <a:xfrm>
            <a:off x="395536" y="2715765"/>
            <a:ext cx="8280920"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ltLang="cs-CZ" sz="1400" b="1" dirty="0">
              <a:solidFill>
                <a:srgbClr val="307871"/>
              </a:solidFill>
              <a:latin typeface="Times New Roman" panose="02020603050405020304" pitchFamily="18" charset="0"/>
              <a:cs typeface="Times New Roman" panose="02020603050405020304" pitchFamily="18" charset="0"/>
            </a:endParaRPr>
          </a:p>
        </p:txBody>
      </p:sp>
      <p:sp>
        <p:nvSpPr>
          <p:cNvPr id="2" name="Obdélník 1"/>
          <p:cNvSpPr/>
          <p:nvPr/>
        </p:nvSpPr>
        <p:spPr>
          <a:xfrm>
            <a:off x="3458851" y="1207660"/>
            <a:ext cx="4784323" cy="461665"/>
          </a:xfrm>
          <a:prstGeom prst="rect">
            <a:avLst/>
          </a:prstGeom>
        </p:spPr>
        <p:txBody>
          <a:bodyPr wrap="none">
            <a:spAutoFit/>
          </a:bodyPr>
          <a:lstStyle/>
          <a:p>
            <a:pPr algn="ctr">
              <a:spcBef>
                <a:spcPct val="0"/>
              </a:spcBef>
            </a:pPr>
            <a:r>
              <a:rPr lang="cs-CZ" altLang="cs-CZ" sz="2400" b="1" dirty="0">
                <a:latin typeface="Arial" panose="020B0604020202020204" pitchFamily="34" charset="0"/>
              </a:rPr>
              <a:t>CAUSES OF MARKET FAILURE</a:t>
            </a:r>
          </a:p>
        </p:txBody>
      </p:sp>
      <p:pic>
        <p:nvPicPr>
          <p:cNvPr id="6" name="Obrázek 5"/>
          <p:cNvPicPr>
            <a:picLocks noChangeAspect="1"/>
          </p:cNvPicPr>
          <p:nvPr/>
        </p:nvPicPr>
        <p:blipFill>
          <a:blip r:embed="rId3"/>
          <a:stretch>
            <a:fillRect/>
          </a:stretch>
        </p:blipFill>
        <p:spPr>
          <a:xfrm>
            <a:off x="3046249" y="1997552"/>
            <a:ext cx="5950212" cy="3926164"/>
          </a:xfrm>
          <a:prstGeom prst="rect">
            <a:avLst/>
          </a:prstGeom>
        </p:spPr>
      </p:pic>
    </p:spTree>
    <p:extLst>
      <p:ext uri="{BB962C8B-B14F-4D97-AF65-F5344CB8AC3E}">
        <p14:creationId xmlns:p14="http://schemas.microsoft.com/office/powerpoint/2010/main" val="1050633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27892"/>
            <a:ext cx="8424936" cy="1569660"/>
          </a:xfrm>
          <a:prstGeom prst="rect">
            <a:avLst/>
          </a:prstGeom>
        </p:spPr>
        <p:txBody>
          <a:bodyPr wrap="square">
            <a:spAutoFit/>
          </a:bodyPr>
          <a:lstStyle/>
          <a:p>
            <a:pPr lvl="0">
              <a:defRPr/>
            </a:pPr>
            <a:r>
              <a:rPr lang="cs-CZ" sz="2400" kern="0" dirty="0">
                <a:solidFill>
                  <a:srgbClr val="307871"/>
                </a:solidFill>
                <a:latin typeface="Times New Roman"/>
                <a:ea typeface="+mj-ea"/>
                <a:cs typeface="+mj-cs"/>
              </a:rPr>
              <a:t> </a:t>
            </a:r>
            <a:r>
              <a:rPr lang="en-US" sz="2400" kern="0" dirty="0">
                <a:solidFill>
                  <a:srgbClr val="307871"/>
                </a:solidFill>
                <a:latin typeface="Times New Roman"/>
                <a:ea typeface="+mj-ea"/>
                <a:cs typeface="+mj-cs"/>
              </a:rPr>
              <a:t>MARKET FAILURE</a:t>
            </a:r>
          </a:p>
          <a:p>
            <a:pPr lvl="0">
              <a:defRPr/>
            </a:pPr>
            <a:endParaRPr lang="en-US" sz="2400" kern="0" dirty="0">
              <a:solidFill>
                <a:srgbClr val="307871"/>
              </a:solidFill>
              <a:latin typeface="Times New Roman"/>
              <a:ea typeface="+mj-ea"/>
              <a:cs typeface="+mj-cs"/>
            </a:endParaRPr>
          </a:p>
          <a:p>
            <a:pPr lvl="0">
              <a:defRPr/>
            </a:pPr>
            <a:endParaRPr lang="en-US" sz="2400" kern="0" dirty="0">
              <a:solidFill>
                <a:srgbClr val="307871"/>
              </a:solidFill>
              <a:latin typeface="Times New Roman"/>
              <a:ea typeface="+mj-ea"/>
              <a:cs typeface="+mj-cs"/>
            </a:endParaRPr>
          </a:p>
          <a:p>
            <a:pPr lvl="0">
              <a:defRPr/>
            </a:pPr>
            <a:endParaRPr lang="cs-CZ" sz="2400" kern="0" dirty="0">
              <a:solidFill>
                <a:srgbClr val="307871"/>
              </a:solidFill>
              <a:latin typeface="Times New Roman"/>
              <a:ea typeface="+mj-ea"/>
              <a:cs typeface="+mj-cs"/>
            </a:endParaRPr>
          </a:p>
        </p:txBody>
      </p:sp>
      <p:sp>
        <p:nvSpPr>
          <p:cNvPr id="8" name="Zástupný symbol pro obsah 2"/>
          <p:cNvSpPr txBox="1">
            <a:spLocks/>
          </p:cNvSpPr>
          <p:nvPr/>
        </p:nvSpPr>
        <p:spPr>
          <a:xfrm>
            <a:off x="395536" y="2715765"/>
            <a:ext cx="8280920"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ltLang="cs-CZ" sz="1400" b="1" dirty="0">
              <a:solidFill>
                <a:srgbClr val="307871"/>
              </a:solidFill>
              <a:latin typeface="Times New Roman" panose="02020603050405020304" pitchFamily="18" charset="0"/>
              <a:cs typeface="Times New Roman" panose="02020603050405020304" pitchFamily="18" charset="0"/>
            </a:endParaRPr>
          </a:p>
        </p:txBody>
      </p:sp>
      <p:sp>
        <p:nvSpPr>
          <p:cNvPr id="2" name="Obdélník 1"/>
          <p:cNvSpPr/>
          <p:nvPr/>
        </p:nvSpPr>
        <p:spPr>
          <a:xfrm>
            <a:off x="4673446" y="1207660"/>
            <a:ext cx="2355132" cy="461665"/>
          </a:xfrm>
          <a:prstGeom prst="rect">
            <a:avLst/>
          </a:prstGeom>
        </p:spPr>
        <p:txBody>
          <a:bodyPr wrap="none">
            <a:spAutoFit/>
          </a:bodyPr>
          <a:lstStyle/>
          <a:p>
            <a:pPr algn="ctr">
              <a:spcBef>
                <a:spcPct val="0"/>
              </a:spcBef>
            </a:pPr>
            <a:r>
              <a:rPr lang="cs-CZ" altLang="cs-CZ" sz="2400" b="1" dirty="0">
                <a:latin typeface="Arial" panose="020B0604020202020204" pitchFamily="34" charset="0"/>
              </a:rPr>
              <a:t>PUBLIC GOOD</a:t>
            </a:r>
          </a:p>
        </p:txBody>
      </p:sp>
      <p:pic>
        <p:nvPicPr>
          <p:cNvPr id="7" name="Obrázek 6"/>
          <p:cNvPicPr>
            <a:picLocks noChangeAspect="1"/>
          </p:cNvPicPr>
          <p:nvPr/>
        </p:nvPicPr>
        <p:blipFill>
          <a:blip r:embed="rId3"/>
          <a:stretch>
            <a:fillRect/>
          </a:stretch>
        </p:blipFill>
        <p:spPr>
          <a:xfrm>
            <a:off x="906969" y="1328103"/>
            <a:ext cx="1210121" cy="1248625"/>
          </a:xfrm>
          <a:prstGeom prst="rect">
            <a:avLst/>
          </a:prstGeom>
        </p:spPr>
      </p:pic>
      <p:pic>
        <p:nvPicPr>
          <p:cNvPr id="9" name="Obrázek 8"/>
          <p:cNvPicPr>
            <a:picLocks noChangeAspect="1"/>
          </p:cNvPicPr>
          <p:nvPr/>
        </p:nvPicPr>
        <p:blipFill>
          <a:blip r:embed="rId4"/>
          <a:stretch>
            <a:fillRect/>
          </a:stretch>
        </p:blipFill>
        <p:spPr>
          <a:xfrm>
            <a:off x="8949612" y="1328103"/>
            <a:ext cx="1005022" cy="1521238"/>
          </a:xfrm>
          <a:prstGeom prst="rect">
            <a:avLst/>
          </a:prstGeom>
        </p:spPr>
      </p:pic>
      <p:sp>
        <p:nvSpPr>
          <p:cNvPr id="3" name="Obdélník 2"/>
          <p:cNvSpPr/>
          <p:nvPr/>
        </p:nvSpPr>
        <p:spPr>
          <a:xfrm>
            <a:off x="906969" y="2797460"/>
            <a:ext cx="10319359" cy="3046988"/>
          </a:xfrm>
          <a:prstGeom prst="rect">
            <a:avLst/>
          </a:prstGeom>
        </p:spPr>
        <p:txBody>
          <a:bodyPr wrap="square">
            <a:spAutoFit/>
          </a:bodyPr>
          <a:lstStyle/>
          <a:p>
            <a:pPr>
              <a:spcBef>
                <a:spcPct val="0"/>
              </a:spcBef>
              <a:defRPr/>
            </a:pPr>
            <a:r>
              <a:rPr lang="cs-CZ" sz="2400" dirty="0"/>
              <a:t> G</a:t>
            </a:r>
            <a:r>
              <a:rPr lang="en-US" sz="2400" dirty="0" err="1"/>
              <a:t>ood</a:t>
            </a:r>
            <a:r>
              <a:rPr lang="en-US" sz="2400" dirty="0"/>
              <a:t> that is both</a:t>
            </a:r>
            <a:endParaRPr lang="cs-CZ" sz="2400" dirty="0"/>
          </a:p>
          <a:p>
            <a:pPr marL="914400" indent="-342900">
              <a:spcBef>
                <a:spcPct val="0"/>
              </a:spcBef>
              <a:buFont typeface="Arial" panose="020B0604020202020204" pitchFamily="34" charset="0"/>
              <a:buChar char="•"/>
              <a:defRPr/>
            </a:pPr>
            <a:r>
              <a:rPr lang="en-US" sz="2000" b="1" dirty="0"/>
              <a:t>non-excludable</a:t>
            </a:r>
            <a:r>
              <a:rPr lang="cs-CZ" sz="2000" b="1" dirty="0"/>
              <a:t> - </a:t>
            </a:r>
            <a:r>
              <a:rPr lang="en-US" sz="2000" dirty="0"/>
              <a:t>individuals cannot be excluded from use or could be enjoyed without paying for it</a:t>
            </a:r>
            <a:endParaRPr lang="cs-CZ" sz="2000" dirty="0"/>
          </a:p>
          <a:p>
            <a:pPr marL="914400" indent="-342900">
              <a:spcBef>
                <a:spcPct val="0"/>
              </a:spcBef>
              <a:buFont typeface="Arial" panose="020B0604020202020204" pitchFamily="34" charset="0"/>
              <a:buChar char="•"/>
              <a:defRPr/>
            </a:pPr>
            <a:r>
              <a:rPr lang="cs-CZ" sz="2000" dirty="0"/>
              <a:t>and </a:t>
            </a:r>
            <a:r>
              <a:rPr lang="en-US" sz="2000" b="1" dirty="0"/>
              <a:t>non-rivalrous</a:t>
            </a:r>
            <a:r>
              <a:rPr lang="en-US" sz="2000" dirty="0"/>
              <a:t> in that, and where use by one individual does not reduce availability to others or the goods can be effectively consumed simultaneously by more than one person</a:t>
            </a:r>
            <a:endParaRPr lang="cs-CZ" sz="2000" dirty="0"/>
          </a:p>
          <a:p>
            <a:pPr marL="1028700" lvl="1">
              <a:spcBef>
                <a:spcPct val="0"/>
              </a:spcBef>
              <a:defRPr/>
            </a:pPr>
            <a:endParaRPr lang="cs-CZ" altLang="cs-CZ" sz="2000" dirty="0">
              <a:latin typeface="Arial" panose="020B0604020202020204" pitchFamily="34" charset="0"/>
            </a:endParaRPr>
          </a:p>
          <a:p>
            <a:pPr marL="285750">
              <a:spcBef>
                <a:spcPct val="0"/>
              </a:spcBef>
              <a:defRPr/>
            </a:pPr>
            <a:r>
              <a:rPr lang="cs-CZ" sz="2400" dirty="0" err="1"/>
              <a:t>Examples</a:t>
            </a:r>
            <a:r>
              <a:rPr lang="cs-CZ" sz="2400" dirty="0"/>
              <a:t>: </a:t>
            </a:r>
            <a:r>
              <a:rPr lang="en-US" sz="2400" dirty="0"/>
              <a:t>knowledge, official statistics, national security, common language(s), flood control systems, lighthouses, and street lighting</a:t>
            </a:r>
            <a:endParaRPr lang="en-GB" dirty="0"/>
          </a:p>
        </p:txBody>
      </p:sp>
    </p:spTree>
    <p:extLst>
      <p:ext uri="{BB962C8B-B14F-4D97-AF65-F5344CB8AC3E}">
        <p14:creationId xmlns:p14="http://schemas.microsoft.com/office/powerpoint/2010/main" val="2684818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27892"/>
            <a:ext cx="8424936" cy="1569660"/>
          </a:xfrm>
          <a:prstGeom prst="rect">
            <a:avLst/>
          </a:prstGeom>
        </p:spPr>
        <p:txBody>
          <a:bodyPr wrap="square">
            <a:spAutoFit/>
          </a:bodyPr>
          <a:lstStyle/>
          <a:p>
            <a:pPr lvl="0">
              <a:defRPr/>
            </a:pPr>
            <a:r>
              <a:rPr lang="cs-CZ" sz="2400" kern="0" dirty="0">
                <a:solidFill>
                  <a:srgbClr val="307871"/>
                </a:solidFill>
                <a:latin typeface="Times New Roman"/>
                <a:ea typeface="+mj-ea"/>
                <a:cs typeface="+mj-cs"/>
              </a:rPr>
              <a:t> </a:t>
            </a:r>
            <a:r>
              <a:rPr lang="en-US" sz="2400" kern="0" dirty="0">
                <a:solidFill>
                  <a:srgbClr val="307871"/>
                </a:solidFill>
                <a:latin typeface="Times New Roman"/>
                <a:ea typeface="+mj-ea"/>
                <a:cs typeface="+mj-cs"/>
              </a:rPr>
              <a:t>MARKET FAILURE</a:t>
            </a:r>
          </a:p>
          <a:p>
            <a:pPr lvl="0">
              <a:defRPr/>
            </a:pPr>
            <a:endParaRPr lang="en-US" sz="2400" kern="0" dirty="0">
              <a:solidFill>
                <a:srgbClr val="307871"/>
              </a:solidFill>
              <a:latin typeface="Times New Roman"/>
              <a:ea typeface="+mj-ea"/>
              <a:cs typeface="+mj-cs"/>
            </a:endParaRPr>
          </a:p>
          <a:p>
            <a:pPr lvl="0">
              <a:defRPr/>
            </a:pPr>
            <a:endParaRPr lang="en-US" sz="2400" kern="0" dirty="0">
              <a:solidFill>
                <a:srgbClr val="307871"/>
              </a:solidFill>
              <a:latin typeface="Times New Roman"/>
              <a:ea typeface="+mj-ea"/>
              <a:cs typeface="+mj-cs"/>
            </a:endParaRPr>
          </a:p>
          <a:p>
            <a:pPr lvl="0">
              <a:defRPr/>
            </a:pPr>
            <a:endParaRPr lang="cs-CZ" sz="2400" kern="0" dirty="0">
              <a:solidFill>
                <a:srgbClr val="307871"/>
              </a:solidFill>
              <a:latin typeface="Times New Roman"/>
              <a:ea typeface="+mj-ea"/>
              <a:cs typeface="+mj-cs"/>
            </a:endParaRPr>
          </a:p>
        </p:txBody>
      </p:sp>
      <p:sp>
        <p:nvSpPr>
          <p:cNvPr id="8" name="Zástupný symbol pro obsah 2"/>
          <p:cNvSpPr txBox="1">
            <a:spLocks/>
          </p:cNvSpPr>
          <p:nvPr/>
        </p:nvSpPr>
        <p:spPr>
          <a:xfrm>
            <a:off x="395536" y="2715765"/>
            <a:ext cx="8280920"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ltLang="cs-CZ" sz="1400" b="1" dirty="0">
              <a:solidFill>
                <a:srgbClr val="307871"/>
              </a:solidFill>
              <a:latin typeface="Times New Roman" panose="02020603050405020304" pitchFamily="18" charset="0"/>
              <a:cs typeface="Times New Roman" panose="02020603050405020304" pitchFamily="18" charset="0"/>
            </a:endParaRPr>
          </a:p>
        </p:txBody>
      </p:sp>
      <p:sp>
        <p:nvSpPr>
          <p:cNvPr id="2" name="Obdélník 1"/>
          <p:cNvSpPr/>
          <p:nvPr/>
        </p:nvSpPr>
        <p:spPr>
          <a:xfrm>
            <a:off x="4673446" y="1207660"/>
            <a:ext cx="2355132" cy="461665"/>
          </a:xfrm>
          <a:prstGeom prst="rect">
            <a:avLst/>
          </a:prstGeom>
        </p:spPr>
        <p:txBody>
          <a:bodyPr wrap="none">
            <a:spAutoFit/>
          </a:bodyPr>
          <a:lstStyle/>
          <a:p>
            <a:pPr algn="ctr">
              <a:spcBef>
                <a:spcPct val="0"/>
              </a:spcBef>
            </a:pPr>
            <a:r>
              <a:rPr lang="cs-CZ" altLang="cs-CZ" sz="2400" b="1" dirty="0">
                <a:latin typeface="Arial" panose="020B0604020202020204" pitchFamily="34" charset="0"/>
              </a:rPr>
              <a:t>PUBLIC GOOD</a:t>
            </a:r>
          </a:p>
        </p:txBody>
      </p:sp>
      <p:sp>
        <p:nvSpPr>
          <p:cNvPr id="3" name="Obdélník 2"/>
          <p:cNvSpPr/>
          <p:nvPr/>
        </p:nvSpPr>
        <p:spPr>
          <a:xfrm>
            <a:off x="906969" y="2797460"/>
            <a:ext cx="10319359" cy="461665"/>
          </a:xfrm>
          <a:prstGeom prst="rect">
            <a:avLst/>
          </a:prstGeom>
        </p:spPr>
        <p:txBody>
          <a:bodyPr wrap="square">
            <a:spAutoFit/>
          </a:bodyPr>
          <a:lstStyle/>
          <a:p>
            <a:pPr>
              <a:spcBef>
                <a:spcPct val="0"/>
              </a:spcBef>
              <a:defRPr/>
            </a:pPr>
            <a:r>
              <a:rPr lang="cs-CZ" sz="2400" dirty="0"/>
              <a:t> </a:t>
            </a:r>
            <a:endParaRPr lang="en-GB" dirty="0"/>
          </a:p>
        </p:txBody>
      </p:sp>
      <p:pic>
        <p:nvPicPr>
          <p:cNvPr id="10" name="Obrázek 9"/>
          <p:cNvPicPr>
            <a:picLocks noChangeAspect="1"/>
          </p:cNvPicPr>
          <p:nvPr/>
        </p:nvPicPr>
        <p:blipFill>
          <a:blip r:embed="rId3"/>
          <a:stretch>
            <a:fillRect/>
          </a:stretch>
        </p:blipFill>
        <p:spPr>
          <a:xfrm>
            <a:off x="2639784" y="1942369"/>
            <a:ext cx="6853727" cy="4331555"/>
          </a:xfrm>
          <a:prstGeom prst="rect">
            <a:avLst/>
          </a:prstGeom>
        </p:spPr>
      </p:pic>
    </p:spTree>
    <p:extLst>
      <p:ext uri="{BB962C8B-B14F-4D97-AF65-F5344CB8AC3E}">
        <p14:creationId xmlns:p14="http://schemas.microsoft.com/office/powerpoint/2010/main" val="2087630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27892"/>
            <a:ext cx="8424936" cy="1569660"/>
          </a:xfrm>
          <a:prstGeom prst="rect">
            <a:avLst/>
          </a:prstGeom>
        </p:spPr>
        <p:txBody>
          <a:bodyPr wrap="square">
            <a:spAutoFit/>
          </a:bodyPr>
          <a:lstStyle/>
          <a:p>
            <a:pPr lvl="0">
              <a:defRPr/>
            </a:pPr>
            <a:r>
              <a:rPr lang="cs-CZ" sz="2400" kern="0" dirty="0">
                <a:solidFill>
                  <a:srgbClr val="307871"/>
                </a:solidFill>
                <a:latin typeface="Times New Roman"/>
                <a:ea typeface="+mj-ea"/>
                <a:cs typeface="+mj-cs"/>
              </a:rPr>
              <a:t> </a:t>
            </a:r>
            <a:r>
              <a:rPr lang="en-US" sz="2400" kern="0" dirty="0">
                <a:solidFill>
                  <a:srgbClr val="307871"/>
                </a:solidFill>
                <a:latin typeface="Times New Roman"/>
                <a:ea typeface="+mj-ea"/>
                <a:cs typeface="+mj-cs"/>
              </a:rPr>
              <a:t>MARKET FAILURE</a:t>
            </a:r>
          </a:p>
          <a:p>
            <a:pPr lvl="0">
              <a:defRPr/>
            </a:pPr>
            <a:endParaRPr lang="en-US" sz="2400" kern="0" dirty="0">
              <a:solidFill>
                <a:srgbClr val="307871"/>
              </a:solidFill>
              <a:latin typeface="Times New Roman"/>
              <a:ea typeface="+mj-ea"/>
              <a:cs typeface="+mj-cs"/>
            </a:endParaRPr>
          </a:p>
          <a:p>
            <a:pPr lvl="0">
              <a:defRPr/>
            </a:pPr>
            <a:endParaRPr lang="en-US" sz="2400" kern="0" dirty="0">
              <a:solidFill>
                <a:srgbClr val="307871"/>
              </a:solidFill>
              <a:latin typeface="Times New Roman"/>
              <a:ea typeface="+mj-ea"/>
              <a:cs typeface="+mj-cs"/>
            </a:endParaRPr>
          </a:p>
          <a:p>
            <a:pPr lvl="0">
              <a:defRPr/>
            </a:pPr>
            <a:endParaRPr lang="cs-CZ" sz="2400" kern="0" dirty="0">
              <a:solidFill>
                <a:srgbClr val="307871"/>
              </a:solidFill>
              <a:latin typeface="Times New Roman"/>
              <a:ea typeface="+mj-ea"/>
              <a:cs typeface="+mj-cs"/>
            </a:endParaRPr>
          </a:p>
        </p:txBody>
      </p:sp>
      <p:sp>
        <p:nvSpPr>
          <p:cNvPr id="8" name="Zástupný symbol pro obsah 2"/>
          <p:cNvSpPr txBox="1">
            <a:spLocks/>
          </p:cNvSpPr>
          <p:nvPr/>
        </p:nvSpPr>
        <p:spPr>
          <a:xfrm>
            <a:off x="395536" y="2715765"/>
            <a:ext cx="8280920"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ltLang="cs-CZ" sz="1400" b="1" dirty="0">
              <a:solidFill>
                <a:srgbClr val="307871"/>
              </a:solidFill>
              <a:latin typeface="Times New Roman" panose="02020603050405020304" pitchFamily="18" charset="0"/>
              <a:cs typeface="Times New Roman" panose="02020603050405020304" pitchFamily="18" charset="0"/>
            </a:endParaRPr>
          </a:p>
        </p:txBody>
      </p:sp>
      <p:sp>
        <p:nvSpPr>
          <p:cNvPr id="2" name="Obdélník 1"/>
          <p:cNvSpPr/>
          <p:nvPr/>
        </p:nvSpPr>
        <p:spPr>
          <a:xfrm>
            <a:off x="4673446" y="1207660"/>
            <a:ext cx="2355132" cy="461665"/>
          </a:xfrm>
          <a:prstGeom prst="rect">
            <a:avLst/>
          </a:prstGeom>
        </p:spPr>
        <p:txBody>
          <a:bodyPr wrap="none">
            <a:spAutoFit/>
          </a:bodyPr>
          <a:lstStyle/>
          <a:p>
            <a:pPr algn="ctr">
              <a:spcBef>
                <a:spcPct val="0"/>
              </a:spcBef>
            </a:pPr>
            <a:r>
              <a:rPr lang="cs-CZ" altLang="cs-CZ" sz="2400" b="1" dirty="0">
                <a:latin typeface="Arial" panose="020B0604020202020204" pitchFamily="34" charset="0"/>
              </a:rPr>
              <a:t>PUBLIC GOOD</a:t>
            </a:r>
          </a:p>
        </p:txBody>
      </p:sp>
      <p:sp>
        <p:nvSpPr>
          <p:cNvPr id="3" name="Obdélník 2"/>
          <p:cNvSpPr/>
          <p:nvPr/>
        </p:nvSpPr>
        <p:spPr>
          <a:xfrm>
            <a:off x="691332" y="1997552"/>
            <a:ext cx="10319359" cy="2308324"/>
          </a:xfrm>
          <a:prstGeom prst="rect">
            <a:avLst/>
          </a:prstGeom>
        </p:spPr>
        <p:txBody>
          <a:bodyPr wrap="square">
            <a:spAutoFit/>
          </a:bodyPr>
          <a:lstStyle/>
          <a:p>
            <a:pPr>
              <a:spcBef>
                <a:spcPct val="0"/>
              </a:spcBef>
              <a:defRPr/>
            </a:pPr>
            <a:r>
              <a:rPr lang="en-US" sz="2400"/>
              <a:t>Many public goods may at times be subject to excessive use resulting in negative externalities affecting all users</a:t>
            </a:r>
            <a:r>
              <a:rPr lang="cs-CZ" sz="2400"/>
              <a:t> (</a:t>
            </a:r>
            <a:r>
              <a:rPr lang="en-US" sz="2400"/>
              <a:t>air pollution and traffic congestion</a:t>
            </a:r>
            <a:r>
              <a:rPr lang="cs-CZ" sz="2400"/>
              <a:t>)</a:t>
            </a:r>
            <a:r>
              <a:rPr lang="en-US" sz="2400"/>
              <a:t> </a:t>
            </a:r>
            <a:endParaRPr lang="cs-CZ" sz="2400"/>
          </a:p>
          <a:p>
            <a:pPr>
              <a:spcBef>
                <a:spcPct val="0"/>
              </a:spcBef>
              <a:defRPr/>
            </a:pPr>
            <a:endParaRPr lang="cs-CZ" sz="2400"/>
          </a:p>
          <a:p>
            <a:pPr>
              <a:spcBef>
                <a:spcPct val="0"/>
              </a:spcBef>
              <a:defRPr/>
            </a:pPr>
            <a:r>
              <a:rPr lang="en-US" sz="2400"/>
              <a:t>Public goods problems are often closely related to the "</a:t>
            </a:r>
            <a:r>
              <a:rPr lang="en-US" sz="2400" b="1"/>
              <a:t>free-rider</a:t>
            </a:r>
            <a:r>
              <a:rPr lang="en-US" sz="2400"/>
              <a:t>" </a:t>
            </a:r>
            <a:r>
              <a:rPr lang="en-US" sz="2400" b="1"/>
              <a:t>problem</a:t>
            </a:r>
            <a:r>
              <a:rPr lang="en-US" sz="2400"/>
              <a:t>, in which people not paying for the good may continue to access it. Thus, the good may be under-produced, overused or degraded.</a:t>
            </a:r>
            <a:endParaRPr lang="en-GB" altLang="cs-CZ" sz="2400" dirty="0">
              <a:latin typeface="Arial" panose="020B0604020202020204" pitchFamily="34" charset="0"/>
            </a:endParaRPr>
          </a:p>
        </p:txBody>
      </p:sp>
      <p:pic>
        <p:nvPicPr>
          <p:cNvPr id="9" name="Obrázek 8"/>
          <p:cNvPicPr>
            <a:picLocks noChangeAspect="1"/>
          </p:cNvPicPr>
          <p:nvPr/>
        </p:nvPicPr>
        <p:blipFill>
          <a:blip r:embed="rId3"/>
          <a:stretch>
            <a:fillRect/>
          </a:stretch>
        </p:blipFill>
        <p:spPr>
          <a:xfrm>
            <a:off x="1351151" y="4634103"/>
            <a:ext cx="1741206" cy="1305905"/>
          </a:xfrm>
          <a:prstGeom prst="rect">
            <a:avLst/>
          </a:prstGeom>
        </p:spPr>
      </p:pic>
      <p:pic>
        <p:nvPicPr>
          <p:cNvPr id="11" name="Obrázek 10"/>
          <p:cNvPicPr>
            <a:picLocks noChangeAspect="1"/>
          </p:cNvPicPr>
          <p:nvPr/>
        </p:nvPicPr>
        <p:blipFill>
          <a:blip r:embed="rId4"/>
          <a:stretch>
            <a:fillRect/>
          </a:stretch>
        </p:blipFill>
        <p:spPr>
          <a:xfrm>
            <a:off x="8826254" y="4305876"/>
            <a:ext cx="1561586" cy="1207226"/>
          </a:xfrm>
          <a:prstGeom prst="rect">
            <a:avLst/>
          </a:prstGeom>
        </p:spPr>
      </p:pic>
    </p:spTree>
    <p:extLst>
      <p:ext uri="{BB962C8B-B14F-4D97-AF65-F5344CB8AC3E}">
        <p14:creationId xmlns:p14="http://schemas.microsoft.com/office/powerpoint/2010/main" val="3048023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27892"/>
            <a:ext cx="8424936" cy="1569660"/>
          </a:xfrm>
          <a:prstGeom prst="rect">
            <a:avLst/>
          </a:prstGeom>
        </p:spPr>
        <p:txBody>
          <a:bodyPr wrap="square">
            <a:spAutoFit/>
          </a:bodyPr>
          <a:lstStyle/>
          <a:p>
            <a:pPr lvl="0">
              <a:defRPr/>
            </a:pPr>
            <a:r>
              <a:rPr lang="cs-CZ" sz="2400" kern="0" dirty="0">
                <a:solidFill>
                  <a:srgbClr val="307871"/>
                </a:solidFill>
                <a:latin typeface="Times New Roman"/>
                <a:ea typeface="+mj-ea"/>
                <a:cs typeface="+mj-cs"/>
              </a:rPr>
              <a:t> </a:t>
            </a:r>
            <a:r>
              <a:rPr lang="en-US" sz="2400" kern="0" dirty="0">
                <a:solidFill>
                  <a:srgbClr val="307871"/>
                </a:solidFill>
                <a:latin typeface="Times New Roman"/>
                <a:ea typeface="+mj-ea"/>
                <a:cs typeface="+mj-cs"/>
              </a:rPr>
              <a:t>MARKET FAILURE</a:t>
            </a:r>
          </a:p>
          <a:p>
            <a:pPr lvl="0">
              <a:defRPr/>
            </a:pPr>
            <a:endParaRPr lang="en-US" sz="2400" kern="0" dirty="0">
              <a:solidFill>
                <a:srgbClr val="307871"/>
              </a:solidFill>
              <a:latin typeface="Times New Roman"/>
              <a:ea typeface="+mj-ea"/>
              <a:cs typeface="+mj-cs"/>
            </a:endParaRPr>
          </a:p>
          <a:p>
            <a:pPr lvl="0">
              <a:defRPr/>
            </a:pPr>
            <a:endParaRPr lang="en-US" sz="2400" kern="0" dirty="0">
              <a:solidFill>
                <a:srgbClr val="307871"/>
              </a:solidFill>
              <a:latin typeface="Times New Roman"/>
              <a:ea typeface="+mj-ea"/>
              <a:cs typeface="+mj-cs"/>
            </a:endParaRPr>
          </a:p>
          <a:p>
            <a:pPr lvl="0">
              <a:defRPr/>
            </a:pPr>
            <a:endParaRPr lang="cs-CZ" sz="2400" kern="0" dirty="0">
              <a:solidFill>
                <a:srgbClr val="307871"/>
              </a:solidFill>
              <a:latin typeface="Times New Roman"/>
              <a:ea typeface="+mj-ea"/>
              <a:cs typeface="+mj-cs"/>
            </a:endParaRPr>
          </a:p>
        </p:txBody>
      </p:sp>
      <p:sp>
        <p:nvSpPr>
          <p:cNvPr id="8" name="Zástupný symbol pro obsah 2"/>
          <p:cNvSpPr txBox="1">
            <a:spLocks/>
          </p:cNvSpPr>
          <p:nvPr/>
        </p:nvSpPr>
        <p:spPr>
          <a:xfrm>
            <a:off x="395536" y="2715765"/>
            <a:ext cx="8280920"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ltLang="cs-CZ" sz="1400" b="1" dirty="0">
              <a:solidFill>
                <a:srgbClr val="307871"/>
              </a:solidFill>
              <a:latin typeface="Times New Roman" panose="02020603050405020304" pitchFamily="18" charset="0"/>
              <a:cs typeface="Times New Roman" panose="02020603050405020304" pitchFamily="18" charset="0"/>
            </a:endParaRPr>
          </a:p>
        </p:txBody>
      </p:sp>
      <p:sp>
        <p:nvSpPr>
          <p:cNvPr id="2" name="Obdélník 1"/>
          <p:cNvSpPr/>
          <p:nvPr/>
        </p:nvSpPr>
        <p:spPr>
          <a:xfrm>
            <a:off x="4545206" y="1207660"/>
            <a:ext cx="2611613" cy="461665"/>
          </a:xfrm>
          <a:prstGeom prst="rect">
            <a:avLst/>
          </a:prstGeom>
        </p:spPr>
        <p:txBody>
          <a:bodyPr wrap="none">
            <a:spAutoFit/>
          </a:bodyPr>
          <a:lstStyle/>
          <a:p>
            <a:pPr algn="ctr">
              <a:spcBef>
                <a:spcPct val="0"/>
              </a:spcBef>
            </a:pPr>
            <a:r>
              <a:rPr lang="cs-CZ" altLang="cs-CZ" sz="2400" b="1" dirty="0">
                <a:latin typeface="Arial" panose="020B0604020202020204" pitchFamily="34" charset="0"/>
              </a:rPr>
              <a:t>EXTERNALITIES</a:t>
            </a:r>
          </a:p>
        </p:txBody>
      </p:sp>
      <p:sp>
        <p:nvSpPr>
          <p:cNvPr id="3" name="Obdélník 2"/>
          <p:cNvSpPr/>
          <p:nvPr/>
        </p:nvSpPr>
        <p:spPr>
          <a:xfrm>
            <a:off x="691332" y="1997552"/>
            <a:ext cx="10319359" cy="2677656"/>
          </a:xfrm>
          <a:prstGeom prst="rect">
            <a:avLst/>
          </a:prstGeom>
        </p:spPr>
        <p:txBody>
          <a:bodyPr wrap="square">
            <a:spAutoFit/>
          </a:bodyPr>
          <a:lstStyle/>
          <a:p>
            <a:pPr>
              <a:spcBef>
                <a:spcPct val="0"/>
              </a:spcBef>
              <a:defRPr/>
            </a:pPr>
            <a:r>
              <a:rPr lang="cs-CZ" sz="2400" b="1" dirty="0"/>
              <a:t>E</a:t>
            </a:r>
            <a:r>
              <a:rPr lang="en-US" sz="2400" b="1" dirty="0" err="1"/>
              <a:t>xternality</a:t>
            </a:r>
            <a:r>
              <a:rPr lang="en-US" sz="2400" dirty="0"/>
              <a:t> is the cost or benefit that affects a party who did not choose to incur that cost or benefit</a:t>
            </a:r>
            <a:endParaRPr lang="cs-CZ" sz="2400" dirty="0"/>
          </a:p>
          <a:p>
            <a:pPr>
              <a:spcBef>
                <a:spcPct val="0"/>
              </a:spcBef>
              <a:defRPr/>
            </a:pPr>
            <a:endParaRPr lang="cs-CZ" sz="2400" dirty="0"/>
          </a:p>
          <a:p>
            <a:pPr>
              <a:spcBef>
                <a:spcPct val="0"/>
              </a:spcBef>
              <a:defRPr/>
            </a:pPr>
            <a:r>
              <a:rPr lang="en-US" sz="2400" dirty="0"/>
              <a:t>Externalities often occur when a product or service's price equilibrium cannot reflect the true costs and benefits of that product or service</a:t>
            </a:r>
            <a:endParaRPr lang="cs-CZ" sz="2400" dirty="0"/>
          </a:p>
          <a:p>
            <a:pPr>
              <a:spcBef>
                <a:spcPct val="0"/>
              </a:spcBef>
              <a:defRPr/>
            </a:pPr>
            <a:endParaRPr lang="cs-CZ" altLang="cs-CZ" sz="2400" dirty="0">
              <a:latin typeface="Arial" panose="020B0604020202020204" pitchFamily="34" charset="0"/>
            </a:endParaRPr>
          </a:p>
          <a:p>
            <a:pPr>
              <a:spcBef>
                <a:spcPct val="0"/>
              </a:spcBef>
              <a:defRPr/>
            </a:pPr>
            <a:r>
              <a:rPr lang="en-US" sz="2400" dirty="0"/>
              <a:t>Externalities can be both positive or negative</a:t>
            </a:r>
            <a:r>
              <a:rPr lang="cs-CZ" sz="2400" dirty="0"/>
              <a:t>…</a:t>
            </a:r>
          </a:p>
        </p:txBody>
      </p:sp>
    </p:spTree>
    <p:extLst>
      <p:ext uri="{BB962C8B-B14F-4D97-AF65-F5344CB8AC3E}">
        <p14:creationId xmlns:p14="http://schemas.microsoft.com/office/powerpoint/2010/main" val="2260545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27892"/>
            <a:ext cx="8424936" cy="1569660"/>
          </a:xfrm>
          <a:prstGeom prst="rect">
            <a:avLst/>
          </a:prstGeom>
        </p:spPr>
        <p:txBody>
          <a:bodyPr wrap="square">
            <a:spAutoFit/>
          </a:bodyPr>
          <a:lstStyle/>
          <a:p>
            <a:pPr lvl="0">
              <a:defRPr/>
            </a:pPr>
            <a:r>
              <a:rPr lang="cs-CZ" sz="2400" kern="0" dirty="0">
                <a:solidFill>
                  <a:srgbClr val="307871"/>
                </a:solidFill>
                <a:latin typeface="Times New Roman"/>
                <a:ea typeface="+mj-ea"/>
                <a:cs typeface="+mj-cs"/>
              </a:rPr>
              <a:t> </a:t>
            </a:r>
            <a:r>
              <a:rPr lang="en-US" sz="2400" kern="0" dirty="0">
                <a:solidFill>
                  <a:srgbClr val="307871"/>
                </a:solidFill>
                <a:latin typeface="Times New Roman"/>
                <a:ea typeface="+mj-ea"/>
                <a:cs typeface="+mj-cs"/>
              </a:rPr>
              <a:t>MARKET FAILURE</a:t>
            </a:r>
          </a:p>
          <a:p>
            <a:pPr lvl="0">
              <a:defRPr/>
            </a:pPr>
            <a:endParaRPr lang="en-US" sz="2400" kern="0" dirty="0">
              <a:solidFill>
                <a:srgbClr val="307871"/>
              </a:solidFill>
              <a:latin typeface="Times New Roman"/>
              <a:ea typeface="+mj-ea"/>
              <a:cs typeface="+mj-cs"/>
            </a:endParaRPr>
          </a:p>
          <a:p>
            <a:pPr lvl="0">
              <a:defRPr/>
            </a:pPr>
            <a:endParaRPr lang="en-US" sz="2400" kern="0" dirty="0">
              <a:solidFill>
                <a:srgbClr val="307871"/>
              </a:solidFill>
              <a:latin typeface="Times New Roman"/>
              <a:ea typeface="+mj-ea"/>
              <a:cs typeface="+mj-cs"/>
            </a:endParaRPr>
          </a:p>
          <a:p>
            <a:pPr lvl="0">
              <a:defRPr/>
            </a:pPr>
            <a:endParaRPr lang="cs-CZ" sz="2400" kern="0" dirty="0">
              <a:solidFill>
                <a:srgbClr val="307871"/>
              </a:solidFill>
              <a:latin typeface="Times New Roman"/>
              <a:ea typeface="+mj-ea"/>
              <a:cs typeface="+mj-cs"/>
            </a:endParaRPr>
          </a:p>
        </p:txBody>
      </p:sp>
      <p:sp>
        <p:nvSpPr>
          <p:cNvPr id="8" name="Zástupný symbol pro obsah 2"/>
          <p:cNvSpPr txBox="1">
            <a:spLocks/>
          </p:cNvSpPr>
          <p:nvPr/>
        </p:nvSpPr>
        <p:spPr>
          <a:xfrm>
            <a:off x="395536" y="2715765"/>
            <a:ext cx="8280920"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ltLang="cs-CZ" sz="1400" b="1" dirty="0">
              <a:solidFill>
                <a:srgbClr val="307871"/>
              </a:solidFill>
              <a:latin typeface="Times New Roman" panose="02020603050405020304" pitchFamily="18" charset="0"/>
              <a:cs typeface="Times New Roman" panose="02020603050405020304" pitchFamily="18" charset="0"/>
            </a:endParaRPr>
          </a:p>
        </p:txBody>
      </p:sp>
      <p:sp>
        <p:nvSpPr>
          <p:cNvPr id="2" name="Obdélník 1"/>
          <p:cNvSpPr/>
          <p:nvPr/>
        </p:nvSpPr>
        <p:spPr>
          <a:xfrm>
            <a:off x="4545206" y="1207660"/>
            <a:ext cx="2611613" cy="461665"/>
          </a:xfrm>
          <a:prstGeom prst="rect">
            <a:avLst/>
          </a:prstGeom>
        </p:spPr>
        <p:txBody>
          <a:bodyPr wrap="none">
            <a:spAutoFit/>
          </a:bodyPr>
          <a:lstStyle/>
          <a:p>
            <a:pPr algn="ctr">
              <a:spcBef>
                <a:spcPct val="0"/>
              </a:spcBef>
            </a:pPr>
            <a:r>
              <a:rPr lang="cs-CZ" altLang="cs-CZ" sz="2400" b="1" dirty="0">
                <a:latin typeface="Arial" panose="020B0604020202020204" pitchFamily="34" charset="0"/>
              </a:rPr>
              <a:t>EXTERNALITIES</a:t>
            </a:r>
          </a:p>
        </p:txBody>
      </p:sp>
      <p:sp>
        <p:nvSpPr>
          <p:cNvPr id="3" name="Obdélník 2"/>
          <p:cNvSpPr/>
          <p:nvPr/>
        </p:nvSpPr>
        <p:spPr>
          <a:xfrm>
            <a:off x="691332" y="2387538"/>
            <a:ext cx="10319359" cy="1569660"/>
          </a:xfrm>
          <a:prstGeom prst="rect">
            <a:avLst/>
          </a:prstGeom>
        </p:spPr>
        <p:txBody>
          <a:bodyPr wrap="square">
            <a:spAutoFit/>
          </a:bodyPr>
          <a:lstStyle/>
          <a:p>
            <a:pPr>
              <a:spcBef>
                <a:spcPct val="0"/>
              </a:spcBef>
              <a:defRPr/>
            </a:pPr>
            <a:r>
              <a:rPr lang="en-US" sz="2400" dirty="0"/>
              <a:t>A </a:t>
            </a:r>
            <a:r>
              <a:rPr lang="en-US" sz="2400" b="1" dirty="0"/>
              <a:t>negative externality</a:t>
            </a:r>
            <a:r>
              <a:rPr lang="en-US" sz="2400" dirty="0"/>
              <a:t> ( "external cost" or "external diseconomy") an economic activity that imposes a negative effect on an unrelated third party. </a:t>
            </a:r>
            <a:endParaRPr lang="cs-CZ" sz="2400" dirty="0"/>
          </a:p>
          <a:p>
            <a:pPr>
              <a:spcBef>
                <a:spcPct val="0"/>
              </a:spcBef>
              <a:defRPr/>
            </a:pPr>
            <a:endParaRPr lang="cs-CZ" sz="2400" dirty="0"/>
          </a:p>
          <a:p>
            <a:pPr>
              <a:spcBef>
                <a:spcPct val="0"/>
              </a:spcBef>
              <a:defRPr/>
            </a:pPr>
            <a:r>
              <a:rPr lang="en-US" sz="2400" dirty="0"/>
              <a:t>It can arise either during the production or the consumption of a good or service</a:t>
            </a:r>
            <a:endParaRPr lang="cs-CZ" sz="2400" dirty="0"/>
          </a:p>
        </p:txBody>
      </p:sp>
      <p:pic>
        <p:nvPicPr>
          <p:cNvPr id="7" name="Obrázek 6"/>
          <p:cNvPicPr>
            <a:picLocks noChangeAspect="1"/>
          </p:cNvPicPr>
          <p:nvPr/>
        </p:nvPicPr>
        <p:blipFill>
          <a:blip r:embed="rId3"/>
          <a:stretch>
            <a:fillRect/>
          </a:stretch>
        </p:blipFill>
        <p:spPr>
          <a:xfrm>
            <a:off x="7975566" y="4285425"/>
            <a:ext cx="2178375" cy="1633781"/>
          </a:xfrm>
          <a:prstGeom prst="rect">
            <a:avLst/>
          </a:prstGeom>
        </p:spPr>
      </p:pic>
    </p:spTree>
    <p:extLst>
      <p:ext uri="{BB962C8B-B14F-4D97-AF65-F5344CB8AC3E}">
        <p14:creationId xmlns:p14="http://schemas.microsoft.com/office/powerpoint/2010/main" val="3832941757"/>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679</TotalTime>
  <Words>1201</Words>
  <Application>Microsoft Office PowerPoint</Application>
  <PresentationFormat>Širokoúhlá obrazovka</PresentationFormat>
  <Paragraphs>176</Paragraphs>
  <Slides>25</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25</vt:i4>
      </vt:variant>
    </vt:vector>
  </HeadingPairs>
  <TitlesOfParts>
    <vt:vector size="30" baseType="lpstr">
      <vt:lpstr>Arial</vt:lpstr>
      <vt:lpstr>Calibri</vt:lpstr>
      <vt:lpstr>Calibri Light</vt:lpstr>
      <vt:lpstr>Times New Roman</vt:lpstr>
      <vt:lpstr>Motiv Office</vt:lpstr>
      <vt:lpstr>MARKET and GOVERNMENT FAILURE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Roman Šperka</dc:creator>
  <cp:lastModifiedBy>Ingrid Majerová</cp:lastModifiedBy>
  <cp:revision>129</cp:revision>
  <dcterms:created xsi:type="dcterms:W3CDTF">2016-11-25T20:36:16Z</dcterms:created>
  <dcterms:modified xsi:type="dcterms:W3CDTF">2022-07-01T13:24:30Z</dcterms:modified>
</cp:coreProperties>
</file>