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76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18. 9. 2022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68F9-428E-4D24-BA12-59CAEB7E509E}" type="datetime1">
              <a:rPr lang="cs-CZ" smtClean="0"/>
              <a:pPr/>
              <a:t>18. 9. 2022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2CD6-8DA3-433E-92C7-909EE34F92E2}" type="datetime1">
              <a:rPr lang="cs-CZ" smtClean="0"/>
              <a:pPr/>
              <a:t>18. 9. 2022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EC93A-3FDE-4DD0-A4F1-74C3D202BA81}" type="datetime1">
              <a:rPr lang="cs-CZ" smtClean="0"/>
              <a:pPr/>
              <a:t>18. 9. 2022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CE0D-8C60-47D8-9C20-AB2C1803A188}" type="datetime1">
              <a:rPr lang="cs-CZ" smtClean="0"/>
              <a:pPr/>
              <a:t>18. 9. 2022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E03D-B5FF-4769-B779-78B798FB7B59}" type="datetime1">
              <a:rPr lang="cs-CZ" smtClean="0"/>
              <a:pPr/>
              <a:t>18. 9. 2022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BCEC-DE1A-495B-89C7-015A41C21332}" type="datetime1">
              <a:rPr lang="cs-CZ" smtClean="0"/>
              <a:pPr/>
              <a:t>18. 9. 2022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E7D8-C955-49DC-B939-EA31503C865C}" type="datetime1">
              <a:rPr lang="cs-CZ" smtClean="0"/>
              <a:pPr/>
              <a:t>18. 9. 2022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7B37-ECA7-408D-A271-83EDE67D0247}" type="datetime1">
              <a:rPr lang="cs-CZ" smtClean="0"/>
              <a:pPr/>
              <a:t>18. 9. 2022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3DB2-382C-4EE9-A12D-22EF2BA58A3A}" type="datetime1">
              <a:rPr lang="cs-CZ" smtClean="0"/>
              <a:pPr/>
              <a:t>18. 9. 2022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2126-1761-4598-93DC-893D03BA255D}" type="datetime1">
              <a:rPr lang="cs-CZ" smtClean="0"/>
              <a:pPr/>
              <a:t>18. 9. 2022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F580-2F8C-4266-887A-E7EB744031C0}" type="datetime1">
              <a:rPr lang="cs-CZ" smtClean="0"/>
              <a:pPr/>
              <a:t>18. 9. 2022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37E6E-A3C2-4937-A625-463199215242}" type="datetime1">
              <a:rPr lang="cs-CZ" smtClean="0"/>
              <a:pPr/>
              <a:t>18. 9. 2022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marton@opf.slu.cz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/>
              <a:t>Obsah a struktura </a:t>
            </a:r>
            <a:r>
              <a:rPr lang="cs-CZ" sz="2400" b="1" u="sng" dirty="0" smtClean="0"/>
              <a:t>tutoriálů:</a:t>
            </a:r>
            <a:endParaRPr lang="cs-CZ" sz="2400" b="1" u="sng" dirty="0"/>
          </a:p>
          <a:p>
            <a:pPr algn="just"/>
            <a:endParaRPr lang="cs-CZ" sz="2400" b="1" dirty="0"/>
          </a:p>
          <a:p>
            <a:pPr algn="just"/>
            <a:r>
              <a:rPr lang="cs-CZ" sz="2400" b="1" dirty="0" smtClean="0"/>
              <a:t>Tutoriál č. 1 (15. 10. </a:t>
            </a:r>
            <a:r>
              <a:rPr lang="cs-CZ" sz="2400" b="1" dirty="0" smtClean="0"/>
              <a:t>2022)</a:t>
            </a:r>
            <a:endParaRPr lang="cs-CZ" sz="2400" dirty="0"/>
          </a:p>
          <a:p>
            <a:pPr algn="just"/>
            <a:r>
              <a:rPr lang="cs-CZ" sz="2400" dirty="0" smtClean="0"/>
              <a:t>Úvod </a:t>
            </a:r>
            <a:r>
              <a:rPr lang="cs-CZ" sz="2400" dirty="0"/>
              <a:t>do studia práva, Právní norma a prameny práva v České </a:t>
            </a:r>
            <a:r>
              <a:rPr lang="cs-CZ" sz="2400" dirty="0" smtClean="0"/>
              <a:t>republice, Stát </a:t>
            </a:r>
            <a:r>
              <a:rPr lang="cs-CZ" sz="2400" dirty="0"/>
              <a:t>a jeho ústavní základy, Moc zákonodárná, výkonná a soudní, NKÚ, </a:t>
            </a:r>
            <a:r>
              <a:rPr lang="cs-CZ" sz="2400" dirty="0" smtClean="0"/>
              <a:t>ČNB, Základní </a:t>
            </a:r>
            <a:r>
              <a:rPr lang="cs-CZ" sz="2400" dirty="0"/>
              <a:t>lidská práva a </a:t>
            </a:r>
            <a:r>
              <a:rPr lang="cs-CZ" sz="2400" dirty="0" smtClean="0"/>
              <a:t>svobody, </a:t>
            </a:r>
            <a:r>
              <a:rPr lang="cs-CZ" sz="2400" b="1" dirty="0" smtClean="0"/>
              <a:t>Tutoriál </a:t>
            </a:r>
            <a:r>
              <a:rPr lang="cs-CZ" sz="2400" b="1" dirty="0" smtClean="0"/>
              <a:t>č. 2 (</a:t>
            </a:r>
            <a:r>
              <a:rPr lang="cs-CZ" sz="2400" b="1" dirty="0" smtClean="0"/>
              <a:t>12. 11. 2022)</a:t>
            </a:r>
            <a:endParaRPr lang="cs-CZ" sz="2400" b="1" dirty="0" smtClean="0"/>
          </a:p>
          <a:p>
            <a:r>
              <a:rPr lang="cs-CZ" sz="2400" dirty="0"/>
              <a:t>Základy trestní </a:t>
            </a:r>
            <a:r>
              <a:rPr lang="cs-CZ" sz="2400" dirty="0" smtClean="0"/>
              <a:t>odpovědnosti, </a:t>
            </a:r>
            <a:r>
              <a:rPr lang="cs-CZ" sz="2400" dirty="0" smtClean="0"/>
              <a:t>Základní </a:t>
            </a:r>
            <a:r>
              <a:rPr lang="cs-CZ" sz="2400" dirty="0"/>
              <a:t>charakteristika občanského </a:t>
            </a:r>
            <a:r>
              <a:rPr lang="cs-CZ" sz="2400" dirty="0" smtClean="0"/>
              <a:t>práva, Věcná </a:t>
            </a:r>
            <a:r>
              <a:rPr lang="cs-CZ" sz="2400" dirty="0" smtClean="0"/>
              <a:t>práva</a:t>
            </a:r>
          </a:p>
          <a:p>
            <a:r>
              <a:rPr lang="cs-CZ" sz="2400" b="1" dirty="0" smtClean="0"/>
              <a:t>Tutoriál č. 3 (10. 12. 2022) </a:t>
            </a:r>
          </a:p>
          <a:p>
            <a:r>
              <a:rPr lang="cs-CZ" sz="2400" dirty="0" smtClean="0"/>
              <a:t>Dědění, </a:t>
            </a:r>
            <a:r>
              <a:rPr lang="cs-CZ" sz="2400" dirty="0" smtClean="0"/>
              <a:t>Závazková </a:t>
            </a:r>
            <a:r>
              <a:rPr lang="cs-CZ" sz="2400" dirty="0" smtClean="0"/>
              <a:t>práva obecně, Závazky z </a:t>
            </a:r>
            <a:r>
              <a:rPr lang="cs-CZ" sz="2400" dirty="0" smtClean="0"/>
              <a:t>deliktů</a:t>
            </a:r>
            <a:endParaRPr lang="cs-CZ" sz="2400" b="1" dirty="0" smtClean="0"/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36712"/>
            <a:ext cx="7920880" cy="787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u="sng" dirty="0" smtClean="0"/>
              <a:t>Studijní materiály</a:t>
            </a:r>
          </a:p>
          <a:p>
            <a:pPr>
              <a:buNone/>
            </a:pPr>
            <a:endParaRPr lang="cs-CZ" b="1" dirty="0"/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Obsah přednášek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Povinná literatura:</a:t>
            </a:r>
          </a:p>
          <a:p>
            <a:r>
              <a:rPr lang="cs-CZ" sz="2000" dirty="0" smtClean="0"/>
              <a:t>RICHTER, J., DUDA, D., GONGOL, T., MÜNSTER, M. Právo vybrané kapitoly. Karviná: Slezská univerzita v Opavě, obchodně podnikatelská fakulta, 2017. ISBN 978-80-7510-284-3 </a:t>
            </a:r>
          </a:p>
          <a:p>
            <a:r>
              <a:rPr lang="cs-CZ" sz="2000" b="1" dirty="0" smtClean="0"/>
              <a:t>Doporučená literatura:</a:t>
            </a:r>
          </a:p>
          <a:p>
            <a:pPr>
              <a:buNone/>
            </a:pPr>
            <a:r>
              <a:rPr lang="cs-CZ" sz="2000" dirty="0" smtClean="0"/>
              <a:t>JANKŮ</a:t>
            </a:r>
            <a:r>
              <a:rPr lang="cs-CZ" sz="2000" dirty="0"/>
              <a:t>, M. a kol. Základy práva pro posluchače neprávnických fakult. 6. vydání. Praha: C.H. Beck, 2016. </a:t>
            </a:r>
            <a:endParaRPr lang="cs-CZ" sz="2400" dirty="0"/>
          </a:p>
          <a:p>
            <a:pPr>
              <a:buNone/>
            </a:pPr>
            <a:r>
              <a:rPr lang="cs-CZ" sz="2000" dirty="0" smtClean="0"/>
              <a:t>Právní předpisy:</a:t>
            </a:r>
          </a:p>
          <a:p>
            <a:r>
              <a:rPr lang="cs-CZ" sz="2000" dirty="0"/>
              <a:t>1. ústavní zákon č. 1/1993 Sb., Ústava České republiky.</a:t>
            </a:r>
          </a:p>
          <a:p>
            <a:r>
              <a:rPr lang="cs-CZ" sz="2000" dirty="0"/>
              <a:t>2. ústavní zákon č. 2/1993 Sb., Listina základních práv a svobod</a:t>
            </a:r>
          </a:p>
          <a:p>
            <a:r>
              <a:rPr lang="cs-CZ" sz="2000" dirty="0"/>
              <a:t>3. sdělení MZV č. 209/1992 Sb., o Úmluvě o ochraně lidských práv a základních svobod</a:t>
            </a:r>
          </a:p>
          <a:p>
            <a:r>
              <a:rPr lang="cs-CZ" sz="2000" dirty="0"/>
              <a:t>3. zákon č. 40/2009 Sb., trestní zákoník, ve znění pozdějších předpisů </a:t>
            </a:r>
          </a:p>
          <a:p>
            <a:r>
              <a:rPr lang="cs-CZ" sz="2000" dirty="0"/>
              <a:t>4. zákon č. 141/1961 Sb., trestní řád, ve znění pozdějších předpisů</a:t>
            </a:r>
          </a:p>
          <a:p>
            <a:r>
              <a:rPr lang="cs-CZ" sz="2000" dirty="0"/>
              <a:t>5. zákon č. 89/2012 Sb., občanský zákoník, ve znění pozdějších </a:t>
            </a:r>
            <a:r>
              <a:rPr lang="cs-CZ" sz="2000" dirty="0" smtClean="0"/>
              <a:t>předpisů</a:t>
            </a:r>
            <a:endParaRPr lang="cs-CZ" b="1" dirty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marL="285750" indent="-285750" algn="just">
              <a:buFontTx/>
              <a:buChar char="-"/>
            </a:pPr>
            <a:endParaRPr lang="cs-CZ" dirty="0" smtClean="0"/>
          </a:p>
          <a:p>
            <a:pPr marL="285750" indent="-285750" algn="just"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3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764704"/>
            <a:ext cx="8136904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/>
              <a:t>Podmínky úspěšného absolvování předmětu: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Zápočtový/zkouškový test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dirty="0" smtClean="0"/>
              <a:t>Studenti </a:t>
            </a:r>
            <a:r>
              <a:rPr lang="cs-CZ" sz="2000" dirty="0"/>
              <a:t>mohou získat celkem </a:t>
            </a:r>
            <a:r>
              <a:rPr lang="cs-CZ" sz="2000" b="1" dirty="0" smtClean="0"/>
              <a:t>20 </a:t>
            </a:r>
            <a:r>
              <a:rPr lang="cs-CZ" sz="2000" dirty="0" smtClean="0"/>
              <a:t>bodů</a:t>
            </a:r>
            <a:endParaRPr lang="cs-CZ" sz="2000" dirty="0"/>
          </a:p>
          <a:p>
            <a:pPr algn="just"/>
            <a:r>
              <a:rPr lang="cs-CZ" sz="2000" dirty="0" smtClean="0"/>
              <a:t>Škála </a:t>
            </a:r>
            <a:r>
              <a:rPr lang="cs-CZ" sz="2000" dirty="0"/>
              <a:t>známkování dle celkového počtu získaných bodů</a:t>
            </a:r>
            <a:r>
              <a:rPr lang="cs-CZ" sz="2000" dirty="0" smtClean="0"/>
              <a:t>:</a:t>
            </a:r>
          </a:p>
          <a:p>
            <a:pPr algn="just"/>
            <a:r>
              <a:rPr lang="cs-CZ" sz="2000" dirty="0" smtClean="0"/>
              <a:t>20-19…………………</a:t>
            </a:r>
            <a:r>
              <a:rPr lang="cs-CZ" sz="2000" b="1" dirty="0" smtClean="0"/>
              <a:t>A</a:t>
            </a:r>
            <a:endParaRPr lang="cs-CZ" sz="2000" b="1" dirty="0"/>
          </a:p>
          <a:p>
            <a:pPr algn="just"/>
            <a:r>
              <a:rPr lang="cs-CZ" sz="2000" dirty="0" smtClean="0"/>
              <a:t>18-17…………………</a:t>
            </a:r>
            <a:r>
              <a:rPr lang="cs-CZ" sz="2000" b="1" dirty="0" smtClean="0"/>
              <a:t>B</a:t>
            </a:r>
            <a:endParaRPr lang="cs-CZ" sz="2000" b="1" dirty="0"/>
          </a:p>
          <a:p>
            <a:pPr algn="just"/>
            <a:r>
              <a:rPr lang="cs-CZ" sz="2000" dirty="0" smtClean="0"/>
              <a:t>16-15</a:t>
            </a:r>
            <a:r>
              <a:rPr lang="cs-CZ" sz="2000" dirty="0" smtClean="0"/>
              <a:t>…………………</a:t>
            </a:r>
            <a:r>
              <a:rPr lang="cs-CZ" sz="2000" b="1" dirty="0" smtClean="0"/>
              <a:t>C</a:t>
            </a:r>
            <a:endParaRPr lang="cs-CZ" sz="2000" b="1" dirty="0"/>
          </a:p>
          <a:p>
            <a:pPr algn="just"/>
            <a:r>
              <a:rPr lang="cs-CZ" sz="2000" dirty="0" smtClean="0"/>
              <a:t>14-13</a:t>
            </a:r>
            <a:r>
              <a:rPr lang="cs-CZ" sz="2000" dirty="0" smtClean="0"/>
              <a:t>…………………</a:t>
            </a:r>
            <a:r>
              <a:rPr lang="cs-CZ" sz="2000" b="1" dirty="0" smtClean="0"/>
              <a:t>D</a:t>
            </a:r>
            <a:endParaRPr lang="cs-CZ" sz="2000" b="1" dirty="0"/>
          </a:p>
          <a:p>
            <a:pPr algn="just"/>
            <a:r>
              <a:rPr lang="cs-CZ" sz="2000" dirty="0" smtClean="0"/>
              <a:t>12-11</a:t>
            </a:r>
            <a:r>
              <a:rPr lang="cs-CZ" sz="2000" dirty="0" smtClean="0"/>
              <a:t>…………………</a:t>
            </a:r>
            <a:r>
              <a:rPr lang="cs-CZ" sz="2000" b="1" dirty="0" smtClean="0"/>
              <a:t>E</a:t>
            </a:r>
            <a:endParaRPr lang="cs-CZ" sz="2000" b="1" dirty="0"/>
          </a:p>
          <a:p>
            <a:pPr algn="just"/>
            <a:r>
              <a:rPr lang="cs-CZ" sz="2000" dirty="0" smtClean="0"/>
              <a:t>10- 0</a:t>
            </a:r>
            <a:r>
              <a:rPr lang="cs-CZ" sz="2000" dirty="0" smtClean="0"/>
              <a:t>………………….</a:t>
            </a:r>
            <a:r>
              <a:rPr lang="cs-CZ" sz="2000" b="1" dirty="0" smtClean="0"/>
              <a:t>F</a:t>
            </a:r>
            <a:endParaRPr lang="cs-CZ" sz="2000" b="1" dirty="0" smtClean="0"/>
          </a:p>
          <a:p>
            <a:pPr algn="just"/>
            <a:r>
              <a:rPr lang="cs-CZ" sz="2000" b="1" dirty="0" smtClean="0"/>
              <a:t>Obsah testu</a:t>
            </a:r>
            <a:endParaRPr lang="cs-CZ" sz="2000" dirty="0"/>
          </a:p>
          <a:p>
            <a:pPr algn="just"/>
            <a:r>
              <a:rPr lang="cs-CZ" sz="2000" dirty="0"/>
              <a:t>uzavřené otázky (0-4 správné možnosti)</a:t>
            </a:r>
          </a:p>
          <a:p>
            <a:pPr algn="just"/>
            <a:endParaRPr lang="cs-CZ" b="1" dirty="0" smtClean="0"/>
          </a:p>
          <a:p>
            <a:pPr algn="just"/>
            <a:endParaRPr lang="cs-CZ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764704"/>
            <a:ext cx="813690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 smtClean="0"/>
              <a:t>Kontakty na vyučujícího: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Email: </a:t>
            </a:r>
            <a:r>
              <a:rPr lang="cs-CZ" sz="2000" b="1" dirty="0" err="1" smtClean="0">
                <a:hlinkClick r:id="rId2"/>
              </a:rPr>
              <a:t>marton</a:t>
            </a:r>
            <a:r>
              <a:rPr lang="cs-CZ" sz="2000" b="1" dirty="0" smtClean="0">
                <a:hlinkClick r:id="rId2"/>
              </a:rPr>
              <a:t>@</a:t>
            </a:r>
            <a:r>
              <a:rPr lang="cs-CZ" sz="2000" b="1" dirty="0" err="1" smtClean="0">
                <a:hlinkClick r:id="rId2"/>
              </a:rPr>
              <a:t>opf.slu.cz</a:t>
            </a:r>
            <a:endParaRPr lang="cs-CZ" sz="2000" b="1" dirty="0" smtClean="0"/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Konzultační hodiny: po předchozí domluvě emailem</a:t>
            </a:r>
            <a:endParaRPr lang="cs-CZ" sz="2000" dirty="0" smtClean="0"/>
          </a:p>
          <a:p>
            <a:pPr algn="just"/>
            <a:endParaRPr lang="cs-CZ" b="1" dirty="0" smtClean="0"/>
          </a:p>
          <a:p>
            <a:pPr algn="just"/>
            <a:endParaRPr lang="cs-CZ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314</Words>
  <Application>Microsoft Office PowerPoint</Application>
  <PresentationFormat>Předvádění na obrazovce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Právo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123</cp:revision>
  <dcterms:created xsi:type="dcterms:W3CDTF">2015-09-08T17:35:18Z</dcterms:created>
  <dcterms:modified xsi:type="dcterms:W3CDTF">2022-09-18T14:09:08Z</dcterms:modified>
</cp:coreProperties>
</file>