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76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18. 9. 2022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Obsah a struktura </a:t>
            </a:r>
            <a:r>
              <a:rPr lang="cs-CZ" sz="2400" b="1" u="sng" dirty="0" smtClean="0"/>
              <a:t>tutoriálů:</a:t>
            </a:r>
            <a:endParaRPr lang="cs-CZ" sz="2400" b="1" u="sng" dirty="0"/>
          </a:p>
          <a:p>
            <a:pPr algn="just"/>
            <a:endParaRPr lang="cs-CZ" sz="2400" b="1" dirty="0"/>
          </a:p>
          <a:p>
            <a:pPr algn="just"/>
            <a:r>
              <a:rPr lang="cs-CZ" sz="2400" b="1" dirty="0" smtClean="0"/>
              <a:t>Tutoriál č. 1 (15. 10. </a:t>
            </a:r>
            <a:r>
              <a:rPr lang="cs-CZ" sz="2400" b="1" dirty="0" smtClean="0"/>
              <a:t>2022)</a:t>
            </a:r>
            <a:endParaRPr lang="cs-CZ" sz="2400" dirty="0"/>
          </a:p>
          <a:p>
            <a:pPr algn="just"/>
            <a:r>
              <a:rPr lang="cs-CZ" sz="2400" dirty="0" smtClean="0"/>
              <a:t>Úvod </a:t>
            </a:r>
            <a:r>
              <a:rPr lang="cs-CZ" sz="2400" dirty="0"/>
              <a:t>do studia práva, Právní norma a prameny práva v České </a:t>
            </a:r>
            <a:r>
              <a:rPr lang="cs-CZ" sz="2400" dirty="0" smtClean="0"/>
              <a:t>republice, Stát </a:t>
            </a:r>
            <a:r>
              <a:rPr lang="cs-CZ" sz="2400" dirty="0"/>
              <a:t>a jeho ústavní základy, Moc zákonodárná, výkonná a soudní, NKÚ, </a:t>
            </a:r>
            <a:r>
              <a:rPr lang="cs-CZ" sz="2400" dirty="0" smtClean="0"/>
              <a:t>ČNB, Základní </a:t>
            </a:r>
            <a:r>
              <a:rPr lang="cs-CZ" sz="2400" dirty="0"/>
              <a:t>lidská práva a </a:t>
            </a:r>
            <a:r>
              <a:rPr lang="cs-CZ" sz="2400" dirty="0" smtClean="0"/>
              <a:t>svobody, </a:t>
            </a:r>
            <a:r>
              <a:rPr lang="cs-CZ" sz="2400" b="1" dirty="0" smtClean="0"/>
              <a:t>Tutoriál </a:t>
            </a:r>
            <a:r>
              <a:rPr lang="cs-CZ" sz="2400" b="1" dirty="0" smtClean="0"/>
              <a:t>č. 2 (</a:t>
            </a:r>
            <a:r>
              <a:rPr lang="cs-CZ" sz="2400" b="1" dirty="0" smtClean="0"/>
              <a:t>12. 11. 2022)</a:t>
            </a:r>
            <a:endParaRPr lang="cs-CZ" sz="2400" b="1" dirty="0" smtClean="0"/>
          </a:p>
          <a:p>
            <a:r>
              <a:rPr lang="cs-CZ" sz="2400" dirty="0"/>
              <a:t>Základy trestní </a:t>
            </a:r>
            <a:r>
              <a:rPr lang="cs-CZ" sz="2400" dirty="0" smtClean="0"/>
              <a:t>odpovědnosti, </a:t>
            </a:r>
            <a:r>
              <a:rPr lang="cs-CZ" sz="2400" dirty="0" smtClean="0"/>
              <a:t>Základní </a:t>
            </a:r>
            <a:r>
              <a:rPr lang="cs-CZ" sz="2400" dirty="0"/>
              <a:t>charakteristika občanského </a:t>
            </a:r>
            <a:r>
              <a:rPr lang="cs-CZ" sz="2400" dirty="0" smtClean="0"/>
              <a:t>práva, Věcná </a:t>
            </a:r>
            <a:r>
              <a:rPr lang="cs-CZ" sz="2400" dirty="0" smtClean="0"/>
              <a:t>práva</a:t>
            </a:r>
          </a:p>
          <a:p>
            <a:r>
              <a:rPr lang="cs-CZ" sz="2400" b="1" dirty="0" smtClean="0"/>
              <a:t>Tutoriál č. 3 (10. 12. 2022) </a:t>
            </a:r>
          </a:p>
          <a:p>
            <a:r>
              <a:rPr lang="cs-CZ" sz="2400" dirty="0" smtClean="0"/>
              <a:t>Dědění, </a:t>
            </a:r>
            <a:r>
              <a:rPr lang="cs-CZ" sz="2400" dirty="0" smtClean="0"/>
              <a:t>Závazková </a:t>
            </a:r>
            <a:r>
              <a:rPr lang="cs-CZ" sz="2400" dirty="0" smtClean="0"/>
              <a:t>práva obecně, Závazky z </a:t>
            </a:r>
            <a:r>
              <a:rPr lang="cs-CZ" sz="2400" dirty="0" smtClean="0"/>
              <a:t>deliktů</a:t>
            </a:r>
            <a:endParaRPr lang="cs-CZ" sz="2400" b="1" dirty="0" smtClean="0"/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u="sng" dirty="0" smtClean="0"/>
              <a:t>Studijní materiály</a:t>
            </a:r>
          </a:p>
          <a:p>
            <a:pPr>
              <a:buNone/>
            </a:pPr>
            <a:endParaRPr lang="cs-CZ" b="1" dirty="0"/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Obsah přednášek</a:t>
            </a:r>
          </a:p>
          <a:p>
            <a:pPr>
              <a:buFont typeface="Arial" pitchFamily="34" charset="0"/>
              <a:buChar char="•"/>
            </a:pPr>
            <a:r>
              <a:rPr lang="cs-CZ" sz="2000" b="1" dirty="0" smtClean="0"/>
              <a:t>Povinná literatura:</a:t>
            </a:r>
          </a:p>
          <a:p>
            <a:r>
              <a:rPr lang="cs-CZ" sz="2000" dirty="0" smtClean="0"/>
              <a:t>RICHTER, J., DUDA, D., GONGOL, T., MÜNSTER, M. Právo vybrané kapitoly. Karviná: Slezská univerzita v Opavě, obchodně podnikatelská fakulta, 2017. ISBN 978-80-7510-284-3 </a:t>
            </a:r>
          </a:p>
          <a:p>
            <a:r>
              <a:rPr lang="cs-CZ" sz="2000" b="1" dirty="0" smtClean="0"/>
              <a:t>Doporučená literatura:</a:t>
            </a:r>
          </a:p>
          <a:p>
            <a:pPr>
              <a:buNone/>
            </a:pPr>
            <a:r>
              <a:rPr lang="cs-CZ" sz="2000" dirty="0" smtClean="0"/>
              <a:t>JANKŮ</a:t>
            </a:r>
            <a:r>
              <a:rPr lang="cs-CZ" sz="2000" dirty="0"/>
              <a:t>, M. a kol. Základy práva pro posluchače neprávnických fakult. 6. vydání. Praha: C.H. Beck, 2016. </a:t>
            </a:r>
            <a:endParaRPr lang="cs-CZ" sz="2400" dirty="0"/>
          </a:p>
          <a:p>
            <a:pPr>
              <a:buNone/>
            </a:pPr>
            <a:r>
              <a:rPr lang="cs-CZ" sz="2000" dirty="0" smtClean="0"/>
              <a:t>Právní předpisy:</a:t>
            </a:r>
          </a:p>
          <a:p>
            <a:r>
              <a:rPr lang="cs-CZ" sz="2000" dirty="0"/>
              <a:t>1. ústavní zákon č. 1/1993 Sb., Ústava České republiky.</a:t>
            </a:r>
          </a:p>
          <a:p>
            <a:r>
              <a:rPr lang="cs-CZ" sz="2000" dirty="0"/>
              <a:t>2. ústavní zákon č. 2/1993 Sb., Listina základních práv a svobod</a:t>
            </a:r>
          </a:p>
          <a:p>
            <a:r>
              <a:rPr lang="cs-CZ" sz="2000" dirty="0"/>
              <a:t>3. sdělení MZV č. 209/1992 Sb., o Úmluvě o ochraně lidských práv a základních svobod</a:t>
            </a:r>
          </a:p>
          <a:p>
            <a:r>
              <a:rPr lang="cs-CZ" sz="2000" dirty="0"/>
              <a:t>3. zákon č. 40/2009 Sb., trestní zákoník, ve znění pozdějších předpisů </a:t>
            </a:r>
          </a:p>
          <a:p>
            <a:r>
              <a:rPr lang="cs-CZ" sz="2000" dirty="0"/>
              <a:t>4. zákon č. 141/1961 Sb., trestní řád, ve znění pozdějších předpisů</a:t>
            </a:r>
          </a:p>
          <a:p>
            <a:r>
              <a:rPr lang="cs-CZ" sz="2000" dirty="0"/>
              <a:t>5. zákon č. 89/2012 Sb., občanský zákoník, ve znění pozdějších </a:t>
            </a:r>
            <a:r>
              <a:rPr lang="cs-CZ" sz="2000" dirty="0" smtClean="0"/>
              <a:t>předpisů</a:t>
            </a:r>
            <a:endParaRPr lang="cs-CZ" b="1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bodů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dirty="0" smtClean="0"/>
              <a:t>20-19…………………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18-17…………………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16-15</a:t>
            </a:r>
            <a:r>
              <a:rPr lang="cs-CZ" sz="2000" dirty="0" smtClean="0"/>
              <a:t>…………………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14-13</a:t>
            </a:r>
            <a:r>
              <a:rPr lang="cs-CZ" sz="2000" dirty="0" smtClean="0"/>
              <a:t>…………………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12-11</a:t>
            </a:r>
            <a:r>
              <a:rPr lang="cs-CZ" sz="2000" dirty="0" smtClean="0"/>
              <a:t>…………………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10- 0</a:t>
            </a:r>
            <a:r>
              <a:rPr lang="cs-CZ" sz="2000" dirty="0" smtClean="0"/>
              <a:t>………………….</a:t>
            </a:r>
            <a:r>
              <a:rPr lang="cs-CZ" sz="2000" b="1" dirty="0" smtClean="0"/>
              <a:t>F</a:t>
            </a:r>
            <a:endParaRPr lang="cs-CZ" sz="2000" b="1" dirty="0" smtClean="0"/>
          </a:p>
          <a:p>
            <a:pPr algn="just"/>
            <a:r>
              <a:rPr lang="cs-CZ" sz="2000" b="1" dirty="0" smtClean="0"/>
              <a:t>Obsah testu</a:t>
            </a:r>
            <a:endParaRPr lang="cs-CZ" sz="2000" dirty="0"/>
          </a:p>
          <a:p>
            <a:pPr algn="just"/>
            <a:r>
              <a:rPr lang="cs-CZ" sz="2000" dirty="0"/>
              <a:t>uzavřené otázky (0-4 správné možnosti)</a:t>
            </a:r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po předchozí domluvě emailem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314</Words>
  <Application>Microsoft Office PowerPoint</Application>
  <PresentationFormat>Předvádění na obrazovce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Právo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123</cp:revision>
  <dcterms:created xsi:type="dcterms:W3CDTF">2015-09-08T17:35:18Z</dcterms:created>
  <dcterms:modified xsi:type="dcterms:W3CDTF">2022-09-18T14:09:08Z</dcterms:modified>
</cp:coreProperties>
</file>