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74"/>
  </p:notesMasterIdLst>
  <p:sldIdLst>
    <p:sldId id="256" r:id="rId2"/>
    <p:sldId id="257" r:id="rId3"/>
    <p:sldId id="273" r:id="rId4"/>
    <p:sldId id="266" r:id="rId5"/>
    <p:sldId id="267" r:id="rId6"/>
    <p:sldId id="285" r:id="rId7"/>
    <p:sldId id="258" r:id="rId8"/>
    <p:sldId id="275" r:id="rId9"/>
    <p:sldId id="263" r:id="rId10"/>
    <p:sldId id="282" r:id="rId11"/>
    <p:sldId id="261" r:id="rId12"/>
    <p:sldId id="276" r:id="rId13"/>
    <p:sldId id="277" r:id="rId14"/>
    <p:sldId id="289" r:id="rId15"/>
    <p:sldId id="290" r:id="rId16"/>
    <p:sldId id="291" r:id="rId17"/>
    <p:sldId id="292" r:id="rId18"/>
    <p:sldId id="293" r:id="rId19"/>
    <p:sldId id="294" r:id="rId20"/>
    <p:sldId id="295" r:id="rId21"/>
    <p:sldId id="296" r:id="rId22"/>
    <p:sldId id="297" r:id="rId23"/>
    <p:sldId id="298" r:id="rId24"/>
    <p:sldId id="299" r:id="rId25"/>
    <p:sldId id="300" r:id="rId26"/>
    <p:sldId id="301" r:id="rId27"/>
    <p:sldId id="302" r:id="rId28"/>
    <p:sldId id="303" r:id="rId29"/>
    <p:sldId id="304" r:id="rId30"/>
    <p:sldId id="305" r:id="rId31"/>
    <p:sldId id="306" r:id="rId32"/>
    <p:sldId id="307" r:id="rId33"/>
    <p:sldId id="308" r:id="rId34"/>
    <p:sldId id="309" r:id="rId35"/>
    <p:sldId id="310" r:id="rId36"/>
    <p:sldId id="311" r:id="rId37"/>
    <p:sldId id="312" r:id="rId38"/>
    <p:sldId id="313" r:id="rId39"/>
    <p:sldId id="314" r:id="rId40"/>
    <p:sldId id="315" r:id="rId41"/>
    <p:sldId id="316" r:id="rId42"/>
    <p:sldId id="317" r:id="rId43"/>
    <p:sldId id="318" r:id="rId44"/>
    <p:sldId id="319" r:id="rId45"/>
    <p:sldId id="320" r:id="rId46"/>
    <p:sldId id="321" r:id="rId47"/>
    <p:sldId id="322" r:id="rId48"/>
    <p:sldId id="323" r:id="rId49"/>
    <p:sldId id="324" r:id="rId50"/>
    <p:sldId id="325" r:id="rId51"/>
    <p:sldId id="326" r:id="rId52"/>
    <p:sldId id="327" r:id="rId53"/>
    <p:sldId id="328" r:id="rId54"/>
    <p:sldId id="329" r:id="rId55"/>
    <p:sldId id="330" r:id="rId56"/>
    <p:sldId id="331" r:id="rId57"/>
    <p:sldId id="332" r:id="rId58"/>
    <p:sldId id="333" r:id="rId59"/>
    <p:sldId id="334" r:id="rId60"/>
    <p:sldId id="335" r:id="rId61"/>
    <p:sldId id="336" r:id="rId62"/>
    <p:sldId id="337" r:id="rId63"/>
    <p:sldId id="338" r:id="rId64"/>
    <p:sldId id="339" r:id="rId65"/>
    <p:sldId id="340" r:id="rId66"/>
    <p:sldId id="341" r:id="rId67"/>
    <p:sldId id="342" r:id="rId68"/>
    <p:sldId id="343" r:id="rId69"/>
    <p:sldId id="344" r:id="rId70"/>
    <p:sldId id="345" r:id="rId71"/>
    <p:sldId id="346" r:id="rId72"/>
    <p:sldId id="347" r:id="rId7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8D053-B8EE-429F-BF64-7066B30056F1}" type="datetimeFigureOut">
              <a:rPr lang="cs-CZ" smtClean="0"/>
              <a:pPr/>
              <a:t>18. 9. 2022</a:t>
            </a:fld>
            <a:endParaRPr lang="cs-CZ" dirty="0"/>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BEC81F-0886-45C1-8B5F-0B426AB0DB40}" type="slidenum">
              <a:rPr lang="cs-CZ" smtClean="0"/>
              <a:pPr/>
              <a:t>‹#›</a:t>
            </a:fld>
            <a:endParaRPr lang="cs-CZ" dirty="0"/>
          </a:p>
        </p:txBody>
      </p:sp>
    </p:spTree>
    <p:extLst>
      <p:ext uri="{BB962C8B-B14F-4D97-AF65-F5344CB8AC3E}">
        <p14:creationId xmlns:p14="http://schemas.microsoft.com/office/powerpoint/2010/main" val="2358346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4</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32</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33</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39</a:t>
            </a:fld>
            <a:endParaRPr lang="cs-CZ" dirty="0"/>
          </a:p>
        </p:txBody>
      </p:sp>
    </p:spTree>
    <p:extLst>
      <p:ext uri="{BB962C8B-B14F-4D97-AF65-F5344CB8AC3E}">
        <p14:creationId xmlns:p14="http://schemas.microsoft.com/office/powerpoint/2010/main" val="28011449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44</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46</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47</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48</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50</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53</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54</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5</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60</a:t>
            </a:fld>
            <a:endParaRPr lang="cs-CZ" dirty="0"/>
          </a:p>
        </p:txBody>
      </p:sp>
    </p:spTree>
    <p:extLst>
      <p:ext uri="{BB962C8B-B14F-4D97-AF65-F5344CB8AC3E}">
        <p14:creationId xmlns:p14="http://schemas.microsoft.com/office/powerpoint/2010/main" val="28011449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65</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67</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68</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70</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71</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72</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12</a:t>
            </a:fld>
            <a:endParaRPr lang="cs-CZ" dirty="0"/>
          </a:p>
        </p:txBody>
      </p:sp>
    </p:spTree>
    <p:extLst>
      <p:ext uri="{BB962C8B-B14F-4D97-AF65-F5344CB8AC3E}">
        <p14:creationId xmlns:p14="http://schemas.microsoft.com/office/powerpoint/2010/main" val="28011449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14</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16</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17</a:t>
            </a:fld>
            <a:endParaRPr lang="cs-CZ" dirty="0"/>
          </a:p>
        </p:txBody>
      </p:sp>
    </p:spTree>
    <p:extLst>
      <p:ext uri="{BB962C8B-B14F-4D97-AF65-F5344CB8AC3E}">
        <p14:creationId xmlns:p14="http://schemas.microsoft.com/office/powerpoint/2010/main" val="3722603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18</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24</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26</a:t>
            </a:fld>
            <a:endParaRPr lang="cs-CZ" dirty="0"/>
          </a:p>
        </p:txBody>
      </p:sp>
    </p:spTree>
    <p:extLst>
      <p:ext uri="{BB962C8B-B14F-4D97-AF65-F5344CB8AC3E}">
        <p14:creationId xmlns:p14="http://schemas.microsoft.com/office/powerpoint/2010/main" val="4207438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C7025A1D-9D72-4B8F-99D0-9FF36CA222BC}" type="datetime1">
              <a:rPr lang="cs-CZ" smtClean="0"/>
              <a:t>18. 9. 2022</a:t>
            </a:fld>
            <a:endParaRPr lang="cs-CZ" dirty="0"/>
          </a:p>
        </p:txBody>
      </p:sp>
      <p:sp>
        <p:nvSpPr>
          <p:cNvPr id="5" name="Zástupný symbol pro zápatí 4"/>
          <p:cNvSpPr>
            <a:spLocks noGrp="1"/>
          </p:cNvSpPr>
          <p:nvPr>
            <p:ph type="ftr" sz="quarter" idx="11"/>
          </p:nvPr>
        </p:nvSpPr>
        <p:spPr/>
        <p:txBody>
          <a:bodyPr/>
          <a:lstStyle/>
          <a:p>
            <a:r>
              <a:rPr lang="cs-CZ" smtClean="0"/>
              <a:t>Právo-blok I.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A314440-E23E-4EDB-A1E3-808CE92675EB}" type="datetime1">
              <a:rPr lang="cs-CZ" smtClean="0"/>
              <a:t>18. 9. 2022</a:t>
            </a:fld>
            <a:endParaRPr lang="cs-CZ" dirty="0"/>
          </a:p>
        </p:txBody>
      </p:sp>
      <p:sp>
        <p:nvSpPr>
          <p:cNvPr id="5" name="Zástupný symbol pro zápatí 4"/>
          <p:cNvSpPr>
            <a:spLocks noGrp="1"/>
          </p:cNvSpPr>
          <p:nvPr>
            <p:ph type="ftr" sz="quarter" idx="11"/>
          </p:nvPr>
        </p:nvSpPr>
        <p:spPr/>
        <p:txBody>
          <a:bodyPr/>
          <a:lstStyle/>
          <a:p>
            <a:r>
              <a:rPr lang="cs-CZ" smtClean="0"/>
              <a:t>Právo-blok I.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940326D-67B7-4A6E-8E0A-4E68A47A51D9}" type="datetime1">
              <a:rPr lang="cs-CZ" smtClean="0"/>
              <a:t>18. 9. 2022</a:t>
            </a:fld>
            <a:endParaRPr lang="cs-CZ" dirty="0"/>
          </a:p>
        </p:txBody>
      </p:sp>
      <p:sp>
        <p:nvSpPr>
          <p:cNvPr id="5" name="Zástupný symbol pro zápatí 4"/>
          <p:cNvSpPr>
            <a:spLocks noGrp="1"/>
          </p:cNvSpPr>
          <p:nvPr>
            <p:ph type="ftr" sz="quarter" idx="11"/>
          </p:nvPr>
        </p:nvSpPr>
        <p:spPr/>
        <p:txBody>
          <a:bodyPr/>
          <a:lstStyle/>
          <a:p>
            <a:r>
              <a:rPr lang="cs-CZ" smtClean="0"/>
              <a:t>Právo-blok I.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88BCA8F-4ECE-47F4-ADCC-A69EED64D6B3}" type="datetime1">
              <a:rPr lang="cs-CZ" smtClean="0"/>
              <a:t>18. 9. 2022</a:t>
            </a:fld>
            <a:endParaRPr lang="cs-CZ" dirty="0"/>
          </a:p>
        </p:txBody>
      </p:sp>
      <p:sp>
        <p:nvSpPr>
          <p:cNvPr id="5" name="Zástupný symbol pro zápatí 4"/>
          <p:cNvSpPr>
            <a:spLocks noGrp="1"/>
          </p:cNvSpPr>
          <p:nvPr>
            <p:ph type="ftr" sz="quarter" idx="11"/>
          </p:nvPr>
        </p:nvSpPr>
        <p:spPr/>
        <p:txBody>
          <a:bodyPr/>
          <a:lstStyle/>
          <a:p>
            <a:r>
              <a:rPr lang="cs-CZ" smtClean="0"/>
              <a:t>Právo-blok I.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E581730F-35F4-421F-9139-FE319BC707CD}" type="datetime1">
              <a:rPr lang="cs-CZ" smtClean="0"/>
              <a:t>18. 9. 2022</a:t>
            </a:fld>
            <a:endParaRPr lang="cs-CZ" dirty="0"/>
          </a:p>
        </p:txBody>
      </p:sp>
      <p:sp>
        <p:nvSpPr>
          <p:cNvPr id="5" name="Zástupný symbol pro zápatí 4"/>
          <p:cNvSpPr>
            <a:spLocks noGrp="1"/>
          </p:cNvSpPr>
          <p:nvPr>
            <p:ph type="ftr" sz="quarter" idx="11"/>
          </p:nvPr>
        </p:nvSpPr>
        <p:spPr/>
        <p:txBody>
          <a:bodyPr/>
          <a:lstStyle/>
          <a:p>
            <a:r>
              <a:rPr lang="cs-CZ" smtClean="0"/>
              <a:t>Právo-blok I.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7AF9E97E-C682-4247-9C2C-CF46F66CDB2B}" type="datetime1">
              <a:rPr lang="cs-CZ" smtClean="0"/>
              <a:t>18. 9. 2022</a:t>
            </a:fld>
            <a:endParaRPr lang="cs-CZ" dirty="0"/>
          </a:p>
        </p:txBody>
      </p:sp>
      <p:sp>
        <p:nvSpPr>
          <p:cNvPr id="6" name="Zástupný symbol pro zápatí 5"/>
          <p:cNvSpPr>
            <a:spLocks noGrp="1"/>
          </p:cNvSpPr>
          <p:nvPr>
            <p:ph type="ftr" sz="quarter" idx="11"/>
          </p:nvPr>
        </p:nvSpPr>
        <p:spPr/>
        <p:txBody>
          <a:bodyPr/>
          <a:lstStyle/>
          <a:p>
            <a:r>
              <a:rPr lang="cs-CZ" smtClean="0"/>
              <a:t>Právo-blok I.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E46F9771-A596-4159-B188-6BB3B16C6A06}" type="datetime1">
              <a:rPr lang="cs-CZ" smtClean="0"/>
              <a:t>18. 9. 2022</a:t>
            </a:fld>
            <a:endParaRPr lang="cs-CZ" dirty="0"/>
          </a:p>
        </p:txBody>
      </p:sp>
      <p:sp>
        <p:nvSpPr>
          <p:cNvPr id="8" name="Zástupný symbol pro zápatí 7"/>
          <p:cNvSpPr>
            <a:spLocks noGrp="1"/>
          </p:cNvSpPr>
          <p:nvPr>
            <p:ph type="ftr" sz="quarter" idx="11"/>
          </p:nvPr>
        </p:nvSpPr>
        <p:spPr/>
        <p:txBody>
          <a:bodyPr/>
          <a:lstStyle/>
          <a:p>
            <a:r>
              <a:rPr lang="cs-CZ" smtClean="0"/>
              <a:t>Právo-blok I. JUDr. Michal Márton, Ph.D.</a:t>
            </a:r>
            <a:endParaRPr lang="cs-CZ" dirty="0"/>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8817B4B0-75CB-480E-AC82-E3F94A51496D}" type="datetime1">
              <a:rPr lang="cs-CZ" smtClean="0"/>
              <a:t>18. 9. 2022</a:t>
            </a:fld>
            <a:endParaRPr lang="cs-CZ" dirty="0"/>
          </a:p>
        </p:txBody>
      </p:sp>
      <p:sp>
        <p:nvSpPr>
          <p:cNvPr id="4" name="Zástupný symbol pro zápatí 3"/>
          <p:cNvSpPr>
            <a:spLocks noGrp="1"/>
          </p:cNvSpPr>
          <p:nvPr>
            <p:ph type="ftr" sz="quarter" idx="11"/>
          </p:nvPr>
        </p:nvSpPr>
        <p:spPr/>
        <p:txBody>
          <a:bodyPr/>
          <a:lstStyle/>
          <a:p>
            <a:r>
              <a:rPr lang="cs-CZ" smtClean="0"/>
              <a:t>Právo-blok I.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818C420-2C50-43FC-A9DF-D142ED861D8E}" type="datetime1">
              <a:rPr lang="cs-CZ" smtClean="0"/>
              <a:t>18. 9. 2022</a:t>
            </a:fld>
            <a:endParaRPr lang="cs-CZ" dirty="0"/>
          </a:p>
        </p:txBody>
      </p:sp>
      <p:sp>
        <p:nvSpPr>
          <p:cNvPr id="3" name="Zástupný symbol pro zápatí 2"/>
          <p:cNvSpPr>
            <a:spLocks noGrp="1"/>
          </p:cNvSpPr>
          <p:nvPr>
            <p:ph type="ftr" sz="quarter" idx="11"/>
          </p:nvPr>
        </p:nvSpPr>
        <p:spPr/>
        <p:txBody>
          <a:bodyPr/>
          <a:lstStyle/>
          <a:p>
            <a:r>
              <a:rPr lang="cs-CZ" smtClean="0"/>
              <a:t>Právo-blok I. JUDr. Michal Márton, Ph.D.</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8833B803-4BB8-4B2F-9DA3-5C3A171EFEEB}" type="datetime1">
              <a:rPr lang="cs-CZ" smtClean="0"/>
              <a:t>18. 9. 2022</a:t>
            </a:fld>
            <a:endParaRPr lang="cs-CZ" dirty="0"/>
          </a:p>
        </p:txBody>
      </p:sp>
      <p:sp>
        <p:nvSpPr>
          <p:cNvPr id="6" name="Zástupný symbol pro zápatí 5"/>
          <p:cNvSpPr>
            <a:spLocks noGrp="1"/>
          </p:cNvSpPr>
          <p:nvPr>
            <p:ph type="ftr" sz="quarter" idx="11"/>
          </p:nvPr>
        </p:nvSpPr>
        <p:spPr/>
        <p:txBody>
          <a:bodyPr/>
          <a:lstStyle/>
          <a:p>
            <a:r>
              <a:rPr lang="cs-CZ" smtClean="0"/>
              <a:t>Právo-blok I.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F08F8F4B-864C-48DE-93CC-F0AAB797FE1E}" type="datetime1">
              <a:rPr lang="cs-CZ" smtClean="0"/>
              <a:t>18. 9. 2022</a:t>
            </a:fld>
            <a:endParaRPr lang="cs-CZ" dirty="0"/>
          </a:p>
        </p:txBody>
      </p:sp>
      <p:sp>
        <p:nvSpPr>
          <p:cNvPr id="6" name="Zástupný symbol pro zápatí 5"/>
          <p:cNvSpPr>
            <a:spLocks noGrp="1"/>
          </p:cNvSpPr>
          <p:nvPr>
            <p:ph type="ftr" sz="quarter" idx="11"/>
          </p:nvPr>
        </p:nvSpPr>
        <p:spPr/>
        <p:txBody>
          <a:bodyPr/>
          <a:lstStyle/>
          <a:p>
            <a:r>
              <a:rPr lang="cs-CZ" smtClean="0"/>
              <a:t>Právo-blok I.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DDD181-C812-451A-9E68-7A7DBFC669D0}" type="datetime1">
              <a:rPr lang="cs-CZ" smtClean="0"/>
              <a:t>18. 9. 2022</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smtClean="0"/>
              <a:t>Právo-blok I. JUDr. Michal Márton, Ph.D.</a:t>
            </a:r>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pPr/>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b="1" dirty="0" smtClean="0"/>
              <a:t/>
            </a:r>
            <a:br>
              <a:rPr lang="cs-CZ" b="1" dirty="0" smtClean="0"/>
            </a:br>
            <a:r>
              <a:rPr lang="cs-CZ" sz="4000" b="1" dirty="0" smtClean="0"/>
              <a:t>Tutoriál 1</a:t>
            </a:r>
            <a:br>
              <a:rPr lang="cs-CZ" sz="4000" b="1" dirty="0" smtClean="0"/>
            </a:br>
            <a:r>
              <a:rPr lang="cs-CZ" sz="4000" b="1" dirty="0" smtClean="0"/>
              <a:t>Právo</a:t>
            </a:r>
            <a:r>
              <a:rPr lang="cs-CZ" sz="4000" b="1" dirty="0" smtClean="0"/>
              <a:t>, ústavní právo, </a:t>
            </a:r>
            <a:r>
              <a:rPr lang="cs-CZ" sz="4000" b="1" dirty="0" smtClean="0"/>
              <a:t>základy lidských práv</a:t>
            </a:r>
            <a:r>
              <a:rPr lang="cs-CZ" sz="4000" b="1" dirty="0" smtClean="0"/>
              <a:t/>
            </a:r>
            <a:br>
              <a:rPr lang="cs-CZ" sz="4000" b="1" dirty="0" smtClean="0"/>
            </a:br>
            <a:r>
              <a:rPr lang="cs-CZ" sz="4000" b="1" dirty="0" smtClean="0"/>
              <a:t>(</a:t>
            </a:r>
            <a:r>
              <a:rPr lang="cs-CZ" sz="4000" b="1" dirty="0" smtClean="0"/>
              <a:t>15.10.2022)</a:t>
            </a:r>
            <a:r>
              <a:rPr lang="cs-CZ" dirty="0"/>
              <a:t/>
            </a:r>
            <a:br>
              <a:rPr lang="cs-CZ" dirty="0"/>
            </a:br>
            <a:endParaRPr lang="cs-CZ"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Márton, Ph.D.</a:t>
            </a:r>
            <a:endParaRPr lang="cs-CZ" b="1" dirty="0">
              <a:solidFill>
                <a:schemeClr val="tx1"/>
              </a:solidFill>
            </a:endParaRPr>
          </a:p>
        </p:txBody>
      </p:sp>
    </p:spTree>
    <p:extLst>
      <p:ext uri="{BB962C8B-B14F-4D97-AF65-F5344CB8AC3E}">
        <p14:creationId xmlns:p14="http://schemas.microsoft.com/office/powerpoint/2010/main" val="8165211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10</a:t>
            </a:fld>
            <a:endParaRPr lang="cs-CZ" dirty="0"/>
          </a:p>
        </p:txBody>
      </p:sp>
      <p:sp>
        <p:nvSpPr>
          <p:cNvPr id="4" name="TextovéPole 3"/>
          <p:cNvSpPr txBox="1"/>
          <p:nvPr/>
        </p:nvSpPr>
        <p:spPr>
          <a:xfrm>
            <a:off x="323528" y="548680"/>
            <a:ext cx="8496944" cy="6401753"/>
          </a:xfrm>
          <a:prstGeom prst="rect">
            <a:avLst/>
          </a:prstGeom>
          <a:noFill/>
        </p:spPr>
        <p:txBody>
          <a:bodyPr wrap="square" rtlCol="0">
            <a:spAutoFit/>
          </a:bodyPr>
          <a:lstStyle/>
          <a:p>
            <a:pPr marL="109728" algn="just">
              <a:defRPr/>
            </a:pPr>
            <a:r>
              <a:rPr lang="cs-CZ" sz="2400" b="1" dirty="0" smtClean="0"/>
              <a:t>4) </a:t>
            </a:r>
            <a:r>
              <a:rPr lang="cs-CZ" sz="2400" b="1" dirty="0" smtClean="0">
                <a:latin typeface="Arial" panose="020B0604020202020204" pitchFamily="34" charset="0"/>
                <a:cs typeface="Arial" panose="020B0604020202020204" pitchFamily="34" charset="0"/>
              </a:rPr>
              <a:t>Právo objektivní a subjektivní</a:t>
            </a:r>
          </a:p>
          <a:p>
            <a:pPr marL="109728" algn="just">
              <a:defRPr/>
            </a:pPr>
            <a:endParaRPr lang="cs-CZ" sz="2400" b="1" dirty="0" smtClean="0">
              <a:latin typeface="Arial" panose="020B0604020202020204" pitchFamily="34" charset="0"/>
              <a:cs typeface="Arial" panose="020B0604020202020204" pitchFamily="34" charset="0"/>
            </a:endParaRPr>
          </a:p>
          <a:p>
            <a:pPr marL="109728" algn="just">
              <a:defRPr/>
            </a:pPr>
            <a:r>
              <a:rPr lang="cs-CZ" sz="2000" b="1" dirty="0" smtClean="0">
                <a:latin typeface="+mj-lt"/>
                <a:cs typeface="Arial" panose="020B0604020202020204" pitchFamily="34" charset="0"/>
              </a:rPr>
              <a:t>Objektivní</a:t>
            </a:r>
            <a:r>
              <a:rPr lang="cs-CZ" sz="2000" dirty="0" smtClean="0">
                <a:latin typeface="+mj-lt"/>
                <a:cs typeface="Arial" panose="020B0604020202020204" pitchFamily="34" charset="0"/>
              </a:rPr>
              <a:t> = soubor (množina) právních norem vymezené zpravidla původem od téhož právotvorného subjektu (státu)</a:t>
            </a:r>
          </a:p>
          <a:p>
            <a:pPr marL="109728" algn="just">
              <a:defRPr/>
            </a:pPr>
            <a:endParaRPr lang="cs-CZ" sz="2000" dirty="0" smtClean="0">
              <a:latin typeface="+mj-lt"/>
              <a:cs typeface="Arial" panose="020B0604020202020204" pitchFamily="34" charset="0"/>
            </a:endParaRPr>
          </a:p>
          <a:p>
            <a:pPr marL="109728" algn="just">
              <a:defRPr/>
            </a:pPr>
            <a:r>
              <a:rPr lang="cs-CZ" sz="2000" b="1" dirty="0" smtClean="0">
                <a:latin typeface="+mj-lt"/>
                <a:cs typeface="Arial" panose="020B0604020202020204" pitchFamily="34" charset="0"/>
              </a:rPr>
              <a:t>Subjektivní</a:t>
            </a:r>
            <a:r>
              <a:rPr lang="cs-CZ" sz="2000" dirty="0" smtClean="0">
                <a:latin typeface="+mj-lt"/>
                <a:cs typeface="Arial" panose="020B0604020202020204" pitchFamily="34" charset="0"/>
              </a:rPr>
              <a:t> = oprávnění subjektu se určitým způsobem chovat, resp. faktická míra chování možnosti subjektu, která je objektivním právem chráněna</a:t>
            </a:r>
          </a:p>
          <a:p>
            <a:endParaRPr lang="cs-CZ" sz="2400" b="1" dirty="0" smtClean="0"/>
          </a:p>
          <a:p>
            <a:pPr algn="just">
              <a:buFont typeface="Arial" pitchFamily="34" charset="0"/>
              <a:buChar char="•"/>
            </a:pPr>
            <a:r>
              <a:rPr lang="cs-CZ" sz="2000" dirty="0" smtClean="0"/>
              <a:t>právo chovat se určitým způsobem, které má své zákonné meze a jde tedy o míru možnosti chování.</a:t>
            </a:r>
          </a:p>
          <a:p>
            <a:pPr algn="just">
              <a:buFont typeface="Arial" pitchFamily="34" charset="0"/>
              <a:buChar char="•"/>
            </a:pPr>
            <a:endParaRPr lang="cs-CZ" sz="2000" dirty="0"/>
          </a:p>
          <a:p>
            <a:pPr algn="just">
              <a:buFont typeface="Arial" pitchFamily="34" charset="0"/>
              <a:buChar char="•"/>
            </a:pPr>
            <a:r>
              <a:rPr lang="cs-CZ" sz="2000" dirty="0" smtClean="0"/>
              <a:t>chovat se tak, jak zákon výslovně dovoluje, ale také tak, pokud mu v tom zákon nebrání </a:t>
            </a:r>
          </a:p>
          <a:p>
            <a:endParaRPr lang="cs-CZ" sz="2000" dirty="0" smtClean="0"/>
          </a:p>
          <a:p>
            <a:r>
              <a:rPr lang="cs-CZ" sz="1400" b="1" dirty="0" smtClean="0"/>
              <a:t>čl. 2 odst. 4 Ústavy (srov. též čl. 2 odst. 3 Listiny základních práv a svobod)</a:t>
            </a:r>
          </a:p>
          <a:p>
            <a:r>
              <a:rPr lang="cs-CZ" sz="1400" b="1" i="1" dirty="0" smtClean="0"/>
              <a:t>Každý občan může činit, co není zákonem zakázáno, a nikdo nesmí být nucen činit, co zákon neukládá.</a:t>
            </a:r>
          </a:p>
          <a:p>
            <a:endParaRPr lang="cs-CZ" sz="2400" b="1" dirty="0" smtClean="0"/>
          </a:p>
          <a:p>
            <a:endParaRPr lang="cs-CZ" sz="2400" b="1" dirty="0" smtClean="0"/>
          </a:p>
          <a:p>
            <a:pPr marL="342900" indent="-342900">
              <a:buFont typeface="Arial" panose="020B0604020202020204" pitchFamily="34" charset="0"/>
              <a:buChar char="•"/>
            </a:pPr>
            <a:endParaRPr lang="cs-CZ" sz="2400" b="1" dirty="0"/>
          </a:p>
          <a:p>
            <a:pPr algn="just"/>
            <a:endParaRPr lang="cs-CZ" dirty="0"/>
          </a:p>
        </p:txBody>
      </p:sp>
    </p:spTree>
    <p:extLst>
      <p:ext uri="{BB962C8B-B14F-4D97-AF65-F5344CB8AC3E}">
        <p14:creationId xmlns:p14="http://schemas.microsoft.com/office/powerpoint/2010/main" val="36670413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11</a:t>
            </a:fld>
            <a:endParaRPr lang="cs-CZ" dirty="0"/>
          </a:p>
        </p:txBody>
      </p:sp>
      <p:sp>
        <p:nvSpPr>
          <p:cNvPr id="5" name="Obdélník 4"/>
          <p:cNvSpPr/>
          <p:nvPr/>
        </p:nvSpPr>
        <p:spPr>
          <a:xfrm>
            <a:off x="539552" y="-33486"/>
            <a:ext cx="7848872" cy="8679299"/>
          </a:xfrm>
          <a:prstGeom prst="rect">
            <a:avLst/>
          </a:prstGeom>
        </p:spPr>
        <p:txBody>
          <a:bodyPr wrap="square">
            <a:spAutoFit/>
          </a:bodyPr>
          <a:lstStyle/>
          <a:p>
            <a:endParaRPr lang="cs-CZ" sz="2400" b="1" dirty="0"/>
          </a:p>
          <a:p>
            <a:endParaRPr lang="cs-CZ" dirty="0" smtClean="0"/>
          </a:p>
          <a:p>
            <a:endParaRPr lang="cs-CZ" b="1" dirty="0" smtClean="0"/>
          </a:p>
          <a:p>
            <a:pPr marL="342900" indent="-342900" algn="just">
              <a:buFont typeface="Arial" panose="020B0604020202020204" pitchFamily="34" charset="0"/>
              <a:buChar char="•"/>
            </a:pPr>
            <a:r>
              <a:rPr lang="cs-CZ" sz="2000" dirty="0" smtClean="0"/>
              <a:t>právo </a:t>
            </a:r>
            <a:r>
              <a:rPr lang="cs-CZ" sz="2000" dirty="0"/>
              <a:t>požadovat určitou míru chování od jiného, aby se zdržel rušení oprávněného </a:t>
            </a:r>
            <a:r>
              <a:rPr lang="cs-CZ" sz="2000" dirty="0" smtClean="0"/>
              <a:t>chování</a:t>
            </a:r>
          </a:p>
          <a:p>
            <a:pPr marL="342900" indent="-342900" algn="just"/>
            <a:r>
              <a:rPr lang="cs-CZ" sz="2000" dirty="0" smtClean="0"/>
              <a:t>      </a:t>
            </a:r>
            <a:r>
              <a:rPr lang="cs-CZ" sz="1400" dirty="0" smtClean="0"/>
              <a:t>§ </a:t>
            </a:r>
            <a:r>
              <a:rPr lang="cs-CZ" sz="1400" b="1" dirty="0" smtClean="0"/>
              <a:t>4 odst. 1 zákona č. 89/2012 Sb., občanský zákoník. Má se za to, že každá svéprávná osoba má rozum průměrného člověka i schopnost užívat jej s běžnou péčí a opatrností a že to každý od ní může v právním styku důvodně očekávat.</a:t>
            </a:r>
          </a:p>
          <a:p>
            <a:pPr marL="342900" indent="-342900" algn="just"/>
            <a:r>
              <a:rPr lang="cs-CZ" sz="1400" b="1" dirty="0" smtClean="0"/>
              <a:t>         </a:t>
            </a:r>
            <a:endParaRPr lang="cs-CZ" sz="2000" dirty="0" smtClean="0"/>
          </a:p>
          <a:p>
            <a:pPr marL="342900" indent="-342900" algn="just">
              <a:buFont typeface="Arial" panose="020B0604020202020204" pitchFamily="34" charset="0"/>
              <a:buChar char="•"/>
            </a:pPr>
            <a:r>
              <a:rPr lang="cs-CZ" sz="2000" dirty="0" smtClean="0"/>
              <a:t>právo požadovat od státu právní ochranu v případě, že by oprávněné chování bylo rušeno</a:t>
            </a:r>
          </a:p>
          <a:p>
            <a:pPr marL="342900" indent="-342900" algn="just"/>
            <a:endParaRPr lang="cs-CZ" sz="2000" dirty="0" smtClean="0"/>
          </a:p>
          <a:p>
            <a:pPr marL="342900" indent="-342900" algn="just"/>
            <a:r>
              <a:rPr lang="cs-CZ" sz="1400" b="1" dirty="0" smtClean="0"/>
              <a:t>         Čl. 36 odst. 1 Listiny Každý se může domáhat stanoveným postupem svého práva u nezávislého a nestranného soudu a ve stanovených případech u jiného orgánu.</a:t>
            </a:r>
          </a:p>
          <a:p>
            <a:pPr marL="342900" indent="-342900" algn="just"/>
            <a:endParaRPr lang="cs-CZ" sz="1400" b="1" dirty="0" smtClean="0"/>
          </a:p>
          <a:p>
            <a:pPr marL="342900" indent="-342900" algn="just"/>
            <a:r>
              <a:rPr lang="cs-CZ" sz="1400" b="1" dirty="0" smtClean="0"/>
              <a:t>        § 12 občanského zákoníku Každý, kdo se cítí ve svém právu zkrácen, může se domáhat ochrany u orgánu vykonávajícího veřejnou moc (dále jen „orgán veřejné moci“). Není-li v zákoně stanoveno něco jiného, je tímto orgánem veřejné moci soud.</a:t>
            </a:r>
          </a:p>
          <a:p>
            <a:pPr marL="342900" indent="-342900" algn="just">
              <a:buFont typeface="Arial" panose="020B0604020202020204" pitchFamily="34" charset="0"/>
              <a:buChar char="•"/>
            </a:pPr>
            <a:endParaRPr lang="cs-CZ" b="1" dirty="0"/>
          </a:p>
          <a:p>
            <a:pPr algn="just"/>
            <a:r>
              <a:rPr lang="cs-CZ" dirty="0" smtClean="0"/>
              <a:t>subjektivní právo je pojmem párovým, jemuž odpovídá pojem </a:t>
            </a:r>
            <a:r>
              <a:rPr lang="cs-CZ" u="sng" dirty="0" smtClean="0"/>
              <a:t>subjektivní povinnost</a:t>
            </a:r>
            <a:endParaRPr lang="cs-CZ" b="1" dirty="0"/>
          </a:p>
          <a:p>
            <a:pPr marL="285750" indent="-285750" algn="just">
              <a:buFont typeface="Wingdings" panose="05000000000000000000" pitchFamily="2" charset="2"/>
              <a:buChar char="q"/>
            </a:pPr>
            <a:r>
              <a:rPr lang="cs-CZ" sz="1200" dirty="0"/>
              <a:t>o</a:t>
            </a:r>
            <a:r>
              <a:rPr lang="cs-CZ" sz="1200" dirty="0" smtClean="0"/>
              <a:t>becně vyjádřená zásadou </a:t>
            </a:r>
            <a:r>
              <a:rPr lang="cs-CZ" sz="1200" dirty="0" err="1" smtClean="0"/>
              <a:t>neminem</a:t>
            </a:r>
            <a:r>
              <a:rPr lang="cs-CZ" sz="1200" dirty="0" smtClean="0"/>
              <a:t> </a:t>
            </a:r>
            <a:r>
              <a:rPr lang="cs-CZ" sz="1200" dirty="0" err="1" smtClean="0"/>
              <a:t>laedere</a:t>
            </a:r>
            <a:r>
              <a:rPr lang="cs-CZ" sz="1200" dirty="0" smtClean="0"/>
              <a:t>, resp. nikomu neškodit</a:t>
            </a:r>
          </a:p>
          <a:p>
            <a:pPr marL="285750" indent="-285750" algn="just">
              <a:buFont typeface="Wingdings" panose="05000000000000000000" pitchFamily="2" charset="2"/>
              <a:buChar char="q"/>
            </a:pPr>
            <a:r>
              <a:rPr lang="cs-CZ" sz="1200" dirty="0" smtClean="0"/>
              <a:t>typicky ve smluvních vztazích – právo prodávajícího zaplatit kupní cenu a povinnost kupujícího cenu zaplatit, právo kupujícího převzít věc a povinnost prodávajícího věc odevzdat</a:t>
            </a:r>
          </a:p>
          <a:p>
            <a:endParaRPr lang="cs-CZ" b="1" dirty="0"/>
          </a:p>
          <a:p>
            <a:pPr marL="342900" indent="-342900">
              <a:buFont typeface="Arial" panose="020B0604020202020204" pitchFamily="34" charset="0"/>
              <a:buChar char="•"/>
            </a:pPr>
            <a:endParaRPr lang="cs-CZ" b="1" dirty="0" smtClean="0"/>
          </a:p>
          <a:p>
            <a:pPr marL="342900" indent="-342900">
              <a:buFont typeface="Arial" panose="020B0604020202020204" pitchFamily="34" charset="0"/>
              <a:buChar char="•"/>
            </a:pPr>
            <a:endParaRPr lang="cs-CZ" b="1" dirty="0"/>
          </a:p>
          <a:p>
            <a:pPr marL="342900" indent="-342900">
              <a:buFont typeface="Arial" panose="020B0604020202020204" pitchFamily="34" charset="0"/>
              <a:buChar char="•"/>
            </a:pPr>
            <a:endParaRPr lang="cs-CZ" b="1" dirty="0" smtClean="0"/>
          </a:p>
          <a:p>
            <a:pPr marL="342900" indent="-342900">
              <a:buFont typeface="Arial" panose="020B0604020202020204" pitchFamily="34" charset="0"/>
              <a:buChar char="•"/>
            </a:pPr>
            <a:endParaRPr lang="cs-CZ" b="1" dirty="0"/>
          </a:p>
          <a:p>
            <a:pPr marL="342900" indent="-342900">
              <a:buFont typeface="Arial" panose="020B0604020202020204" pitchFamily="34" charset="0"/>
              <a:buChar char="•"/>
            </a:pPr>
            <a:endParaRPr lang="cs-CZ" b="1" dirty="0" smtClean="0"/>
          </a:p>
          <a:p>
            <a:pPr marL="342900" indent="-342900">
              <a:buFont typeface="Arial" panose="020B0604020202020204" pitchFamily="34" charset="0"/>
              <a:buChar char="•"/>
            </a:pPr>
            <a:endParaRPr lang="cs-CZ" b="1" dirty="0"/>
          </a:p>
          <a:p>
            <a:pPr marL="342900" indent="-342900">
              <a:buFont typeface="Arial" panose="020B0604020202020204" pitchFamily="34" charset="0"/>
              <a:buChar char="•"/>
            </a:pPr>
            <a:endParaRPr lang="cs-CZ" dirty="0"/>
          </a:p>
        </p:txBody>
      </p:sp>
    </p:spTree>
    <p:extLst>
      <p:ext uri="{BB962C8B-B14F-4D97-AF65-F5344CB8AC3E}">
        <p14:creationId xmlns:p14="http://schemas.microsoft.com/office/powerpoint/2010/main" val="38155353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12</a:t>
            </a:fld>
            <a:endParaRPr lang="cs-CZ" dirty="0"/>
          </a:p>
        </p:txBody>
      </p:sp>
      <p:sp>
        <p:nvSpPr>
          <p:cNvPr id="4" name="TextovéPole 3"/>
          <p:cNvSpPr txBox="1"/>
          <p:nvPr/>
        </p:nvSpPr>
        <p:spPr>
          <a:xfrm>
            <a:off x="467544" y="548680"/>
            <a:ext cx="8280920" cy="5663089"/>
          </a:xfrm>
          <a:prstGeom prst="rect">
            <a:avLst/>
          </a:prstGeom>
          <a:noFill/>
        </p:spPr>
        <p:txBody>
          <a:bodyPr wrap="square" rtlCol="0">
            <a:spAutoFit/>
          </a:bodyPr>
          <a:lstStyle/>
          <a:p>
            <a:r>
              <a:rPr lang="cs-CZ" sz="2400" b="1" dirty="0" smtClean="0"/>
              <a:t>Subjektivní práva absolutní a relativní</a:t>
            </a:r>
            <a:endParaRPr lang="cs-CZ" sz="2400" b="1" dirty="0"/>
          </a:p>
          <a:p>
            <a:endParaRPr lang="cs-CZ" sz="2000" b="1" dirty="0"/>
          </a:p>
          <a:p>
            <a:pPr algn="just"/>
            <a:r>
              <a:rPr lang="cs-CZ" sz="2000" b="1" dirty="0" smtClean="0"/>
              <a:t>Absolutní </a:t>
            </a:r>
            <a:r>
              <a:rPr lang="cs-CZ" sz="2000" dirty="0" smtClean="0"/>
              <a:t>– práva, která působí </a:t>
            </a:r>
            <a:r>
              <a:rPr lang="cs-CZ" sz="2000" dirty="0" err="1" smtClean="0"/>
              <a:t>erga</a:t>
            </a:r>
            <a:r>
              <a:rPr lang="cs-CZ" sz="2000" dirty="0" smtClean="0"/>
              <a:t> </a:t>
            </a:r>
            <a:r>
              <a:rPr lang="cs-CZ" sz="2000" dirty="0" err="1" smtClean="0"/>
              <a:t>omnes</a:t>
            </a:r>
            <a:r>
              <a:rPr lang="cs-CZ" sz="2000" dirty="0" smtClean="0"/>
              <a:t> (vůči všem), resp. vůči neurčenému počtu subjektů povinností</a:t>
            </a:r>
          </a:p>
          <a:p>
            <a:pPr algn="just"/>
            <a:endParaRPr lang="cs-CZ" sz="2000" dirty="0"/>
          </a:p>
          <a:p>
            <a:pPr marL="342900" indent="-342900" algn="just">
              <a:buFont typeface="Wingdings" panose="05000000000000000000" pitchFamily="2" charset="2"/>
              <a:buChar char="q"/>
            </a:pPr>
            <a:r>
              <a:rPr lang="cs-CZ" sz="2000" dirty="0"/>
              <a:t>p</a:t>
            </a:r>
            <a:r>
              <a:rPr lang="cs-CZ" sz="2000" dirty="0" smtClean="0"/>
              <a:t>říkladem je právo vlastnické (část II. občanského zákoníku)</a:t>
            </a:r>
          </a:p>
          <a:p>
            <a:pPr marL="342900" indent="-342900" algn="just">
              <a:buFont typeface="Wingdings" panose="05000000000000000000" pitchFamily="2" charset="2"/>
              <a:buChar char="q"/>
            </a:pPr>
            <a:endParaRPr lang="cs-CZ" sz="2000" dirty="0"/>
          </a:p>
          <a:p>
            <a:pPr marL="342900" indent="-342900" algn="just">
              <a:buFont typeface="Wingdings" panose="05000000000000000000" pitchFamily="2" charset="2"/>
              <a:buChar char="q"/>
            </a:pPr>
            <a:r>
              <a:rPr lang="cs-CZ" sz="2000" dirty="0" smtClean="0"/>
              <a:t>vlastnictví je všeobecné a svrchované právní panství nad věcí, vlastník může svou věc držet (</a:t>
            </a:r>
            <a:r>
              <a:rPr lang="cs-CZ" sz="2000" dirty="0" err="1" smtClean="0"/>
              <a:t>ius</a:t>
            </a:r>
            <a:r>
              <a:rPr lang="cs-CZ" sz="2000" dirty="0" smtClean="0"/>
              <a:t> </a:t>
            </a:r>
            <a:r>
              <a:rPr lang="cs-CZ" sz="2000" dirty="0" err="1" smtClean="0"/>
              <a:t>possisendi</a:t>
            </a:r>
            <a:r>
              <a:rPr lang="cs-CZ" sz="2000" dirty="0" smtClean="0"/>
              <a:t>), užívat (ius </a:t>
            </a:r>
            <a:r>
              <a:rPr lang="cs-CZ" sz="2000" dirty="0" err="1" smtClean="0"/>
              <a:t>utendi</a:t>
            </a:r>
            <a:r>
              <a:rPr lang="cs-CZ" sz="2000" dirty="0" smtClean="0"/>
              <a:t>), požívat (ius </a:t>
            </a:r>
            <a:r>
              <a:rPr lang="cs-CZ" sz="2000" dirty="0" err="1" smtClean="0"/>
              <a:t>fruendi</a:t>
            </a:r>
            <a:r>
              <a:rPr lang="cs-CZ" sz="2000" dirty="0" smtClean="0"/>
              <a:t>), nakládat s ní (</a:t>
            </a:r>
            <a:r>
              <a:rPr lang="cs-CZ" sz="2000" dirty="0" err="1" smtClean="0"/>
              <a:t>ius</a:t>
            </a:r>
            <a:r>
              <a:rPr lang="cs-CZ" sz="2000" dirty="0" smtClean="0"/>
              <a:t> </a:t>
            </a:r>
            <a:r>
              <a:rPr lang="cs-CZ" sz="2000" dirty="0" err="1" smtClean="0"/>
              <a:t>disponendi</a:t>
            </a:r>
            <a:r>
              <a:rPr lang="cs-CZ" sz="2000" dirty="0" smtClean="0"/>
              <a:t>), právo věc zničit (</a:t>
            </a:r>
            <a:r>
              <a:rPr lang="cs-CZ" sz="2000" dirty="0" err="1" smtClean="0"/>
              <a:t>ius</a:t>
            </a:r>
            <a:r>
              <a:rPr lang="cs-CZ" sz="2000" dirty="0" smtClean="0"/>
              <a:t> </a:t>
            </a:r>
            <a:r>
              <a:rPr lang="cs-CZ" sz="2000" dirty="0" err="1" smtClean="0"/>
              <a:t>abutendi</a:t>
            </a:r>
            <a:r>
              <a:rPr lang="cs-CZ" sz="2000" dirty="0" smtClean="0"/>
              <a:t>), opustit jí (</a:t>
            </a:r>
            <a:r>
              <a:rPr lang="cs-CZ" sz="2000" dirty="0" err="1" smtClean="0"/>
              <a:t>ius</a:t>
            </a:r>
            <a:r>
              <a:rPr lang="cs-CZ" sz="2000" dirty="0" smtClean="0"/>
              <a:t> </a:t>
            </a:r>
            <a:r>
              <a:rPr lang="cs-CZ" sz="2000" dirty="0" err="1" smtClean="0"/>
              <a:t>dereliquendi</a:t>
            </a:r>
            <a:r>
              <a:rPr lang="cs-CZ" sz="2000" dirty="0" smtClean="0"/>
              <a:t>)</a:t>
            </a:r>
          </a:p>
          <a:p>
            <a:pPr marL="342900" indent="-342900" algn="just"/>
            <a:endParaRPr lang="cs-CZ" sz="2000" dirty="0"/>
          </a:p>
          <a:p>
            <a:pPr marL="342900" indent="-342900" algn="just">
              <a:buFont typeface="Wingdings" panose="05000000000000000000" pitchFamily="2" charset="2"/>
              <a:buChar char="q"/>
            </a:pPr>
            <a:r>
              <a:rPr lang="cs-CZ" sz="2000" dirty="0" smtClean="0"/>
              <a:t>těmto právům pak odpovídají povinnosti ostatního neomezeného množství subjektů nerušit vlastníka v držbě jeho věci, jejím užívání a dispozicí s ní</a:t>
            </a:r>
          </a:p>
          <a:p>
            <a:pPr marL="342900" indent="-342900" algn="just">
              <a:buFont typeface="Wingdings" panose="05000000000000000000" pitchFamily="2" charset="2"/>
              <a:buChar char="q"/>
            </a:pPr>
            <a:endParaRPr lang="cs-CZ" sz="2000" dirty="0" smtClean="0"/>
          </a:p>
          <a:p>
            <a:pPr marL="342900" indent="-342900" algn="just">
              <a:buFont typeface="Wingdings" panose="05000000000000000000" pitchFamily="2" charset="2"/>
              <a:buChar char="q"/>
            </a:pPr>
            <a:r>
              <a:rPr lang="cs-CZ" sz="2000" dirty="0"/>
              <a:t>g</a:t>
            </a:r>
            <a:r>
              <a:rPr lang="cs-CZ" sz="2000" dirty="0" smtClean="0"/>
              <a:t>raficky lze vyjádřit kružnicí, kde středový bod symbolizuje vlastníka a obvod, kde stojí subjekty, které jej nesmí rušit v jeho právech</a:t>
            </a:r>
          </a:p>
          <a:p>
            <a:endParaRPr lang="cs-CZ" dirty="0"/>
          </a:p>
        </p:txBody>
      </p:sp>
    </p:spTree>
    <p:extLst>
      <p:ext uri="{BB962C8B-B14F-4D97-AF65-F5344CB8AC3E}">
        <p14:creationId xmlns:p14="http://schemas.microsoft.com/office/powerpoint/2010/main" val="27123957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13</a:t>
            </a:fld>
            <a:endParaRPr lang="cs-CZ" dirty="0"/>
          </a:p>
        </p:txBody>
      </p:sp>
      <p:sp>
        <p:nvSpPr>
          <p:cNvPr id="4" name="TextovéPole 3"/>
          <p:cNvSpPr txBox="1"/>
          <p:nvPr/>
        </p:nvSpPr>
        <p:spPr>
          <a:xfrm>
            <a:off x="395536" y="692696"/>
            <a:ext cx="8208912" cy="5447645"/>
          </a:xfrm>
          <a:prstGeom prst="rect">
            <a:avLst/>
          </a:prstGeom>
          <a:noFill/>
        </p:spPr>
        <p:txBody>
          <a:bodyPr wrap="square" rtlCol="0">
            <a:spAutoFit/>
          </a:bodyPr>
          <a:lstStyle/>
          <a:p>
            <a:pPr algn="just"/>
            <a:r>
              <a:rPr lang="cs-CZ" sz="2400" b="1" dirty="0" smtClean="0"/>
              <a:t>Práva relativní</a:t>
            </a:r>
          </a:p>
          <a:p>
            <a:pPr algn="just"/>
            <a:endParaRPr lang="cs-CZ" sz="2400" b="1" dirty="0"/>
          </a:p>
          <a:p>
            <a:pPr marL="285750" indent="-285750" algn="just">
              <a:buFont typeface="Wingdings" panose="05000000000000000000" pitchFamily="2" charset="2"/>
              <a:buChar char="q"/>
            </a:pPr>
            <a:r>
              <a:rPr lang="cs-CZ" sz="2000" dirty="0" smtClean="0"/>
              <a:t>působí </a:t>
            </a:r>
            <a:r>
              <a:rPr lang="cs-CZ" sz="2000" dirty="0"/>
              <a:t>v relaci k určitému subjektu povinnosti, resp. subjektům </a:t>
            </a:r>
            <a:r>
              <a:rPr lang="cs-CZ" sz="2000" dirty="0" smtClean="0"/>
              <a:t>povinnosti (inter partes)</a:t>
            </a:r>
            <a:endParaRPr lang="cs-CZ" sz="2000" b="1" dirty="0"/>
          </a:p>
          <a:p>
            <a:pPr marL="285750" indent="-285750" algn="just">
              <a:buFont typeface="Wingdings" panose="05000000000000000000" pitchFamily="2" charset="2"/>
              <a:buChar char="q"/>
            </a:pPr>
            <a:r>
              <a:rPr lang="cs-CZ" sz="2000" dirty="0" smtClean="0"/>
              <a:t>dvoustranný, resp. vícestranný vztah vyjádřený jednotlivými právy a povinnostmi</a:t>
            </a:r>
            <a:endParaRPr lang="cs-CZ" sz="2000" dirty="0"/>
          </a:p>
          <a:p>
            <a:pPr marL="285750" indent="-285750" algn="just">
              <a:buFont typeface="Wingdings" panose="05000000000000000000" pitchFamily="2" charset="2"/>
              <a:buChar char="q"/>
            </a:pPr>
            <a:r>
              <a:rPr lang="cs-CZ" sz="2000" dirty="0" smtClean="0"/>
              <a:t>typickým příkladem jsou práva závazková (část V. občanského zákoníku)</a:t>
            </a:r>
          </a:p>
          <a:p>
            <a:pPr marL="285750" indent="-285750" algn="just">
              <a:buFont typeface="Wingdings" panose="05000000000000000000" pitchFamily="2" charset="2"/>
              <a:buChar char="q"/>
            </a:pPr>
            <a:r>
              <a:rPr lang="cs-CZ" sz="2000" dirty="0" smtClean="0"/>
              <a:t>graficky lze vyjádřit oboustranně orientovanou přímkou, na jejímž konci stojí dlužník a věřitel jako obecné pojmy (prodávající – kupující, zapůjčitel – </a:t>
            </a:r>
            <a:r>
              <a:rPr lang="cs-CZ" sz="2000" dirty="0" err="1" smtClean="0"/>
              <a:t>vydlužitel</a:t>
            </a:r>
            <a:r>
              <a:rPr lang="cs-CZ" sz="2000" dirty="0" smtClean="0"/>
              <a:t>, nájemce – pronajímatel), kteří mají korelativní práva a povinnosti</a:t>
            </a:r>
          </a:p>
          <a:p>
            <a:pPr algn="just"/>
            <a:endParaRPr lang="cs-CZ" sz="2000" b="1" dirty="0" smtClean="0"/>
          </a:p>
          <a:p>
            <a:pPr algn="just"/>
            <a:r>
              <a:rPr lang="cs-CZ" sz="2000" b="1" dirty="0" smtClean="0"/>
              <a:t>Relativní</a:t>
            </a:r>
            <a:r>
              <a:rPr lang="cs-CZ" sz="2000" dirty="0" smtClean="0"/>
              <a:t> – kupující odevzdává věc (povinnost) prodávajícímu a požaduje zaplacení kupní ceny (právo)</a:t>
            </a:r>
          </a:p>
          <a:p>
            <a:pPr marL="285750" indent="-285750" algn="just">
              <a:buFont typeface="Wingdings" panose="05000000000000000000" pitchFamily="2" charset="2"/>
              <a:buChar char="q"/>
            </a:pPr>
            <a:endParaRPr lang="cs-CZ" sz="2000" dirty="0"/>
          </a:p>
          <a:p>
            <a:pPr algn="just"/>
            <a:r>
              <a:rPr lang="cs-CZ" sz="2000" b="1" dirty="0" smtClean="0"/>
              <a:t>Korelativní</a:t>
            </a:r>
            <a:r>
              <a:rPr lang="cs-CZ" sz="2000" dirty="0" smtClean="0"/>
              <a:t> - věřitel má povinnost věc odevzdat ale zároveň právo žádat, aby dlužník věc převzal</a:t>
            </a:r>
            <a:endParaRPr lang="cs-CZ" sz="2000" b="1" dirty="0"/>
          </a:p>
        </p:txBody>
      </p:sp>
    </p:spTree>
    <p:extLst>
      <p:ext uri="{BB962C8B-B14F-4D97-AF65-F5344CB8AC3E}">
        <p14:creationId xmlns:p14="http://schemas.microsoft.com/office/powerpoint/2010/main" val="10948705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14</a:t>
            </a:fld>
            <a:endParaRPr lang="cs-CZ" dirty="0"/>
          </a:p>
        </p:txBody>
      </p:sp>
      <p:sp>
        <p:nvSpPr>
          <p:cNvPr id="4" name="TextovéPole 3"/>
          <p:cNvSpPr txBox="1"/>
          <p:nvPr/>
        </p:nvSpPr>
        <p:spPr>
          <a:xfrm>
            <a:off x="539552" y="692696"/>
            <a:ext cx="8136904" cy="3570208"/>
          </a:xfrm>
          <a:prstGeom prst="rect">
            <a:avLst/>
          </a:prstGeom>
          <a:noFill/>
        </p:spPr>
        <p:txBody>
          <a:bodyPr wrap="square" rtlCol="0">
            <a:spAutoFit/>
          </a:bodyPr>
          <a:lstStyle/>
          <a:p>
            <a:r>
              <a:rPr lang="cs-CZ" sz="2400" b="1" dirty="0" smtClean="0"/>
              <a:t>Charakteristika právních norem</a:t>
            </a:r>
          </a:p>
          <a:p>
            <a:endParaRPr lang="cs-CZ" sz="2400" b="1" dirty="0" smtClean="0"/>
          </a:p>
          <a:p>
            <a:endParaRPr lang="cs-CZ" b="1" dirty="0" smtClean="0"/>
          </a:p>
          <a:p>
            <a:pPr marL="285750" indent="-285750" algn="just">
              <a:buFont typeface="Wingdings" panose="05000000000000000000" pitchFamily="2" charset="2"/>
              <a:buChar char="q"/>
            </a:pPr>
            <a:r>
              <a:rPr lang="cs-CZ" sz="2000" b="1" dirty="0"/>
              <a:t>p</a:t>
            </a:r>
            <a:r>
              <a:rPr lang="cs-CZ" sz="2000" b="1" dirty="0" smtClean="0"/>
              <a:t>rávní norma </a:t>
            </a:r>
            <a:r>
              <a:rPr lang="cs-CZ" sz="2000" dirty="0" smtClean="0"/>
              <a:t>je normou, jejímž </a:t>
            </a:r>
            <a:r>
              <a:rPr lang="cs-CZ" sz="2000" b="1" dirty="0" smtClean="0"/>
              <a:t>předmětem je regulace společenských vztahů</a:t>
            </a:r>
          </a:p>
          <a:p>
            <a:pPr marL="285750" indent="-285750" algn="just">
              <a:buFont typeface="Wingdings" panose="05000000000000000000" pitchFamily="2" charset="2"/>
              <a:buChar char="q"/>
            </a:pPr>
            <a:endParaRPr lang="cs-CZ" sz="2000" dirty="0"/>
          </a:p>
          <a:p>
            <a:pPr marL="285750" indent="-285750" algn="just">
              <a:buFont typeface="Wingdings" panose="05000000000000000000" pitchFamily="2" charset="2"/>
              <a:buChar char="q"/>
            </a:pPr>
            <a:r>
              <a:rPr lang="cs-CZ" sz="2000" b="1" dirty="0" smtClean="0"/>
              <a:t>právní normy </a:t>
            </a:r>
            <a:r>
              <a:rPr lang="cs-CZ" sz="2000" dirty="0" smtClean="0"/>
              <a:t>jsou státem buďto přímo vydávány, anebo státem uznávány, a které </a:t>
            </a:r>
            <a:r>
              <a:rPr lang="cs-CZ" sz="2000" b="1" dirty="0" smtClean="0"/>
              <a:t>tvoří a naplňují obsah pramenů práva</a:t>
            </a:r>
            <a:r>
              <a:rPr lang="cs-CZ" sz="2000" dirty="0" smtClean="0"/>
              <a:t>. Nemohou existovat, stejně jako žádné jiné právní normy, mimo prameny práva, a proto v pramenech správního práva nalézají své vnější vyjádření.</a:t>
            </a:r>
          </a:p>
          <a:p>
            <a:pPr algn="just"/>
            <a:endParaRPr lang="cs-CZ" sz="2000" dirty="0"/>
          </a:p>
        </p:txBody>
      </p:sp>
    </p:spTree>
    <p:extLst>
      <p:ext uri="{BB962C8B-B14F-4D97-AF65-F5344CB8AC3E}">
        <p14:creationId xmlns:p14="http://schemas.microsoft.com/office/powerpoint/2010/main" val="2649695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15</a:t>
            </a:fld>
            <a:endParaRPr lang="cs-CZ" dirty="0"/>
          </a:p>
        </p:txBody>
      </p:sp>
      <p:sp>
        <p:nvSpPr>
          <p:cNvPr id="5" name="TextovéPole 4"/>
          <p:cNvSpPr txBox="1"/>
          <p:nvPr/>
        </p:nvSpPr>
        <p:spPr>
          <a:xfrm>
            <a:off x="251520" y="188640"/>
            <a:ext cx="8568952" cy="6093976"/>
          </a:xfrm>
          <a:prstGeom prst="rect">
            <a:avLst/>
          </a:prstGeom>
          <a:noFill/>
        </p:spPr>
        <p:txBody>
          <a:bodyPr wrap="square" rtlCol="0">
            <a:spAutoFit/>
          </a:bodyPr>
          <a:lstStyle/>
          <a:p>
            <a:r>
              <a:rPr lang="cs-CZ" sz="2400" b="1" dirty="0" smtClean="0"/>
              <a:t>Vnitřní struktura právních norem</a:t>
            </a:r>
            <a:endParaRPr lang="cs-CZ" sz="2400" b="1" dirty="0"/>
          </a:p>
          <a:p>
            <a:endParaRPr lang="cs-CZ" sz="1000" b="1" dirty="0" smtClean="0"/>
          </a:p>
          <a:p>
            <a:pPr algn="just"/>
            <a:endParaRPr lang="cs-CZ" sz="1000" b="1" dirty="0"/>
          </a:p>
          <a:p>
            <a:pPr algn="just"/>
            <a:r>
              <a:rPr lang="cs-CZ" sz="2000" dirty="0"/>
              <a:t>p</a:t>
            </a:r>
            <a:r>
              <a:rPr lang="cs-CZ" sz="2000" dirty="0" smtClean="0"/>
              <a:t>rávní normou nerozumíme jednotlivé právní předpisy, nýbrž jen jednotlivá v nich obsažená </a:t>
            </a:r>
            <a:r>
              <a:rPr lang="cs-CZ" sz="2000" b="1" dirty="0" smtClean="0"/>
              <a:t>obecně závazná pravidla chování</a:t>
            </a:r>
            <a:r>
              <a:rPr lang="cs-CZ" sz="2000" dirty="0" smtClean="0"/>
              <a:t>, disponující příslušnými strukturálními prvky právní normy.</a:t>
            </a:r>
          </a:p>
          <a:p>
            <a:pPr algn="just"/>
            <a:endParaRPr lang="cs-CZ" sz="2000" dirty="0"/>
          </a:p>
          <a:p>
            <a:pPr algn="just"/>
            <a:r>
              <a:rPr lang="cs-CZ" sz="2000" dirty="0" smtClean="0"/>
              <a:t>Právní věda obecně vymezuje vnitřní </a:t>
            </a:r>
            <a:r>
              <a:rPr lang="cs-CZ" sz="2000" b="1" dirty="0" smtClean="0"/>
              <a:t>strukturu právní normy </a:t>
            </a:r>
            <a:r>
              <a:rPr lang="cs-CZ" sz="2000" dirty="0" smtClean="0"/>
              <a:t>do 3 prvků:</a:t>
            </a:r>
          </a:p>
          <a:p>
            <a:pPr algn="just"/>
            <a:endParaRPr lang="cs-CZ" sz="2000" dirty="0"/>
          </a:p>
          <a:p>
            <a:pPr marL="285750" indent="-285750" algn="just">
              <a:buFont typeface="Wingdings" panose="05000000000000000000" pitchFamily="2" charset="2"/>
              <a:buChar char="q"/>
            </a:pPr>
            <a:r>
              <a:rPr lang="cs-CZ" sz="2000" b="1" dirty="0" smtClean="0"/>
              <a:t>hypotéza</a:t>
            </a:r>
            <a:r>
              <a:rPr lang="cs-CZ" sz="2000" dirty="0" smtClean="0"/>
              <a:t> (podmínky realizace normy, např. časová působnost, okruh adresátů),</a:t>
            </a:r>
          </a:p>
          <a:p>
            <a:pPr marL="285750" indent="-285750" algn="just">
              <a:buFont typeface="Wingdings" panose="05000000000000000000" pitchFamily="2" charset="2"/>
              <a:buChar char="q"/>
            </a:pPr>
            <a:r>
              <a:rPr lang="cs-CZ" sz="2000" b="1" dirty="0" smtClean="0"/>
              <a:t>dispozice</a:t>
            </a:r>
            <a:r>
              <a:rPr lang="cs-CZ" sz="2000" dirty="0" smtClean="0"/>
              <a:t> (vlastní pravidlo chování),</a:t>
            </a:r>
          </a:p>
          <a:p>
            <a:pPr marL="285750" indent="-285750" algn="just">
              <a:buFont typeface="Wingdings" panose="05000000000000000000" pitchFamily="2" charset="2"/>
              <a:buChar char="q"/>
            </a:pPr>
            <a:r>
              <a:rPr lang="cs-CZ" sz="2000" b="1" dirty="0" smtClean="0"/>
              <a:t>sankce</a:t>
            </a:r>
            <a:r>
              <a:rPr lang="cs-CZ" sz="2000" dirty="0" smtClean="0"/>
              <a:t> </a:t>
            </a:r>
            <a:r>
              <a:rPr lang="cs-CZ" sz="2000" dirty="0"/>
              <a:t>(újma za porušení právních povinností stanovených v dispozici právní </a:t>
            </a:r>
            <a:r>
              <a:rPr lang="cs-CZ" sz="2000" dirty="0" smtClean="0"/>
              <a:t>normy)</a:t>
            </a:r>
          </a:p>
          <a:p>
            <a:pPr algn="just"/>
            <a:r>
              <a:rPr lang="cs-CZ" sz="2000" dirty="0" smtClean="0"/>
              <a:t>U některých norem sankce nepřicházejí v úvahu vůbec, typické jsou naopak pro normy práva trestního, ale také v rámci občanského práva u odpovědnosti za škodu – povinnost uhradit škodu. Výjimečně norma nemá tuto strukturu vůbec, jde o tzv. proklamační normy, které platí v České republice dvě.</a:t>
            </a:r>
          </a:p>
          <a:p>
            <a:pPr algn="just"/>
            <a:endParaRPr lang="cs-CZ" dirty="0"/>
          </a:p>
          <a:p>
            <a:pPr algn="just"/>
            <a:r>
              <a:rPr lang="cs-CZ" sz="1400" dirty="0" smtClean="0">
                <a:solidFill>
                  <a:srgbClr val="FF0000"/>
                </a:solidFill>
              </a:rPr>
              <a:t>„Tomáš Garrigue Masaryk se zasloužil o stát.“ (§ 1 odst. 1 zákona č. 22/1930 Sb., o zásluhách T.G. Masaryka)</a:t>
            </a:r>
            <a:endParaRPr lang="cs-CZ" sz="1400" dirty="0">
              <a:solidFill>
                <a:srgbClr val="FF0000"/>
              </a:solidFill>
            </a:endParaRPr>
          </a:p>
          <a:p>
            <a:pPr algn="just"/>
            <a:r>
              <a:rPr lang="cs-CZ" sz="1400" dirty="0" smtClean="0">
                <a:solidFill>
                  <a:srgbClr val="FF0000"/>
                </a:solidFill>
              </a:rPr>
              <a:t>„Edvard Beneš se zasloužil o stát.“ (§ 1 zákona č. 292/2004 Sb., o zásluhách Edvarda Beneše)</a:t>
            </a:r>
          </a:p>
        </p:txBody>
      </p:sp>
    </p:spTree>
    <p:extLst>
      <p:ext uri="{BB962C8B-B14F-4D97-AF65-F5344CB8AC3E}">
        <p14:creationId xmlns:p14="http://schemas.microsoft.com/office/powerpoint/2010/main" val="30562104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16</a:t>
            </a:fld>
            <a:endParaRPr lang="cs-CZ" dirty="0"/>
          </a:p>
        </p:txBody>
      </p:sp>
      <p:sp>
        <p:nvSpPr>
          <p:cNvPr id="4" name="TextovéPole 3"/>
          <p:cNvSpPr txBox="1"/>
          <p:nvPr/>
        </p:nvSpPr>
        <p:spPr>
          <a:xfrm>
            <a:off x="359532" y="620688"/>
            <a:ext cx="8424936" cy="5324535"/>
          </a:xfrm>
          <a:prstGeom prst="rect">
            <a:avLst/>
          </a:prstGeom>
          <a:noFill/>
        </p:spPr>
        <p:txBody>
          <a:bodyPr wrap="square" rtlCol="0">
            <a:spAutoFit/>
          </a:bodyPr>
          <a:lstStyle/>
          <a:p>
            <a:r>
              <a:rPr lang="cs-CZ" sz="2400" b="1" dirty="0" smtClean="0"/>
              <a:t>Členění právních norem</a:t>
            </a:r>
            <a:endParaRPr lang="cs-CZ" sz="2400" b="1" dirty="0"/>
          </a:p>
          <a:p>
            <a:endParaRPr lang="cs-CZ" altLang="cs-CZ" sz="1000" dirty="0" smtClean="0"/>
          </a:p>
          <a:p>
            <a:pPr marL="285750" indent="-285750" algn="just">
              <a:buFont typeface="Wingdings" panose="05000000000000000000" pitchFamily="2" charset="2"/>
              <a:buChar char="q"/>
            </a:pPr>
            <a:r>
              <a:rPr lang="cs-CZ" altLang="cs-CZ" sz="2000" b="1" dirty="0" smtClean="0"/>
              <a:t>dispozitivní</a:t>
            </a:r>
          </a:p>
          <a:p>
            <a:pPr marL="285750" indent="-285750" algn="just">
              <a:buFont typeface="Wingdings" panose="05000000000000000000" pitchFamily="2" charset="2"/>
              <a:buChar char="q"/>
            </a:pPr>
            <a:r>
              <a:rPr lang="cs-CZ" altLang="cs-CZ" sz="2000" b="1" dirty="0" smtClean="0"/>
              <a:t>kogentní</a:t>
            </a:r>
          </a:p>
          <a:p>
            <a:pPr marL="285750" indent="-285750" algn="just"/>
            <a:endParaRPr lang="cs-CZ" altLang="cs-CZ" sz="2400" b="1" dirty="0"/>
          </a:p>
          <a:p>
            <a:pPr algn="just"/>
            <a:r>
              <a:rPr lang="cs-CZ" altLang="cs-CZ" sz="2000" b="1" dirty="0" smtClean="0"/>
              <a:t>Dispozitivní norma</a:t>
            </a:r>
            <a:r>
              <a:rPr lang="cs-CZ" altLang="cs-CZ" sz="2000" dirty="0" smtClean="0"/>
              <a:t> dává možnost subjektu upravit si svá práva a povinnosti odchylně od zákona, typická pro právo závazkové – vysoká míra smluvní volnosti, možno uzavřít i smlouvu výslovně neupravenou, tzv. </a:t>
            </a:r>
            <a:r>
              <a:rPr lang="cs-CZ" altLang="cs-CZ" sz="2000" b="1" dirty="0" err="1" smtClean="0"/>
              <a:t>inominátní</a:t>
            </a:r>
            <a:r>
              <a:rPr lang="cs-CZ" altLang="cs-CZ" sz="2000" b="1" dirty="0" smtClean="0"/>
              <a:t> </a:t>
            </a:r>
          </a:p>
          <a:p>
            <a:pPr algn="just"/>
            <a:endParaRPr lang="cs-CZ" altLang="cs-CZ" sz="1400" b="1" dirty="0" smtClean="0"/>
          </a:p>
          <a:p>
            <a:pPr algn="just"/>
            <a:r>
              <a:rPr lang="cs-CZ" altLang="cs-CZ" sz="1400" b="1" dirty="0" smtClean="0"/>
              <a:t>§ 1 odst. 2 občanského zákoníku Nezakazuje-li to zákon výslovně, mohou si osoby ujednat práva a povinnosti odchylně od zákona; zakázána jsou ujednání porušující dobré mravy, veřejný pořádek nebo právo týkající se postavení osob, včetně práva na ochranu osobnosti.</a:t>
            </a:r>
          </a:p>
          <a:p>
            <a:pPr algn="just"/>
            <a:endParaRPr lang="cs-CZ" altLang="cs-CZ" sz="2000" b="1" dirty="0"/>
          </a:p>
          <a:p>
            <a:pPr algn="just"/>
            <a:r>
              <a:rPr lang="cs-CZ" altLang="cs-CZ" sz="2000" b="1" dirty="0" smtClean="0"/>
              <a:t>Kogentní norma</a:t>
            </a:r>
            <a:r>
              <a:rPr lang="cs-CZ" altLang="cs-CZ" sz="2000" dirty="0" smtClean="0"/>
              <a:t> subjekty se musí chovat v souladu s normou, zejména v oblastí absolutních práv a odvětvích práva veřejného</a:t>
            </a:r>
          </a:p>
          <a:p>
            <a:pPr algn="just"/>
            <a:endParaRPr lang="cs-CZ" altLang="cs-CZ" sz="1400" b="1" dirty="0" smtClean="0"/>
          </a:p>
          <a:p>
            <a:pPr algn="just"/>
            <a:r>
              <a:rPr lang="cs-CZ" altLang="cs-CZ" sz="1400" b="1" dirty="0" smtClean="0"/>
              <a:t>§ 978 občanského zákoníku Od ustanovení této části se lze odchýlit ujednáním s účinky vůči třetím osobám, jen připouští-li to zákon (rozuměj část III. absolutní práva)</a:t>
            </a:r>
          </a:p>
          <a:p>
            <a:pPr marL="285750" indent="-285750" algn="just"/>
            <a:endParaRPr lang="cs-CZ" altLang="cs-CZ" sz="2400" dirty="0"/>
          </a:p>
        </p:txBody>
      </p:sp>
    </p:spTree>
    <p:extLst>
      <p:ext uri="{BB962C8B-B14F-4D97-AF65-F5344CB8AC3E}">
        <p14:creationId xmlns:p14="http://schemas.microsoft.com/office/powerpoint/2010/main" val="4216346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17</a:t>
            </a:fld>
            <a:endParaRPr lang="cs-CZ" dirty="0"/>
          </a:p>
        </p:txBody>
      </p:sp>
      <p:sp>
        <p:nvSpPr>
          <p:cNvPr id="4" name="TextovéPole 3"/>
          <p:cNvSpPr txBox="1"/>
          <p:nvPr/>
        </p:nvSpPr>
        <p:spPr>
          <a:xfrm>
            <a:off x="323528" y="374577"/>
            <a:ext cx="8280920" cy="6740307"/>
          </a:xfrm>
          <a:prstGeom prst="rect">
            <a:avLst/>
          </a:prstGeom>
          <a:noFill/>
        </p:spPr>
        <p:txBody>
          <a:bodyPr wrap="square" rtlCol="0">
            <a:spAutoFit/>
          </a:bodyPr>
          <a:lstStyle/>
          <a:p>
            <a:r>
              <a:rPr lang="cs-CZ" sz="2400" b="1" dirty="0"/>
              <a:t>Členění </a:t>
            </a:r>
            <a:r>
              <a:rPr lang="cs-CZ" sz="2400" b="1" dirty="0" smtClean="0"/>
              <a:t>právních norem</a:t>
            </a:r>
          </a:p>
          <a:p>
            <a:endParaRPr lang="cs-CZ" sz="2400" b="1" dirty="0"/>
          </a:p>
          <a:p>
            <a:endParaRPr lang="cs-CZ" sz="1000" dirty="0"/>
          </a:p>
          <a:p>
            <a:pPr algn="just"/>
            <a:r>
              <a:rPr lang="cs-CZ" dirty="0" smtClean="0"/>
              <a:t>Podle právního charakteru právních norem lze tyto normy dělit na normy:</a:t>
            </a:r>
          </a:p>
          <a:p>
            <a:pPr algn="just"/>
            <a:endParaRPr lang="cs-CZ" sz="1000" dirty="0"/>
          </a:p>
          <a:p>
            <a:pPr marL="285750" indent="-285750" algn="just">
              <a:buFont typeface="Wingdings" panose="05000000000000000000" pitchFamily="2" charset="2"/>
              <a:buChar char="§"/>
            </a:pPr>
            <a:r>
              <a:rPr lang="cs-CZ" b="1" dirty="0" smtClean="0"/>
              <a:t>zavazující</a:t>
            </a:r>
            <a:r>
              <a:rPr lang="cs-CZ" dirty="0" smtClean="0"/>
              <a:t>, představované normami </a:t>
            </a:r>
            <a:r>
              <a:rPr lang="cs-CZ" b="1" dirty="0" smtClean="0"/>
              <a:t>přikazujícími</a:t>
            </a:r>
            <a:r>
              <a:rPr lang="cs-CZ" dirty="0" smtClean="0"/>
              <a:t> a normami </a:t>
            </a:r>
            <a:r>
              <a:rPr lang="cs-CZ" b="1" dirty="0" smtClean="0"/>
              <a:t>zakazujícími</a:t>
            </a:r>
            <a:r>
              <a:rPr lang="cs-CZ" dirty="0" smtClean="0"/>
              <a:t>,</a:t>
            </a:r>
          </a:p>
          <a:p>
            <a:pPr marL="285750" indent="-285750" algn="just">
              <a:buFont typeface="Wingdings" panose="05000000000000000000" pitchFamily="2" charset="2"/>
              <a:buChar char="§"/>
            </a:pPr>
            <a:r>
              <a:rPr lang="cs-CZ" b="1" dirty="0" smtClean="0"/>
              <a:t>zmocňující</a:t>
            </a:r>
          </a:p>
          <a:p>
            <a:pPr algn="just"/>
            <a:endParaRPr lang="cs-CZ" dirty="0" smtClean="0"/>
          </a:p>
          <a:p>
            <a:pPr algn="just"/>
            <a:r>
              <a:rPr lang="cs-CZ" dirty="0" smtClean="0"/>
              <a:t>právní normy, jež obsahují pravidla chování, která musejí být subjekty práva vždy respektována. Zavazující normy vystupují buď jako normy </a:t>
            </a:r>
            <a:r>
              <a:rPr lang="cs-CZ" b="1" dirty="0" smtClean="0"/>
              <a:t>přikazující</a:t>
            </a:r>
            <a:r>
              <a:rPr lang="cs-CZ" dirty="0" smtClean="0"/>
              <a:t> a obsahují výslovný příkaz určitého chování, nebo jako normy </a:t>
            </a:r>
            <a:r>
              <a:rPr lang="cs-CZ" b="1" dirty="0" smtClean="0"/>
              <a:t>zakazující</a:t>
            </a:r>
            <a:r>
              <a:rPr lang="cs-CZ" dirty="0" smtClean="0"/>
              <a:t>, které obsahují výslovný zákaz určitého chování</a:t>
            </a:r>
          </a:p>
          <a:p>
            <a:pPr algn="just"/>
            <a:endParaRPr lang="cs-CZ" sz="1400" b="1" dirty="0" smtClean="0"/>
          </a:p>
          <a:p>
            <a:pPr algn="just"/>
            <a:r>
              <a:rPr lang="cs-CZ" sz="1400" b="1" dirty="0" smtClean="0"/>
              <a:t>§ 5 odst. 1 písm. b) zákona č. 361/2000 Sb., o provozu na pozemních komunikacích řidič je povinen věnovat se plně řízení vozidla nebo jízdě na zvířeti a sledovat situaci v provozu na pozemních komunikacích</a:t>
            </a:r>
          </a:p>
          <a:p>
            <a:pPr algn="just"/>
            <a:r>
              <a:rPr lang="cs-CZ" sz="1400" b="1" dirty="0" smtClean="0"/>
              <a:t>§ 5 odst. 2 písm. a) téhož zákona řidič nesmí požít alkoholický nápoj ani jinou látku obsahující alkohol (dále jen „alkoholický nápoj“) nebo užít jinou návykovou látku během jízdy,</a:t>
            </a:r>
          </a:p>
          <a:p>
            <a:pPr algn="just"/>
            <a:endParaRPr lang="cs-CZ" sz="1400" b="1" dirty="0" smtClean="0"/>
          </a:p>
          <a:p>
            <a:pPr algn="just"/>
            <a:r>
              <a:rPr lang="cs-CZ" b="1" dirty="0" smtClean="0"/>
              <a:t>Zmocňující normy </a:t>
            </a:r>
            <a:r>
              <a:rPr lang="cs-CZ" dirty="0" smtClean="0"/>
              <a:t>zakládají pro realizaci vždy určitého vztahu jistou možnost chování určitého subjektu. Jedná se o normy, upravující oprávnění subjektů, jejichž realizace je závislá na projevu vůle toho kterého subjektu.</a:t>
            </a:r>
          </a:p>
          <a:p>
            <a:pPr algn="just"/>
            <a:r>
              <a:rPr lang="cs-CZ" altLang="cs-CZ" sz="1400" b="1" dirty="0" smtClean="0"/>
              <a:t>§ 85 odst. 1 zákona č. 262/2006 Sb., zákoníku práce Pružné rozvržení pracovní doby zahrnuje časové úseky základní a volitelné pracovní doby, jejichž začátek a konec určuje zaměstnavatel.</a:t>
            </a:r>
          </a:p>
          <a:p>
            <a:pPr algn="just"/>
            <a:endParaRPr lang="cs-CZ" dirty="0" smtClean="0"/>
          </a:p>
          <a:p>
            <a:pPr algn="just"/>
            <a:endParaRPr lang="cs-CZ" dirty="0" smtClean="0"/>
          </a:p>
          <a:p>
            <a:pPr algn="just"/>
            <a:endParaRPr lang="cs-CZ" dirty="0"/>
          </a:p>
        </p:txBody>
      </p:sp>
    </p:spTree>
    <p:extLst>
      <p:ext uri="{BB962C8B-B14F-4D97-AF65-F5344CB8AC3E}">
        <p14:creationId xmlns:p14="http://schemas.microsoft.com/office/powerpoint/2010/main" val="18169871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18</a:t>
            </a:fld>
            <a:endParaRPr lang="cs-CZ" dirty="0"/>
          </a:p>
        </p:txBody>
      </p:sp>
      <p:sp>
        <p:nvSpPr>
          <p:cNvPr id="4" name="TextovéPole 3"/>
          <p:cNvSpPr txBox="1"/>
          <p:nvPr/>
        </p:nvSpPr>
        <p:spPr>
          <a:xfrm>
            <a:off x="427639" y="404664"/>
            <a:ext cx="8208912" cy="4893647"/>
          </a:xfrm>
          <a:prstGeom prst="rect">
            <a:avLst/>
          </a:prstGeom>
          <a:noFill/>
        </p:spPr>
        <p:txBody>
          <a:bodyPr wrap="square" rtlCol="0">
            <a:spAutoFit/>
          </a:bodyPr>
          <a:lstStyle/>
          <a:p>
            <a:r>
              <a:rPr lang="cs-CZ" sz="2400" b="1" dirty="0"/>
              <a:t>Členění </a:t>
            </a:r>
            <a:r>
              <a:rPr lang="cs-CZ" sz="2400" b="1" dirty="0" smtClean="0"/>
              <a:t>právních norem</a:t>
            </a:r>
            <a:endParaRPr lang="cs-CZ" sz="2400" b="1" dirty="0"/>
          </a:p>
          <a:p>
            <a:endParaRPr lang="cs-CZ" dirty="0" smtClean="0"/>
          </a:p>
          <a:p>
            <a:pPr algn="just"/>
            <a:r>
              <a:rPr lang="cs-CZ" dirty="0" smtClean="0"/>
              <a:t>Mimo dosud uvedená členění lze právní normy členit </a:t>
            </a:r>
            <a:r>
              <a:rPr lang="cs-CZ" b="1" dirty="0" smtClean="0"/>
              <a:t>podle</a:t>
            </a:r>
            <a:r>
              <a:rPr lang="cs-CZ" dirty="0" smtClean="0"/>
              <a:t> jejich </a:t>
            </a:r>
            <a:r>
              <a:rPr lang="cs-CZ" b="1" dirty="0" smtClean="0"/>
              <a:t>právního obsahu </a:t>
            </a:r>
            <a:r>
              <a:rPr lang="cs-CZ" dirty="0" smtClean="0"/>
              <a:t>takto:</a:t>
            </a:r>
          </a:p>
          <a:p>
            <a:pPr algn="just"/>
            <a:endParaRPr lang="cs-CZ" dirty="0"/>
          </a:p>
          <a:p>
            <a:pPr marL="285750" indent="-285750" algn="just">
              <a:buFont typeface="Wingdings" panose="05000000000000000000" pitchFamily="2" charset="2"/>
              <a:buChar char="q"/>
            </a:pPr>
            <a:r>
              <a:rPr lang="cs-CZ" b="1" dirty="0" smtClean="0"/>
              <a:t>organizačněprávní normy </a:t>
            </a:r>
            <a:r>
              <a:rPr lang="cs-CZ" dirty="0" smtClean="0"/>
              <a:t>upravují </a:t>
            </a:r>
            <a:r>
              <a:rPr lang="cs-CZ" dirty="0"/>
              <a:t>vznik, změnu, zrušení a vzájemné </a:t>
            </a:r>
            <a:r>
              <a:rPr lang="cs-CZ" dirty="0" smtClean="0"/>
              <a:t>vztahy mezi </a:t>
            </a:r>
            <a:r>
              <a:rPr lang="cs-CZ" dirty="0"/>
              <a:t>orgány </a:t>
            </a:r>
            <a:r>
              <a:rPr lang="cs-CZ" dirty="0" smtClean="0"/>
              <a:t>veřejné moci</a:t>
            </a:r>
          </a:p>
          <a:p>
            <a:pPr algn="just"/>
            <a:endParaRPr lang="cs-CZ" dirty="0" smtClean="0"/>
          </a:p>
          <a:p>
            <a:pPr marL="285750" indent="-285750" algn="just">
              <a:buFont typeface="Wingdings" panose="05000000000000000000" pitchFamily="2" charset="2"/>
              <a:buChar char="q"/>
            </a:pPr>
            <a:r>
              <a:rPr lang="cs-CZ" b="1" dirty="0" smtClean="0"/>
              <a:t>kompetenční normy </a:t>
            </a:r>
            <a:r>
              <a:rPr lang="cs-CZ" dirty="0"/>
              <a:t>upravují </a:t>
            </a:r>
            <a:r>
              <a:rPr lang="cs-CZ" dirty="0" smtClean="0"/>
              <a:t>působnost orgánů státu </a:t>
            </a:r>
            <a:r>
              <a:rPr lang="cs-CZ" dirty="0"/>
              <a:t>co do okruhu věcí, které mají za úkol </a:t>
            </a:r>
            <a:r>
              <a:rPr lang="cs-CZ" dirty="0" smtClean="0"/>
              <a:t>řešit,</a:t>
            </a:r>
          </a:p>
          <a:p>
            <a:pPr algn="just"/>
            <a:endParaRPr lang="cs-CZ" dirty="0" smtClean="0"/>
          </a:p>
          <a:p>
            <a:pPr marL="285750" indent="-285750" algn="just">
              <a:buFont typeface="Wingdings" panose="05000000000000000000" pitchFamily="2" charset="2"/>
              <a:buChar char="q"/>
            </a:pPr>
            <a:r>
              <a:rPr lang="cs-CZ" b="1" dirty="0" smtClean="0"/>
              <a:t>hmotněprávní normy </a:t>
            </a:r>
            <a:r>
              <a:rPr lang="cs-CZ" dirty="0" smtClean="0"/>
              <a:t>upravují vlastní práva a povinnosti adresátů společně s bezprostředními předpoklady a podmínkami jejich realizace,</a:t>
            </a:r>
          </a:p>
          <a:p>
            <a:pPr algn="just"/>
            <a:endParaRPr lang="cs-CZ" dirty="0" smtClean="0"/>
          </a:p>
          <a:p>
            <a:pPr marL="285750" indent="-285750" algn="just">
              <a:buFont typeface="Wingdings" panose="05000000000000000000" pitchFamily="2" charset="2"/>
              <a:buChar char="q"/>
            </a:pPr>
            <a:r>
              <a:rPr lang="cs-CZ" b="1" dirty="0" smtClean="0"/>
              <a:t>procesněprávní normy </a:t>
            </a:r>
            <a:r>
              <a:rPr lang="cs-CZ" dirty="0" smtClean="0"/>
              <a:t>upravují postupy, jejichž prostřednictvím se uvádí v život obsah norem hmotněprávních. Procesněprávní normy samy o sobě význam nemají, jejich smysl se naplňuje jen ve spojitosti s normami hmotněprávními.  </a:t>
            </a:r>
          </a:p>
        </p:txBody>
      </p:sp>
    </p:spTree>
    <p:extLst>
      <p:ext uri="{BB962C8B-B14F-4D97-AF65-F5344CB8AC3E}">
        <p14:creationId xmlns:p14="http://schemas.microsoft.com/office/powerpoint/2010/main" val="1270330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19</a:t>
            </a:fld>
            <a:endParaRPr lang="cs-CZ" dirty="0"/>
          </a:p>
        </p:txBody>
      </p:sp>
      <p:sp>
        <p:nvSpPr>
          <p:cNvPr id="4" name="Obdélník 3"/>
          <p:cNvSpPr/>
          <p:nvPr/>
        </p:nvSpPr>
        <p:spPr>
          <a:xfrm>
            <a:off x="395536" y="332656"/>
            <a:ext cx="8352928" cy="5663089"/>
          </a:xfrm>
          <a:prstGeom prst="rect">
            <a:avLst/>
          </a:prstGeom>
        </p:spPr>
        <p:txBody>
          <a:bodyPr wrap="square">
            <a:spAutoFit/>
          </a:bodyPr>
          <a:lstStyle/>
          <a:p>
            <a:r>
              <a:rPr lang="cs-CZ" sz="2400" b="1" dirty="0" smtClean="0"/>
              <a:t>Platnost a účinnost právní normy</a:t>
            </a:r>
          </a:p>
          <a:p>
            <a:pPr lvl="0" algn="just"/>
            <a:endParaRPr lang="cs-CZ" sz="1000" dirty="0" smtClean="0"/>
          </a:p>
          <a:p>
            <a:pPr lvl="0" algn="just"/>
            <a:r>
              <a:rPr lang="cs-CZ" b="1" dirty="0" smtClean="0"/>
              <a:t>Platnost </a:t>
            </a:r>
            <a:r>
              <a:rPr lang="cs-CZ" dirty="0" smtClean="0"/>
              <a:t>právní normy souvisí s jejich publikací a nastává dnem jejich </a:t>
            </a:r>
            <a:r>
              <a:rPr lang="cs-CZ" b="1" dirty="0" smtClean="0"/>
              <a:t>publikace</a:t>
            </a:r>
            <a:r>
              <a:rPr lang="cs-CZ" dirty="0" smtClean="0"/>
              <a:t> provedené v předepsané (požadované) formě. </a:t>
            </a:r>
            <a:r>
              <a:rPr lang="cs-CZ" b="1" dirty="0" smtClean="0"/>
              <a:t>(sbírka zákonů, věstník kraje, vyvěšením na úřední desce).</a:t>
            </a:r>
          </a:p>
          <a:p>
            <a:pPr lvl="0" algn="just"/>
            <a:endParaRPr lang="cs-CZ" sz="1000" dirty="0"/>
          </a:p>
          <a:p>
            <a:pPr lvl="0" algn="just"/>
            <a:r>
              <a:rPr lang="cs-CZ" dirty="0" smtClean="0"/>
              <a:t>Publikací se právní norma stává součástí právního řádu. Právní norma, která je publikována je platná.</a:t>
            </a:r>
          </a:p>
          <a:p>
            <a:pPr lvl="0" algn="just"/>
            <a:endParaRPr lang="cs-CZ" sz="1000" dirty="0"/>
          </a:p>
          <a:p>
            <a:pPr lvl="0" algn="just"/>
            <a:r>
              <a:rPr lang="cs-CZ" b="1" dirty="0" smtClean="0"/>
              <a:t>Platnost </a:t>
            </a:r>
            <a:r>
              <a:rPr lang="cs-CZ" dirty="0" smtClean="0"/>
              <a:t>právní normy neznamená jeho </a:t>
            </a:r>
            <a:r>
              <a:rPr lang="cs-CZ" b="1" dirty="0" smtClean="0"/>
              <a:t>závaznost</a:t>
            </a:r>
            <a:r>
              <a:rPr lang="cs-CZ" dirty="0" smtClean="0"/>
              <a:t> pro veřejnost, ta nastává až nabytím </a:t>
            </a:r>
            <a:r>
              <a:rPr lang="cs-CZ" b="1" dirty="0" smtClean="0"/>
              <a:t>účinnosti právní normy</a:t>
            </a:r>
            <a:r>
              <a:rPr lang="cs-CZ" dirty="0" smtClean="0"/>
              <a:t>. </a:t>
            </a:r>
          </a:p>
          <a:p>
            <a:pPr lvl="0" algn="just"/>
            <a:endParaRPr lang="cs-CZ" sz="1000" dirty="0"/>
          </a:p>
          <a:p>
            <a:pPr lvl="0" algn="just"/>
            <a:r>
              <a:rPr lang="cs-CZ" b="1" dirty="0" smtClean="0"/>
              <a:t>Účinnost</a:t>
            </a:r>
            <a:r>
              <a:rPr lang="cs-CZ" dirty="0" smtClean="0"/>
              <a:t> většinou nastává dnem přímo uvedeným v konkrétní právní normě. Pokud zde takový konkrétní den uveden není, pak normativní akt nabývá účinnosti 15. dnem po vyhlášení (publikaci). V případech, kdy to vyžaduje naléhavý obecný zájem, lze výjimečně stanovit dřívější účinnost, nejdříve však shodnou se dnem vyhlášení (platnosti).</a:t>
            </a:r>
          </a:p>
          <a:p>
            <a:pPr lvl="0" algn="just"/>
            <a:endParaRPr lang="cs-CZ" sz="1000" b="1" dirty="0"/>
          </a:p>
          <a:p>
            <a:pPr lvl="0" algn="just"/>
            <a:r>
              <a:rPr lang="cs-CZ" dirty="0" smtClean="0"/>
              <a:t>Právní normy mohou působit výhradně jen </a:t>
            </a:r>
            <a:r>
              <a:rPr lang="cs-CZ" b="1" dirty="0" smtClean="0"/>
              <a:t>do budoucna</a:t>
            </a:r>
            <a:r>
              <a:rPr lang="cs-CZ" dirty="0" smtClean="0"/>
              <a:t>. Ukončení platnosti právní normy představuje ukončení jeho účinnosti. K ukončení platnosti právní normy může dojít buď </a:t>
            </a:r>
            <a:r>
              <a:rPr lang="cs-CZ" b="1" dirty="0" smtClean="0"/>
              <a:t>uplynutím stanovené doby</a:t>
            </a:r>
            <a:r>
              <a:rPr lang="cs-CZ" dirty="0" smtClean="0"/>
              <a:t>, anebo předepsaným způsobem provedeným </a:t>
            </a:r>
            <a:r>
              <a:rPr lang="cs-CZ" b="1" dirty="0" smtClean="0"/>
              <a:t>zrušením nebo změnou</a:t>
            </a:r>
            <a:r>
              <a:rPr lang="cs-CZ" dirty="0" smtClean="0"/>
              <a:t>. Výjimku tvoří </a:t>
            </a:r>
            <a:r>
              <a:rPr lang="cs-CZ" b="1" dirty="0" smtClean="0"/>
              <a:t>retribuční zákonodárství</a:t>
            </a:r>
            <a:r>
              <a:rPr lang="cs-CZ" dirty="0" smtClean="0"/>
              <a:t>.</a:t>
            </a:r>
            <a:endParaRPr lang="cs-CZ" dirty="0"/>
          </a:p>
        </p:txBody>
      </p:sp>
    </p:spTree>
    <p:extLst>
      <p:ext uri="{BB962C8B-B14F-4D97-AF65-F5344CB8AC3E}">
        <p14:creationId xmlns:p14="http://schemas.microsoft.com/office/powerpoint/2010/main" val="19900664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a:t>
            </a:fld>
            <a:endParaRPr lang="cs-CZ" dirty="0"/>
          </a:p>
        </p:txBody>
      </p:sp>
      <p:sp>
        <p:nvSpPr>
          <p:cNvPr id="4" name="TextovéPole 3"/>
          <p:cNvSpPr txBox="1"/>
          <p:nvPr/>
        </p:nvSpPr>
        <p:spPr>
          <a:xfrm>
            <a:off x="401834" y="709916"/>
            <a:ext cx="8352928" cy="5693866"/>
          </a:xfrm>
          <a:prstGeom prst="rect">
            <a:avLst/>
          </a:prstGeom>
          <a:noFill/>
        </p:spPr>
        <p:txBody>
          <a:bodyPr wrap="square" rtlCol="0">
            <a:spAutoFit/>
          </a:bodyPr>
          <a:lstStyle/>
          <a:p>
            <a:pPr>
              <a:buNone/>
            </a:pPr>
            <a:r>
              <a:rPr lang="cs-CZ" sz="2400" b="1" dirty="0"/>
              <a:t>Právo </a:t>
            </a:r>
          </a:p>
          <a:p>
            <a:pPr>
              <a:buNone/>
            </a:pPr>
            <a:endParaRPr lang="cs-CZ" sz="3200" dirty="0"/>
          </a:p>
          <a:p>
            <a:pPr marL="342900" indent="-342900" algn="just">
              <a:buFont typeface="Arial" panose="020B0604020202020204" pitchFamily="34" charset="0"/>
              <a:buChar char="•"/>
            </a:pPr>
            <a:r>
              <a:rPr lang="cs-CZ" sz="2000" b="1" dirty="0"/>
              <a:t>soubor </a:t>
            </a:r>
            <a:r>
              <a:rPr lang="cs-CZ" sz="2000" b="1" dirty="0" smtClean="0"/>
              <a:t>norem (pravidel), </a:t>
            </a:r>
            <a:r>
              <a:rPr lang="cs-CZ" sz="2000" b="1" dirty="0"/>
              <a:t>které jsou </a:t>
            </a:r>
            <a:r>
              <a:rPr lang="cs-CZ" sz="2000" b="1" dirty="0" smtClean="0"/>
              <a:t>vytvořeny v určité formě (prameny práva) a vynutitelné </a:t>
            </a:r>
            <a:r>
              <a:rPr lang="cs-CZ" sz="2000" b="1" dirty="0"/>
              <a:t>státní mocí, a to na rozdíl od jiných norem: např. etických</a:t>
            </a:r>
          </a:p>
          <a:p>
            <a:pPr algn="just"/>
            <a:endParaRPr lang="cs-CZ" sz="1400" b="1" dirty="0" smtClean="0"/>
          </a:p>
          <a:p>
            <a:pPr algn="just"/>
            <a:r>
              <a:rPr lang="cs-CZ" sz="1400" b="1" dirty="0" smtClean="0"/>
              <a:t>Občan </a:t>
            </a:r>
            <a:r>
              <a:rPr lang="cs-CZ" sz="1400" b="1" dirty="0"/>
              <a:t>A. kouří cigaretu v prostoru restaurace = porušuje zákon, lze mu uložit pokutu a tuto následně vynutit (antikuřácký zákon)</a:t>
            </a:r>
          </a:p>
          <a:p>
            <a:pPr algn="just"/>
            <a:endParaRPr lang="cs-CZ" sz="1400" b="1" dirty="0" smtClean="0"/>
          </a:p>
          <a:p>
            <a:pPr algn="just"/>
            <a:r>
              <a:rPr lang="cs-CZ" sz="1400" b="1" dirty="0" smtClean="0"/>
              <a:t>Občan </a:t>
            </a:r>
            <a:r>
              <a:rPr lang="cs-CZ" sz="1400" b="1" dirty="0"/>
              <a:t>B. kouří cigaretu v bytě nekuřáků = porušuje toliko etické pravidlo</a:t>
            </a:r>
            <a:r>
              <a:rPr lang="cs-CZ" sz="1400" b="1" dirty="0" smtClean="0"/>
              <a:t>.</a:t>
            </a:r>
          </a:p>
          <a:p>
            <a:pPr algn="just"/>
            <a:endParaRPr lang="cs-CZ" sz="1400" b="1" dirty="0"/>
          </a:p>
          <a:p>
            <a:pPr algn="just"/>
            <a:r>
              <a:rPr lang="cs-CZ" sz="2400" b="1" dirty="0" smtClean="0"/>
              <a:t>Právo a morálka</a:t>
            </a:r>
          </a:p>
          <a:p>
            <a:pPr algn="just"/>
            <a:endParaRPr lang="cs-CZ" sz="2400" b="1" dirty="0"/>
          </a:p>
          <a:p>
            <a:pPr marL="342900" indent="-342900" algn="just">
              <a:buFont typeface="Arial" panose="020B0604020202020204" pitchFamily="34" charset="0"/>
              <a:buChar char="•"/>
            </a:pPr>
            <a:r>
              <a:rPr lang="cs-CZ" sz="2000" b="1" dirty="0"/>
              <a:t>bývá označováno jako minimum morálky (to, na čem se společnost shodne</a:t>
            </a:r>
            <a:r>
              <a:rPr lang="cs-CZ" sz="2000" b="1" dirty="0" smtClean="0"/>
              <a:t>), obvykle morálka a principy etiky jsou ještě přísnější než právo</a:t>
            </a:r>
          </a:p>
          <a:p>
            <a:pPr algn="just"/>
            <a:endParaRPr lang="cs-CZ" sz="1200" b="1" u="sng" dirty="0" smtClean="0"/>
          </a:p>
          <a:p>
            <a:pPr algn="just"/>
            <a:r>
              <a:rPr lang="cs-CZ" sz="1200" b="1" u="sng" dirty="0" smtClean="0"/>
              <a:t>Kazuistika</a:t>
            </a:r>
          </a:p>
          <a:p>
            <a:pPr marL="342900" indent="-342900" algn="just">
              <a:buFont typeface="Arial" panose="020B0604020202020204" pitchFamily="34" charset="0"/>
              <a:buChar char="•"/>
            </a:pPr>
            <a:r>
              <a:rPr lang="cs-CZ" sz="1400" b="1" dirty="0"/>
              <a:t>n</a:t>
            </a:r>
            <a:r>
              <a:rPr lang="cs-CZ" sz="1400" b="1" dirty="0" smtClean="0"/>
              <a:t>epovedené rande</a:t>
            </a:r>
          </a:p>
          <a:p>
            <a:pPr marL="342900" indent="-342900" algn="just">
              <a:buFont typeface="Arial" panose="020B0604020202020204" pitchFamily="34" charset="0"/>
              <a:buChar char="•"/>
            </a:pPr>
            <a:r>
              <a:rPr lang="cs-CZ" sz="1400" b="1" dirty="0" smtClean="0"/>
              <a:t>od etiky k trestní odpovědnosti</a:t>
            </a:r>
          </a:p>
          <a:p>
            <a:pPr algn="just"/>
            <a:endParaRPr lang="cs-CZ" sz="2400" b="1" dirty="0"/>
          </a:p>
        </p:txBody>
      </p:sp>
    </p:spTree>
    <p:extLst>
      <p:ext uri="{BB962C8B-B14F-4D97-AF65-F5344CB8AC3E}">
        <p14:creationId xmlns:p14="http://schemas.microsoft.com/office/powerpoint/2010/main" val="41236781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20</a:t>
            </a:fld>
            <a:endParaRPr lang="cs-CZ" dirty="0"/>
          </a:p>
        </p:txBody>
      </p:sp>
      <p:sp>
        <p:nvSpPr>
          <p:cNvPr id="4" name="TextovéPole 3"/>
          <p:cNvSpPr txBox="1"/>
          <p:nvPr/>
        </p:nvSpPr>
        <p:spPr>
          <a:xfrm>
            <a:off x="611560" y="491101"/>
            <a:ext cx="7920880" cy="4985980"/>
          </a:xfrm>
          <a:prstGeom prst="rect">
            <a:avLst/>
          </a:prstGeom>
          <a:noFill/>
        </p:spPr>
        <p:txBody>
          <a:bodyPr wrap="square" rtlCol="0">
            <a:spAutoFit/>
          </a:bodyPr>
          <a:lstStyle/>
          <a:p>
            <a:r>
              <a:rPr lang="cs-CZ" sz="2400" b="1" dirty="0" smtClean="0"/>
              <a:t>Působnost právních norem</a:t>
            </a:r>
            <a:endParaRPr lang="cs-CZ" sz="2400" b="1" dirty="0"/>
          </a:p>
          <a:p>
            <a:endParaRPr lang="cs-CZ" sz="1000" b="1" dirty="0" smtClean="0"/>
          </a:p>
          <a:p>
            <a:pPr algn="just"/>
            <a:r>
              <a:rPr lang="cs-CZ" sz="2000" dirty="0" smtClean="0"/>
              <a:t>je vymezena okruhem vztahů, v nichž se právní norma uplatňuje, rozlišuje se </a:t>
            </a:r>
            <a:r>
              <a:rPr lang="cs-CZ" sz="2000" b="1" dirty="0" smtClean="0"/>
              <a:t>místní, časová, osobní a věcná působnost právních norem.</a:t>
            </a:r>
            <a:endParaRPr lang="cs-CZ" sz="2000" dirty="0" smtClean="0"/>
          </a:p>
          <a:p>
            <a:pPr algn="just"/>
            <a:endParaRPr lang="cs-CZ" sz="1000" dirty="0"/>
          </a:p>
          <a:p>
            <a:pPr algn="just"/>
            <a:r>
              <a:rPr lang="cs-CZ" sz="2400" b="1" dirty="0" smtClean="0"/>
              <a:t>Místní působnost </a:t>
            </a:r>
            <a:r>
              <a:rPr lang="cs-CZ" sz="2400" b="1" smtClean="0"/>
              <a:t>právních norem</a:t>
            </a:r>
            <a:endParaRPr lang="cs-CZ" sz="2400" b="1" dirty="0" smtClean="0"/>
          </a:p>
          <a:p>
            <a:pPr algn="just"/>
            <a:endParaRPr lang="cs-CZ" sz="1000" b="1" dirty="0"/>
          </a:p>
          <a:p>
            <a:pPr algn="just"/>
            <a:r>
              <a:rPr lang="cs-CZ" sz="2000" b="1" dirty="0" smtClean="0"/>
              <a:t>→ </a:t>
            </a:r>
            <a:r>
              <a:rPr lang="cs-CZ" sz="2000" dirty="0" smtClean="0"/>
              <a:t>ohraničuje působnost právní normy prostorově, čili </a:t>
            </a:r>
            <a:r>
              <a:rPr lang="cs-CZ" sz="2000" b="1" dirty="0" smtClean="0"/>
              <a:t>řeší otázku, v jakém územním prostoru právní norma působí</a:t>
            </a:r>
            <a:r>
              <a:rPr lang="cs-CZ" sz="2000" dirty="0" smtClean="0"/>
              <a:t>. </a:t>
            </a:r>
          </a:p>
          <a:p>
            <a:pPr algn="just"/>
            <a:endParaRPr lang="cs-CZ" sz="2000" dirty="0"/>
          </a:p>
          <a:p>
            <a:pPr algn="just"/>
            <a:endParaRPr lang="cs-CZ" sz="2000" dirty="0"/>
          </a:p>
          <a:p>
            <a:pPr marL="285750" indent="-285750" algn="just">
              <a:buFont typeface="Wingdings" panose="05000000000000000000" pitchFamily="2" charset="2"/>
              <a:buChar char="q"/>
            </a:pPr>
            <a:r>
              <a:rPr lang="cs-CZ" sz="2000" b="1" dirty="0" smtClean="0"/>
              <a:t>na území celého státu</a:t>
            </a:r>
            <a:r>
              <a:rPr lang="cs-CZ" sz="2000" dirty="0" smtClean="0"/>
              <a:t>, pokud jsou obsaženy v zákonech a předpisech vydanými ústředními orgány</a:t>
            </a:r>
          </a:p>
          <a:p>
            <a:pPr marL="285750" indent="-285750" algn="just">
              <a:buFont typeface="Wingdings" panose="05000000000000000000" pitchFamily="2" charset="2"/>
              <a:buChar char="q"/>
            </a:pPr>
            <a:r>
              <a:rPr lang="cs-CZ" sz="2000" b="1" dirty="0" smtClean="0"/>
              <a:t>v územním obvodu krajů</a:t>
            </a:r>
            <a:r>
              <a:rPr lang="cs-CZ" sz="2000" dirty="0" smtClean="0"/>
              <a:t>, pokud jsou obsaženy v předpisech vydaných orgány krajů,</a:t>
            </a:r>
          </a:p>
          <a:p>
            <a:pPr marL="285750" indent="-285750" algn="just">
              <a:buFont typeface="Wingdings" panose="05000000000000000000" pitchFamily="2" charset="2"/>
              <a:buChar char="q"/>
            </a:pPr>
            <a:r>
              <a:rPr lang="cs-CZ" sz="2000" b="1" dirty="0" smtClean="0"/>
              <a:t>v územním či správním obvodu obcí</a:t>
            </a:r>
            <a:r>
              <a:rPr lang="cs-CZ" sz="2000" dirty="0" smtClean="0"/>
              <a:t>, pokud jsou obsaženy v předpisech vydaných orgány obcí.</a:t>
            </a:r>
          </a:p>
        </p:txBody>
      </p:sp>
    </p:spTree>
    <p:extLst>
      <p:ext uri="{BB962C8B-B14F-4D97-AF65-F5344CB8AC3E}">
        <p14:creationId xmlns:p14="http://schemas.microsoft.com/office/powerpoint/2010/main" val="42205088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21</a:t>
            </a:fld>
            <a:endParaRPr lang="cs-CZ" dirty="0"/>
          </a:p>
        </p:txBody>
      </p:sp>
      <p:sp>
        <p:nvSpPr>
          <p:cNvPr id="4" name="TextovéPole 3"/>
          <p:cNvSpPr txBox="1"/>
          <p:nvPr/>
        </p:nvSpPr>
        <p:spPr>
          <a:xfrm>
            <a:off x="251520" y="548680"/>
            <a:ext cx="8640960" cy="5201424"/>
          </a:xfrm>
          <a:prstGeom prst="rect">
            <a:avLst/>
          </a:prstGeom>
          <a:noFill/>
        </p:spPr>
        <p:txBody>
          <a:bodyPr wrap="square" rtlCol="0">
            <a:spAutoFit/>
          </a:bodyPr>
          <a:lstStyle/>
          <a:p>
            <a:pPr algn="just"/>
            <a:endParaRPr lang="cs-CZ" dirty="0"/>
          </a:p>
          <a:p>
            <a:pPr algn="just"/>
            <a:r>
              <a:rPr lang="cs-CZ" sz="2400" b="1" dirty="0" smtClean="0"/>
              <a:t>Časová působnost právních nore</a:t>
            </a:r>
            <a:r>
              <a:rPr lang="cs-CZ" sz="2400" b="1" dirty="0"/>
              <a:t>m</a:t>
            </a:r>
            <a:endParaRPr lang="cs-CZ" sz="2400" b="1" dirty="0" smtClean="0"/>
          </a:p>
          <a:p>
            <a:pPr algn="just"/>
            <a:endParaRPr lang="cs-CZ" sz="1000" b="1" dirty="0"/>
          </a:p>
          <a:p>
            <a:pPr algn="just"/>
            <a:r>
              <a:rPr lang="cs-CZ" sz="2000" dirty="0" smtClean="0"/>
              <a:t>→ ohraničuje působnost právní normy časově. Je nutno vždy zjišťovat, kdy se právní norma stává platnou, kdy účinnou, jak dlouho platí a zda může mít zpětnou účinnost.</a:t>
            </a:r>
          </a:p>
          <a:p>
            <a:pPr algn="just"/>
            <a:endParaRPr lang="cs-CZ" sz="2000" dirty="0" smtClean="0"/>
          </a:p>
          <a:p>
            <a:pPr algn="just"/>
            <a:r>
              <a:rPr lang="cs-CZ" sz="2000" b="1" dirty="0" smtClean="0"/>
              <a:t>Platnost</a:t>
            </a:r>
            <a:r>
              <a:rPr lang="cs-CZ" sz="2000" dirty="0"/>
              <a:t> </a:t>
            </a:r>
            <a:r>
              <a:rPr lang="cs-CZ" sz="2000" dirty="0" smtClean="0"/>
              <a:t>= norma se stala součástí právního řádu (vyhlášena předepsaným způsobem)</a:t>
            </a:r>
          </a:p>
          <a:p>
            <a:pPr algn="just"/>
            <a:r>
              <a:rPr lang="cs-CZ" sz="2000" b="1" dirty="0" smtClean="0"/>
              <a:t>Účinnost = </a:t>
            </a:r>
            <a:r>
              <a:rPr lang="cs-CZ" sz="2000" dirty="0" smtClean="0"/>
              <a:t>podle normy má být postupováno v právních vztazích</a:t>
            </a:r>
          </a:p>
          <a:p>
            <a:pPr algn="just"/>
            <a:r>
              <a:rPr lang="cs-CZ" sz="2000" b="1" dirty="0" err="1" smtClean="0"/>
              <a:t>Legisvakance</a:t>
            </a:r>
            <a:r>
              <a:rPr lang="cs-CZ" sz="2000" b="1" dirty="0" smtClean="0"/>
              <a:t> </a:t>
            </a:r>
            <a:r>
              <a:rPr lang="cs-CZ" sz="2000" dirty="0" smtClean="0"/>
              <a:t>= období mezi platnosti a účinností = veřejnost musí být s normou seznámena</a:t>
            </a:r>
          </a:p>
          <a:p>
            <a:pPr algn="just"/>
            <a:endParaRPr lang="cs-CZ" sz="2000" dirty="0" smtClean="0"/>
          </a:p>
          <a:p>
            <a:pPr marL="285750" indent="-285750" algn="just">
              <a:buFont typeface="Arial" panose="020B0604020202020204" pitchFamily="34" charset="0"/>
              <a:buChar char="•"/>
            </a:pPr>
            <a:r>
              <a:rPr lang="cs-CZ" sz="2000" dirty="0"/>
              <a:t>s</a:t>
            </a:r>
            <a:r>
              <a:rPr lang="cs-CZ" sz="2000" dirty="0" smtClean="0"/>
              <a:t>tanoven den účinnosti. „Tento zákon nabývá účinnosti dne 01. 01. 2018“</a:t>
            </a:r>
            <a:endParaRPr lang="cs-CZ" sz="2000" dirty="0"/>
          </a:p>
          <a:p>
            <a:pPr marL="285750" indent="-285750" algn="just">
              <a:buFont typeface="Arial" panose="020B0604020202020204" pitchFamily="34" charset="0"/>
              <a:buChar char="•"/>
            </a:pPr>
            <a:r>
              <a:rPr lang="cs-CZ" sz="2000" dirty="0" smtClean="0"/>
              <a:t>stanovena lhůta 15 dnů: „ Tento zákon nabývá účinnosti 15 den ode dne vyhlášení.“</a:t>
            </a:r>
          </a:p>
          <a:p>
            <a:pPr marL="285750" indent="-285750" algn="just">
              <a:buFont typeface="Arial" panose="020B0604020202020204" pitchFamily="34" charset="0"/>
              <a:buChar char="•"/>
            </a:pPr>
            <a:r>
              <a:rPr lang="cs-CZ" sz="2000" dirty="0" smtClean="0"/>
              <a:t>účinnost současně s platností v mimořádných situacích</a:t>
            </a:r>
          </a:p>
        </p:txBody>
      </p:sp>
    </p:spTree>
    <p:extLst>
      <p:ext uri="{BB962C8B-B14F-4D97-AF65-F5344CB8AC3E}">
        <p14:creationId xmlns:p14="http://schemas.microsoft.com/office/powerpoint/2010/main" val="20423992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22</a:t>
            </a:fld>
            <a:endParaRPr lang="cs-CZ" dirty="0"/>
          </a:p>
        </p:txBody>
      </p:sp>
      <p:sp>
        <p:nvSpPr>
          <p:cNvPr id="5" name="TextovéPole 4"/>
          <p:cNvSpPr txBox="1"/>
          <p:nvPr/>
        </p:nvSpPr>
        <p:spPr>
          <a:xfrm>
            <a:off x="251520" y="548680"/>
            <a:ext cx="8568952" cy="6555641"/>
          </a:xfrm>
          <a:prstGeom prst="rect">
            <a:avLst/>
          </a:prstGeom>
          <a:noFill/>
        </p:spPr>
        <p:txBody>
          <a:bodyPr wrap="square" rtlCol="0">
            <a:spAutoFit/>
          </a:bodyPr>
          <a:lstStyle/>
          <a:p>
            <a:pPr algn="just"/>
            <a:r>
              <a:rPr lang="cs-CZ" sz="2400" b="1" dirty="0"/>
              <a:t>Časová působnost </a:t>
            </a:r>
            <a:r>
              <a:rPr lang="cs-CZ" sz="2400" b="1" dirty="0" smtClean="0"/>
              <a:t>právních norem</a:t>
            </a:r>
            <a:endParaRPr lang="cs-CZ" sz="2400" b="1" dirty="0"/>
          </a:p>
          <a:p>
            <a:pPr algn="just"/>
            <a:endParaRPr lang="cs-CZ" dirty="0"/>
          </a:p>
          <a:p>
            <a:pPr algn="just"/>
            <a:r>
              <a:rPr lang="cs-CZ" dirty="0" smtClean="0"/>
              <a:t>Ve většině případů právní normy pozbývají svou časovou působnost až tehdy, když jsou zrušeny </a:t>
            </a:r>
            <a:r>
              <a:rPr lang="cs-CZ" b="1" dirty="0" smtClean="0"/>
              <a:t>pozdějšími normami </a:t>
            </a:r>
            <a:r>
              <a:rPr lang="cs-CZ" dirty="0" smtClean="0"/>
              <a:t>vyšší nebo stejné právní síly – tj. v souladu s obecným právním principem </a:t>
            </a:r>
            <a:r>
              <a:rPr lang="cs-CZ" b="1" dirty="0" smtClean="0"/>
              <a:t>lex posterior derogat </a:t>
            </a:r>
            <a:r>
              <a:rPr lang="cs-CZ" b="1" dirty="0" err="1" smtClean="0"/>
              <a:t>legi</a:t>
            </a:r>
            <a:r>
              <a:rPr lang="cs-CZ" b="1" dirty="0" smtClean="0"/>
              <a:t> priori.</a:t>
            </a:r>
          </a:p>
          <a:p>
            <a:pPr algn="just"/>
            <a:endParaRPr lang="cs-CZ" dirty="0" smtClean="0"/>
          </a:p>
          <a:p>
            <a:pPr algn="just"/>
            <a:r>
              <a:rPr lang="cs-CZ" dirty="0" smtClean="0"/>
              <a:t>Vyjádřeno ve zrušovacích ustanoveních právního předpisu.</a:t>
            </a:r>
          </a:p>
          <a:p>
            <a:pPr algn="just"/>
            <a:endParaRPr lang="cs-CZ" dirty="0" smtClean="0"/>
          </a:p>
          <a:p>
            <a:pPr algn="just"/>
            <a:r>
              <a:rPr lang="cs-CZ" sz="1400" b="1" dirty="0" smtClean="0"/>
              <a:t>§ 183 zákona č. 500/2004 Sb., správní řád. Zrušuje se zákon č. 71/1967 Sb., o správním řízení (správní řád).</a:t>
            </a:r>
          </a:p>
          <a:p>
            <a:pPr algn="just"/>
            <a:endParaRPr lang="cs-CZ" dirty="0"/>
          </a:p>
          <a:p>
            <a:pPr algn="just"/>
            <a:r>
              <a:rPr lang="cs-CZ" dirty="0" smtClean="0"/>
              <a:t>Právní normy </a:t>
            </a:r>
            <a:r>
              <a:rPr lang="cs-CZ" dirty="0" smtClean="0">
                <a:solidFill>
                  <a:srgbClr val="FF0000"/>
                </a:solidFill>
              </a:rPr>
              <a:t>zásadně</a:t>
            </a:r>
            <a:r>
              <a:rPr lang="cs-CZ" dirty="0" smtClean="0"/>
              <a:t> působí do budoucna, </a:t>
            </a:r>
            <a:r>
              <a:rPr lang="cs-CZ" b="1" dirty="0" smtClean="0"/>
              <a:t>zpětná účinnost právních norem se obecně nepřipouští</a:t>
            </a:r>
            <a:r>
              <a:rPr lang="cs-CZ" dirty="0" smtClean="0"/>
              <a:t>. </a:t>
            </a:r>
          </a:p>
          <a:p>
            <a:pPr algn="just"/>
            <a:endParaRPr lang="cs-CZ" dirty="0" smtClean="0"/>
          </a:p>
          <a:p>
            <a:pPr algn="just"/>
            <a:r>
              <a:rPr lang="cs-CZ" dirty="0" smtClean="0">
                <a:solidFill>
                  <a:srgbClr val="FF0000"/>
                </a:solidFill>
              </a:rPr>
              <a:t>retribuční zákonodárství </a:t>
            </a:r>
          </a:p>
          <a:p>
            <a:pPr algn="just"/>
            <a:r>
              <a:rPr lang="cs-CZ" dirty="0">
                <a:solidFill>
                  <a:srgbClr val="FF0000"/>
                </a:solidFill>
              </a:rPr>
              <a:t>z</a:t>
            </a:r>
            <a:r>
              <a:rPr lang="cs-CZ" dirty="0" smtClean="0">
                <a:solidFill>
                  <a:srgbClr val="FF0000"/>
                </a:solidFill>
              </a:rPr>
              <a:t>ákonem dovolená retroaktivita (právo trestní a přestupkové)</a:t>
            </a:r>
            <a:endParaRPr lang="cs-CZ" sz="1400" b="1" dirty="0" smtClean="0">
              <a:solidFill>
                <a:srgbClr val="FF0000"/>
              </a:solidFill>
            </a:endParaRPr>
          </a:p>
          <a:p>
            <a:pPr algn="just"/>
            <a:r>
              <a:rPr lang="cs-CZ" sz="1400" b="1" dirty="0" smtClean="0">
                <a:solidFill>
                  <a:srgbClr val="FF0000"/>
                </a:solidFill>
              </a:rPr>
              <a:t>čl. 40 odst. 6 Listiny Trestnost činu se posuzuje a trest se ukládá podle zákona účinného v době, kdy byl čin spáchán. Pozdějšího zákona se použije, jestliže je to pro pachatele příznivější.</a:t>
            </a:r>
          </a:p>
          <a:p>
            <a:pPr algn="just"/>
            <a:r>
              <a:rPr lang="cs-CZ" sz="1400" b="1" dirty="0" smtClean="0">
                <a:solidFill>
                  <a:srgbClr val="FF0000"/>
                </a:solidFill>
              </a:rPr>
              <a:t>§ 2 odst. 2 zákona č. 40/2009 Sb., trestní zákoník Trestnost činu se posuzuje podle zákona účinného v době, kdy byl čin spáchán; podle pozdějšího zákona se posuzuje jen tehdy, jestliže to je pro pachatele příznivější.</a:t>
            </a:r>
          </a:p>
          <a:p>
            <a:pPr algn="just"/>
            <a:r>
              <a:rPr lang="cs-CZ" sz="1400" b="1" dirty="0" smtClean="0">
                <a:solidFill>
                  <a:srgbClr val="FF0000"/>
                </a:solidFill>
              </a:rPr>
              <a:t>§ 2 odst. 1 zákona č. 250/2016 Sb., o odpovědnosti za přestupky a řízení o nich Odpovědnost za přestupek se posuzuje podle zákona účinného v době spáchání přestupku; podle pozdějšího zákona se posuzuje jen tehdy, je-li to pro pachatele přestupku (dále jen "pachatel") příznivější.</a:t>
            </a:r>
          </a:p>
          <a:p>
            <a:pPr algn="just"/>
            <a:endParaRPr lang="cs-CZ" dirty="0"/>
          </a:p>
          <a:p>
            <a:pPr algn="just"/>
            <a:endParaRPr lang="cs-CZ" dirty="0" smtClean="0"/>
          </a:p>
        </p:txBody>
      </p:sp>
    </p:spTree>
    <p:extLst>
      <p:ext uri="{BB962C8B-B14F-4D97-AF65-F5344CB8AC3E}">
        <p14:creationId xmlns:p14="http://schemas.microsoft.com/office/powerpoint/2010/main" val="28333508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23</a:t>
            </a:fld>
            <a:endParaRPr lang="cs-CZ" dirty="0"/>
          </a:p>
        </p:txBody>
      </p:sp>
      <p:sp>
        <p:nvSpPr>
          <p:cNvPr id="4" name="TextovéPole 3"/>
          <p:cNvSpPr txBox="1"/>
          <p:nvPr/>
        </p:nvSpPr>
        <p:spPr>
          <a:xfrm>
            <a:off x="287524" y="260648"/>
            <a:ext cx="8568952" cy="5539978"/>
          </a:xfrm>
          <a:prstGeom prst="rect">
            <a:avLst/>
          </a:prstGeom>
          <a:noFill/>
        </p:spPr>
        <p:txBody>
          <a:bodyPr wrap="square" rtlCol="0">
            <a:spAutoFit/>
          </a:bodyPr>
          <a:lstStyle/>
          <a:p>
            <a:r>
              <a:rPr lang="cs-CZ" sz="2400" b="1" dirty="0" smtClean="0"/>
              <a:t>Osobní působnost právních norem</a:t>
            </a:r>
            <a:endParaRPr lang="cs-CZ" sz="2400" b="1" dirty="0"/>
          </a:p>
          <a:p>
            <a:pPr lvl="0" algn="just"/>
            <a:endParaRPr lang="cs-CZ" dirty="0" smtClean="0"/>
          </a:p>
          <a:p>
            <a:pPr lvl="0" algn="just"/>
            <a:r>
              <a:rPr lang="cs-CZ" dirty="0" smtClean="0"/>
              <a:t>→ ohraničuje působnost právní normy okruhem osob, na něž se dané normy vztahují. </a:t>
            </a:r>
            <a:endParaRPr lang="cs-CZ" dirty="0"/>
          </a:p>
          <a:p>
            <a:pPr marL="342900" lvl="0" indent="-342900" algn="just">
              <a:buFont typeface="Wingdings" panose="05000000000000000000" pitchFamily="2" charset="2"/>
              <a:buChar char="q"/>
            </a:pPr>
            <a:r>
              <a:rPr lang="cs-CZ" b="1" dirty="0" smtClean="0"/>
              <a:t>všechny osoby</a:t>
            </a:r>
            <a:r>
              <a:rPr lang="cs-CZ" dirty="0" smtClean="0"/>
              <a:t>, které pobývají nebo vyvíjejí činnost na území našeho státu („kdo“)</a:t>
            </a:r>
          </a:p>
          <a:p>
            <a:pPr marL="342900" lvl="0" indent="-342900" algn="just">
              <a:buFont typeface="Wingdings" panose="05000000000000000000" pitchFamily="2" charset="2"/>
              <a:buChar char="q"/>
            </a:pPr>
            <a:r>
              <a:rPr lang="cs-CZ" b="1" dirty="0" smtClean="0"/>
              <a:t>všechny české osoby a dále cizí osoby </a:t>
            </a:r>
            <a:r>
              <a:rPr lang="cs-CZ" dirty="0" smtClean="0"/>
              <a:t>(§ 12 a 13 zákona č. 128/2000 Sb., o krajích)</a:t>
            </a:r>
          </a:p>
          <a:p>
            <a:pPr marL="342900" lvl="0" indent="-342900" algn="just">
              <a:buFont typeface="Wingdings" panose="05000000000000000000" pitchFamily="2" charset="2"/>
              <a:buChar char="q"/>
            </a:pPr>
            <a:r>
              <a:rPr lang="cs-CZ" b="1" dirty="0" smtClean="0"/>
              <a:t>všechny české osoby </a:t>
            </a:r>
            <a:r>
              <a:rPr lang="cs-CZ" dirty="0" smtClean="0"/>
              <a:t>(§ 2 odst. 3 zákona č. 328/1999 Sb., o občanských průkazech)</a:t>
            </a:r>
          </a:p>
          <a:p>
            <a:pPr marL="342900" lvl="0" indent="-342900" algn="just">
              <a:buFont typeface="Wingdings" panose="05000000000000000000" pitchFamily="2" charset="2"/>
              <a:buChar char="q"/>
            </a:pPr>
            <a:r>
              <a:rPr lang="cs-CZ" b="1" dirty="0" smtClean="0"/>
              <a:t>české osoby</a:t>
            </a:r>
            <a:r>
              <a:rPr lang="cs-CZ" dirty="0" smtClean="0"/>
              <a:t>, které pobývají nebo vyvíjejí činnost na území jiných států (§ 6 trestního zákoníku – zásada personality)</a:t>
            </a:r>
          </a:p>
          <a:p>
            <a:pPr marL="342900" lvl="0" indent="-342900" algn="just">
              <a:buFont typeface="Wingdings" panose="05000000000000000000" pitchFamily="2" charset="2"/>
              <a:buChar char="q"/>
            </a:pPr>
            <a:r>
              <a:rPr lang="cs-CZ" b="1" dirty="0" smtClean="0"/>
              <a:t>jen některé české osoby  </a:t>
            </a:r>
            <a:r>
              <a:rPr lang="cs-CZ" dirty="0" smtClean="0"/>
              <a:t>na území našeho státu (např. živnostníci, studenti vysokých škol, vojáci z povolání, rodiče atd.).</a:t>
            </a:r>
          </a:p>
          <a:p>
            <a:pPr lvl="0" algn="just"/>
            <a:endParaRPr lang="cs-CZ" dirty="0"/>
          </a:p>
          <a:p>
            <a:pPr lvl="0" algn="just"/>
            <a:r>
              <a:rPr lang="cs-CZ" dirty="0" smtClean="0"/>
              <a:t>Většina právních norem má nejšířeji pojatou osobní působnost, její užší pojetí přichází v úvahu zpravidla v návaznosti na věcný okruh problémů normou upravený</a:t>
            </a:r>
          </a:p>
          <a:p>
            <a:pPr lvl="0" algn="just"/>
            <a:endParaRPr lang="cs-CZ" dirty="0" smtClean="0"/>
          </a:p>
          <a:p>
            <a:r>
              <a:rPr lang="cs-CZ" sz="2400" b="1" dirty="0"/>
              <a:t>Věcná působnost právních norem</a:t>
            </a:r>
          </a:p>
          <a:p>
            <a:pPr algn="just"/>
            <a:endParaRPr lang="cs-CZ" dirty="0"/>
          </a:p>
          <a:p>
            <a:pPr marL="285750" indent="-285750" algn="just">
              <a:buFont typeface="Wingdings" panose="05000000000000000000" pitchFamily="2" charset="2"/>
              <a:buChar char="q"/>
            </a:pPr>
            <a:r>
              <a:rPr lang="cs-CZ" dirty="0"/>
              <a:t>ohraničuje působnost právní normy vymezenou předmětem právní úpravy („co“)</a:t>
            </a:r>
          </a:p>
          <a:p>
            <a:pPr marL="285750" indent="-285750" algn="just">
              <a:buFont typeface="Wingdings" panose="05000000000000000000" pitchFamily="2" charset="2"/>
              <a:buChar char="q"/>
            </a:pPr>
            <a:r>
              <a:rPr lang="cs-CZ" dirty="0"/>
              <a:t>od právních odvětví až po vnitřní strukturu právní normy</a:t>
            </a:r>
          </a:p>
          <a:p>
            <a:pPr lvl="0" algn="just"/>
            <a:endParaRPr lang="cs-CZ" dirty="0"/>
          </a:p>
        </p:txBody>
      </p:sp>
    </p:spTree>
    <p:extLst>
      <p:ext uri="{BB962C8B-B14F-4D97-AF65-F5344CB8AC3E}">
        <p14:creationId xmlns:p14="http://schemas.microsoft.com/office/powerpoint/2010/main" val="9163331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24</a:t>
            </a:fld>
            <a:endParaRPr lang="cs-CZ" dirty="0"/>
          </a:p>
        </p:txBody>
      </p:sp>
      <p:sp>
        <p:nvSpPr>
          <p:cNvPr id="4" name="TextovéPole 3"/>
          <p:cNvSpPr txBox="1"/>
          <p:nvPr/>
        </p:nvSpPr>
        <p:spPr>
          <a:xfrm>
            <a:off x="539552" y="692696"/>
            <a:ext cx="8136904" cy="4308872"/>
          </a:xfrm>
          <a:prstGeom prst="rect">
            <a:avLst/>
          </a:prstGeom>
          <a:noFill/>
        </p:spPr>
        <p:txBody>
          <a:bodyPr wrap="square" rtlCol="0">
            <a:spAutoFit/>
          </a:bodyPr>
          <a:lstStyle/>
          <a:p>
            <a:r>
              <a:rPr lang="cs-CZ" sz="2400" b="1" dirty="0" smtClean="0"/>
              <a:t>Prameny práva obecně</a:t>
            </a:r>
          </a:p>
          <a:p>
            <a:endParaRPr lang="cs-CZ" b="1" dirty="0"/>
          </a:p>
          <a:p>
            <a:pPr marL="342900" indent="-342900">
              <a:buFont typeface="Wingdings" panose="05000000000000000000" pitchFamily="2" charset="2"/>
              <a:buChar char="q"/>
            </a:pPr>
            <a:r>
              <a:rPr lang="cs-CZ" dirty="0"/>
              <a:t>formy, ve kterých je </a:t>
            </a:r>
            <a:r>
              <a:rPr lang="cs-CZ" dirty="0" smtClean="0"/>
              <a:t>obsaženo objektivní právo,</a:t>
            </a:r>
          </a:p>
          <a:p>
            <a:pPr marL="342900" indent="-342900">
              <a:buFont typeface="Wingdings" panose="05000000000000000000" pitchFamily="2" charset="2"/>
              <a:buChar char="q"/>
            </a:pPr>
            <a:r>
              <a:rPr lang="cs-CZ" dirty="0" smtClean="0"/>
              <a:t>forma</a:t>
            </a:r>
            <a:r>
              <a:rPr lang="cs-CZ" dirty="0"/>
              <a:t>, v níž jsou obsaženy právní </a:t>
            </a:r>
            <a:r>
              <a:rPr lang="cs-CZ" dirty="0" smtClean="0"/>
              <a:t>normy</a:t>
            </a:r>
          </a:p>
          <a:p>
            <a:pPr algn="just"/>
            <a:endParaRPr lang="cs-CZ" dirty="0" smtClean="0"/>
          </a:p>
          <a:p>
            <a:pPr algn="just"/>
            <a:r>
              <a:rPr lang="cs-CZ" sz="2000" dirty="0" smtClean="0"/>
              <a:t>Pramenem práva obvykle rozumíme objektivizaci (zachycení, zapsání, vydání) pravidel chování do právních pravidel vyjádřených v určité právní formě</a:t>
            </a:r>
            <a:r>
              <a:rPr lang="cs-CZ" sz="2000" dirty="0"/>
              <a:t> </a:t>
            </a:r>
            <a:r>
              <a:rPr lang="cs-CZ" sz="2000" dirty="0" smtClean="0"/>
              <a:t>= </a:t>
            </a:r>
            <a:r>
              <a:rPr lang="cs-CZ" sz="2000" b="1" dirty="0" smtClean="0"/>
              <a:t>pramen práva ve formálním smyslu.</a:t>
            </a:r>
          </a:p>
          <a:p>
            <a:pPr algn="just"/>
            <a:endParaRPr lang="cs-CZ" sz="2000" b="1" dirty="0"/>
          </a:p>
          <a:p>
            <a:pPr algn="just"/>
            <a:r>
              <a:rPr lang="cs-CZ" sz="2000" dirty="0" smtClean="0"/>
              <a:t>Pramen práva v </a:t>
            </a:r>
            <a:r>
              <a:rPr lang="cs-CZ" sz="2000" b="1" dirty="0" smtClean="0"/>
              <a:t>materiálním smyslu</a:t>
            </a:r>
            <a:r>
              <a:rPr lang="cs-CZ" sz="2000" dirty="0" smtClean="0"/>
              <a:t>: historické události, děje, skutečnosti, resp. jevy, které odůvodňují, že pramen práva je takový jaký je.</a:t>
            </a:r>
            <a:endParaRPr lang="cs-CZ" sz="2000" b="1" dirty="0"/>
          </a:p>
          <a:p>
            <a:endParaRPr lang="cs-CZ" sz="2000" b="1" dirty="0"/>
          </a:p>
          <a:p>
            <a:r>
              <a:rPr lang="cs-CZ" sz="2000" dirty="0" smtClean="0"/>
              <a:t>České a obecně kontinentální právo je právem </a:t>
            </a:r>
            <a:r>
              <a:rPr lang="cs-CZ" sz="2000" b="1" dirty="0" smtClean="0"/>
              <a:t>psaným</a:t>
            </a:r>
            <a:r>
              <a:rPr lang="cs-CZ" sz="2000" dirty="0" smtClean="0"/>
              <a:t>.</a:t>
            </a:r>
            <a:endParaRPr lang="cs-CZ" sz="2000" dirty="0"/>
          </a:p>
          <a:p>
            <a:endParaRPr lang="cs-CZ" dirty="0"/>
          </a:p>
        </p:txBody>
      </p:sp>
    </p:spTree>
    <p:extLst>
      <p:ext uri="{BB962C8B-B14F-4D97-AF65-F5344CB8AC3E}">
        <p14:creationId xmlns:p14="http://schemas.microsoft.com/office/powerpoint/2010/main" val="8167156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92696"/>
            <a:ext cx="8229600" cy="5433467"/>
          </a:xfrm>
        </p:spPr>
        <p:txBody>
          <a:bodyPr>
            <a:normAutofit fontScale="85000" lnSpcReduction="10000"/>
          </a:bodyPr>
          <a:lstStyle/>
          <a:p>
            <a:pPr marL="0" indent="0">
              <a:buNone/>
            </a:pPr>
            <a:r>
              <a:rPr lang="cs-CZ" b="1" dirty="0" smtClean="0"/>
              <a:t>Druhy pramenů práva</a:t>
            </a:r>
            <a:endParaRPr lang="cs-CZ" b="1" dirty="0"/>
          </a:p>
          <a:p>
            <a:pPr algn="just">
              <a:buFont typeface="Wingdings" panose="05000000000000000000" pitchFamily="2" charset="2"/>
              <a:buChar char="q"/>
            </a:pPr>
            <a:r>
              <a:rPr lang="cs-CZ" b="1" dirty="0"/>
              <a:t>normativní právní akty </a:t>
            </a:r>
            <a:r>
              <a:rPr lang="cs-CZ" dirty="0"/>
              <a:t>= všeobecně závazné právní předpisy, které jsou výsledkem normotvorné činnosti subjektu tvorby práva</a:t>
            </a:r>
          </a:p>
          <a:p>
            <a:pPr algn="just">
              <a:buFont typeface="Wingdings" panose="05000000000000000000" pitchFamily="2" charset="2"/>
              <a:buChar char="q"/>
            </a:pPr>
            <a:r>
              <a:rPr lang="cs-CZ" b="1" dirty="0"/>
              <a:t>normativní smlouvy </a:t>
            </a:r>
            <a:r>
              <a:rPr lang="cs-CZ" dirty="0"/>
              <a:t>= mezinárodní smlouvy, které zavazují subjekty vnitrostátního práva</a:t>
            </a:r>
          </a:p>
          <a:p>
            <a:pPr algn="just">
              <a:buFont typeface="Wingdings" panose="05000000000000000000" pitchFamily="2" charset="2"/>
              <a:buChar char="q"/>
            </a:pPr>
            <a:r>
              <a:rPr lang="cs-CZ" b="1" dirty="0"/>
              <a:t>precedenty </a:t>
            </a:r>
            <a:r>
              <a:rPr lang="cs-CZ" dirty="0"/>
              <a:t>= soudní rozhodnutí „</a:t>
            </a:r>
            <a:r>
              <a:rPr lang="cs-CZ" dirty="0" err="1"/>
              <a:t>judge</a:t>
            </a:r>
            <a:r>
              <a:rPr lang="cs-CZ" dirty="0"/>
              <a:t> made </a:t>
            </a:r>
            <a:r>
              <a:rPr lang="cs-CZ" dirty="0" err="1"/>
              <a:t>law</a:t>
            </a:r>
            <a:r>
              <a:rPr lang="cs-CZ" dirty="0"/>
              <a:t>“</a:t>
            </a:r>
          </a:p>
          <a:p>
            <a:pPr algn="just">
              <a:buFont typeface="Wingdings" panose="05000000000000000000" pitchFamily="2" charset="2"/>
              <a:buChar char="q"/>
            </a:pPr>
            <a:r>
              <a:rPr lang="cs-CZ" b="1" dirty="0"/>
              <a:t>právní obyčeje </a:t>
            </a:r>
            <a:r>
              <a:rPr lang="cs-CZ" dirty="0"/>
              <a:t>= zvyklosti, podmínka je dlouhodobé chování se členů společnosti v souladu s těmito zvyklostmi, určitost práv a povinností, všeobecné přesvědčení o jejich závaznosti</a:t>
            </a:r>
          </a:p>
          <a:p>
            <a:pPr algn="just">
              <a:buFont typeface="Wingdings" panose="05000000000000000000" pitchFamily="2" charset="2"/>
              <a:buChar char="q"/>
            </a:pPr>
            <a:r>
              <a:rPr lang="cs-CZ" b="1" dirty="0"/>
              <a:t>jiné prameny práva </a:t>
            </a:r>
            <a:r>
              <a:rPr lang="cs-CZ" dirty="0"/>
              <a:t>= ostatní, např. právní </a:t>
            </a:r>
            <a:r>
              <a:rPr lang="cs-CZ" dirty="0" smtClean="0"/>
              <a:t>nauka, dobrozdání právníků</a:t>
            </a:r>
            <a:endParaRPr lang="cs-CZ" dirty="0"/>
          </a:p>
          <a:p>
            <a:pPr marL="0" indent="0">
              <a:buNone/>
            </a:pPr>
            <a:endParaRPr lang="cs-CZ" dirty="0"/>
          </a:p>
        </p:txBody>
      </p:sp>
      <p:sp>
        <p:nvSpPr>
          <p:cNvPr id="4" name="Zástupný symbol pro zápatí 3"/>
          <p:cNvSpPr>
            <a:spLocks noGrp="1"/>
          </p:cNvSpPr>
          <p:nvPr>
            <p:ph type="ftr" sz="quarter" idx="11"/>
          </p:nvPr>
        </p:nvSpPr>
        <p:spPr/>
        <p:txBody>
          <a:bodyPr/>
          <a:lstStyle/>
          <a:p>
            <a:r>
              <a:rPr lang="cs-CZ" smtClean="0"/>
              <a:t>Právo-blok I.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25</a:t>
            </a:fld>
            <a:endParaRPr lang="cs-CZ" dirty="0"/>
          </a:p>
        </p:txBody>
      </p:sp>
    </p:spTree>
    <p:extLst>
      <p:ext uri="{BB962C8B-B14F-4D97-AF65-F5344CB8AC3E}">
        <p14:creationId xmlns:p14="http://schemas.microsoft.com/office/powerpoint/2010/main" val="14712957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26</a:t>
            </a:fld>
            <a:endParaRPr lang="cs-CZ" dirty="0"/>
          </a:p>
        </p:txBody>
      </p:sp>
      <p:sp>
        <p:nvSpPr>
          <p:cNvPr id="4" name="TextovéPole 3"/>
          <p:cNvSpPr txBox="1"/>
          <p:nvPr/>
        </p:nvSpPr>
        <p:spPr>
          <a:xfrm>
            <a:off x="359532" y="620688"/>
            <a:ext cx="8424936" cy="5416868"/>
          </a:xfrm>
          <a:prstGeom prst="rect">
            <a:avLst/>
          </a:prstGeom>
          <a:noFill/>
        </p:spPr>
        <p:txBody>
          <a:bodyPr wrap="square" rtlCol="0">
            <a:spAutoFit/>
          </a:bodyPr>
          <a:lstStyle/>
          <a:p>
            <a:r>
              <a:rPr lang="cs-CZ" altLang="cs-CZ" sz="2400" b="1" dirty="0" smtClean="0"/>
              <a:t>Prameny práva</a:t>
            </a:r>
          </a:p>
          <a:p>
            <a:endParaRPr lang="cs-CZ" altLang="cs-CZ" b="1" dirty="0"/>
          </a:p>
          <a:p>
            <a:r>
              <a:rPr lang="cs-CZ" altLang="cs-CZ" sz="1600" dirty="0" smtClean="0"/>
              <a:t>Prameny českého práva, z hlediska jejich vnější formy, jsou především:</a:t>
            </a:r>
          </a:p>
          <a:p>
            <a:endParaRPr lang="cs-CZ" altLang="cs-CZ" sz="1600" dirty="0"/>
          </a:p>
          <a:p>
            <a:pPr marL="285750" indent="-285750" algn="just">
              <a:buFont typeface="Wingdings" panose="05000000000000000000" pitchFamily="2" charset="2"/>
              <a:buChar char="q"/>
            </a:pPr>
            <a:r>
              <a:rPr lang="cs-CZ" altLang="cs-CZ" sz="1600" b="1" dirty="0" smtClean="0"/>
              <a:t>obecně závazné normativní akty</a:t>
            </a:r>
            <a:r>
              <a:rPr lang="cs-CZ" altLang="cs-CZ" sz="1600" dirty="0" smtClean="0"/>
              <a:t> – obsahuji pravidla obecně </a:t>
            </a:r>
            <a:r>
              <a:rPr lang="cs-CZ" altLang="cs-CZ" sz="1600" dirty="0"/>
              <a:t>závazná pro </a:t>
            </a:r>
            <a:r>
              <a:rPr lang="cs-CZ" altLang="cs-CZ" sz="1600" dirty="0" smtClean="0"/>
              <a:t>každého, kdo se dostane do situace předvídané těmito akty,</a:t>
            </a:r>
          </a:p>
          <a:p>
            <a:pPr marL="285750" indent="-285750" algn="just">
              <a:buFont typeface="Wingdings" panose="05000000000000000000" pitchFamily="2" charset="2"/>
              <a:buChar char="q"/>
            </a:pPr>
            <a:r>
              <a:rPr lang="cs-CZ" altLang="cs-CZ" sz="1600" b="1" dirty="0"/>
              <a:t>n</a:t>
            </a:r>
            <a:r>
              <a:rPr lang="cs-CZ" altLang="cs-CZ" sz="1600" b="1" dirty="0" smtClean="0"/>
              <a:t>ormativní smlouvy</a:t>
            </a:r>
          </a:p>
          <a:p>
            <a:r>
              <a:rPr lang="cs-CZ" sz="1600" dirty="0"/>
              <a:t>Mezinárodní smlouvy </a:t>
            </a:r>
            <a:r>
              <a:rPr lang="cs-CZ" sz="1600" b="1" dirty="0"/>
              <a:t>podle čl. 10 </a:t>
            </a:r>
            <a:r>
              <a:rPr lang="cs-CZ" sz="1600" b="1" dirty="0" smtClean="0"/>
              <a:t>Ústavy</a:t>
            </a:r>
            <a:endParaRPr lang="cs-CZ" sz="1600" dirty="0"/>
          </a:p>
          <a:p>
            <a:endParaRPr lang="cs-CZ" sz="1600" dirty="0"/>
          </a:p>
          <a:p>
            <a:pPr marL="285750" indent="-285750" algn="just">
              <a:buFont typeface="Wingdings" panose="05000000000000000000" pitchFamily="2" charset="2"/>
              <a:buChar char="q"/>
            </a:pPr>
            <a:r>
              <a:rPr lang="cs-CZ" sz="1600" dirty="0" smtClean="0"/>
              <a:t>Evropská </a:t>
            </a:r>
            <a:r>
              <a:rPr lang="cs-CZ" sz="1600" dirty="0"/>
              <a:t>úmluva o ochraně lidských práv a základních svobod (publikována pod č. 209/1992 Sb.).</a:t>
            </a:r>
          </a:p>
          <a:p>
            <a:pPr algn="just"/>
            <a:endParaRPr lang="cs-CZ" sz="1600" dirty="0"/>
          </a:p>
          <a:p>
            <a:pPr algn="just"/>
            <a:r>
              <a:rPr lang="cs-CZ" sz="1600" u="sng" dirty="0"/>
              <a:t>Čl. 10a Ústavy ČR</a:t>
            </a:r>
            <a:r>
              <a:rPr lang="cs-CZ" sz="1600" dirty="0"/>
              <a:t>: </a:t>
            </a:r>
            <a:r>
              <a:rPr lang="cs-CZ" sz="1600" i="1" dirty="0"/>
              <a:t>Mezinárodní smlouvou mohou být některé pravomoci orgánů České republiky přeneseny na mezinárodní organizaci nebo instituci. K ratifikaci mezinárodní smlouvy uvedené v odstavci 1 je třeba souhlasu Parlamentu, nestanoví-li ústavní zákon, že k ratifikaci je třeba souhlasu daného v referendu.</a:t>
            </a:r>
          </a:p>
          <a:p>
            <a:pPr algn="just"/>
            <a:r>
              <a:rPr lang="cs-CZ" altLang="cs-CZ" sz="1600" dirty="0" smtClean="0"/>
              <a:t>Mezi prameny českého práva fakticky nepatří:</a:t>
            </a:r>
          </a:p>
          <a:p>
            <a:pPr algn="just"/>
            <a:endParaRPr lang="cs-CZ" altLang="cs-CZ" sz="1600" dirty="0"/>
          </a:p>
          <a:p>
            <a:pPr marL="285750" indent="-285750" algn="just">
              <a:buFont typeface="Wingdings" panose="05000000000000000000" pitchFamily="2" charset="2"/>
              <a:buChar char="q"/>
            </a:pPr>
            <a:r>
              <a:rPr lang="cs-CZ" altLang="cs-CZ" sz="1600" b="1" dirty="0" smtClean="0"/>
              <a:t>právní precedenty </a:t>
            </a:r>
            <a:endParaRPr lang="cs-CZ" altLang="cs-CZ" sz="1600" dirty="0"/>
          </a:p>
          <a:p>
            <a:pPr marL="285750" indent="-285750" algn="just">
              <a:buFont typeface="Wingdings" panose="05000000000000000000" pitchFamily="2" charset="2"/>
              <a:buChar char="q"/>
            </a:pPr>
            <a:r>
              <a:rPr lang="cs-CZ" altLang="cs-CZ" sz="1600" b="1" dirty="0" smtClean="0"/>
              <a:t>právní obyčeje</a:t>
            </a:r>
            <a:endParaRPr lang="cs-CZ" altLang="cs-CZ" sz="1600" dirty="0"/>
          </a:p>
          <a:p>
            <a:pPr marL="285750" indent="-285750" algn="just">
              <a:buFont typeface="Wingdings" panose="05000000000000000000" pitchFamily="2" charset="2"/>
              <a:buChar char="q"/>
            </a:pPr>
            <a:r>
              <a:rPr lang="cs-CZ" altLang="cs-CZ" sz="1600" b="1" dirty="0" smtClean="0"/>
              <a:t>právní nauka</a:t>
            </a:r>
            <a:endParaRPr lang="cs-CZ" altLang="cs-CZ" sz="1600" b="1" dirty="0"/>
          </a:p>
        </p:txBody>
      </p:sp>
    </p:spTree>
    <p:extLst>
      <p:ext uri="{BB962C8B-B14F-4D97-AF65-F5344CB8AC3E}">
        <p14:creationId xmlns:p14="http://schemas.microsoft.com/office/powerpoint/2010/main" val="17866606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27</a:t>
            </a:fld>
            <a:endParaRPr lang="cs-CZ" dirty="0"/>
          </a:p>
        </p:txBody>
      </p:sp>
      <p:sp>
        <p:nvSpPr>
          <p:cNvPr id="5" name="Obdélník 4"/>
          <p:cNvSpPr/>
          <p:nvPr/>
        </p:nvSpPr>
        <p:spPr>
          <a:xfrm>
            <a:off x="611560" y="620689"/>
            <a:ext cx="8208912" cy="4832092"/>
          </a:xfrm>
          <a:prstGeom prst="rect">
            <a:avLst/>
          </a:prstGeom>
        </p:spPr>
        <p:txBody>
          <a:bodyPr wrap="square">
            <a:spAutoFit/>
          </a:bodyPr>
          <a:lstStyle/>
          <a:p>
            <a:pPr lvl="0" algn="just"/>
            <a:r>
              <a:rPr lang="cs-CZ" sz="2400" b="1" dirty="0" smtClean="0"/>
              <a:t>Členění pramenů práva podle druhu orgánu, který jej vydává</a:t>
            </a:r>
          </a:p>
          <a:p>
            <a:pPr lvl="0" algn="just"/>
            <a:endParaRPr lang="cs-CZ" sz="1000" dirty="0" smtClean="0"/>
          </a:p>
          <a:p>
            <a:pPr lvl="0" algn="just"/>
            <a:r>
              <a:rPr lang="cs-CZ" dirty="0" smtClean="0"/>
              <a:t>Pravomoc k vydávání pramenů práva v ČR přísluší jednak vrcholnému zákonodárnému orgánu, dále ústředním orgánům státní správy a také příslušným samosprávným orgánům.</a:t>
            </a:r>
          </a:p>
          <a:p>
            <a:pPr lvl="0" algn="just"/>
            <a:endParaRPr lang="cs-CZ" sz="1000" dirty="0"/>
          </a:p>
          <a:p>
            <a:pPr lvl="0" algn="just"/>
            <a:r>
              <a:rPr lang="cs-CZ" u="sng" dirty="0" smtClean="0"/>
              <a:t>Prameny vydávané vrcholným zákonodárným sborem</a:t>
            </a:r>
            <a:r>
              <a:rPr lang="cs-CZ" dirty="0" smtClean="0"/>
              <a:t>:</a:t>
            </a:r>
          </a:p>
          <a:p>
            <a:pPr lvl="0" algn="just"/>
            <a:endParaRPr lang="cs-CZ" sz="1000" dirty="0"/>
          </a:p>
          <a:p>
            <a:pPr marL="285750" lvl="0" indent="-285750" algn="just">
              <a:buFont typeface="Wingdings" panose="05000000000000000000" pitchFamily="2" charset="2"/>
              <a:buChar char="§"/>
            </a:pPr>
            <a:r>
              <a:rPr lang="cs-CZ" dirty="0" smtClean="0"/>
              <a:t>Ústava</a:t>
            </a:r>
          </a:p>
          <a:p>
            <a:pPr marL="285750" lvl="0" indent="-285750" algn="just">
              <a:buFont typeface="Wingdings" panose="05000000000000000000" pitchFamily="2" charset="2"/>
              <a:buChar char="§"/>
            </a:pPr>
            <a:r>
              <a:rPr lang="cs-CZ" dirty="0" smtClean="0"/>
              <a:t>ústavní zákony,</a:t>
            </a:r>
          </a:p>
          <a:p>
            <a:pPr marL="285750" lvl="0" indent="-285750" algn="just">
              <a:buFont typeface="Wingdings" panose="05000000000000000000" pitchFamily="2" charset="2"/>
              <a:buChar char="§"/>
            </a:pPr>
            <a:r>
              <a:rPr lang="cs-CZ" dirty="0" smtClean="0"/>
              <a:t>zákony,</a:t>
            </a:r>
          </a:p>
          <a:p>
            <a:pPr marL="285750" lvl="0" indent="-285750" algn="just">
              <a:buFont typeface="Wingdings" panose="05000000000000000000" pitchFamily="2" charset="2"/>
              <a:buChar char="§"/>
            </a:pPr>
            <a:r>
              <a:rPr lang="cs-CZ" dirty="0" smtClean="0"/>
              <a:t>zákonná opatření Senátu</a:t>
            </a:r>
          </a:p>
          <a:p>
            <a:pPr lvl="0" algn="just"/>
            <a:endParaRPr lang="cs-CZ" sz="1000" dirty="0"/>
          </a:p>
          <a:p>
            <a:pPr lvl="0" algn="just"/>
            <a:r>
              <a:rPr lang="cs-CZ" u="sng" dirty="0" smtClean="0"/>
              <a:t>Prameny vydávané ústředními orgány státní správy</a:t>
            </a:r>
            <a:r>
              <a:rPr lang="cs-CZ" dirty="0" smtClean="0"/>
              <a:t>:</a:t>
            </a:r>
          </a:p>
          <a:p>
            <a:pPr lvl="0" algn="just"/>
            <a:endParaRPr lang="cs-CZ" sz="1000" dirty="0"/>
          </a:p>
          <a:p>
            <a:pPr marL="285750" lvl="0" indent="-285750" algn="just">
              <a:buFont typeface="Wingdings" panose="05000000000000000000" pitchFamily="2" charset="2"/>
              <a:buChar char="§"/>
            </a:pPr>
            <a:r>
              <a:rPr lang="cs-CZ" dirty="0" smtClean="0"/>
              <a:t>nařízení vlády (vydávají se k provádění zákonů a v jejich mezích, mají povahu prováděcího předpisu),</a:t>
            </a:r>
          </a:p>
          <a:p>
            <a:pPr marL="285750" lvl="0" indent="-285750" algn="just">
              <a:buFont typeface="Wingdings" panose="05000000000000000000" pitchFamily="2" charset="2"/>
              <a:buChar char="§"/>
            </a:pPr>
            <a:r>
              <a:rPr lang="cs-CZ" dirty="0" smtClean="0"/>
              <a:t>obecně závazné právní předpisy ministerstev a jiných správních úřadů (vydávají se na základě a v mezích zákonů, mají povahu prováděcího předpisu).</a:t>
            </a:r>
            <a:endParaRPr lang="cs-CZ" dirty="0"/>
          </a:p>
        </p:txBody>
      </p:sp>
    </p:spTree>
    <p:extLst>
      <p:ext uri="{BB962C8B-B14F-4D97-AF65-F5344CB8AC3E}">
        <p14:creationId xmlns:p14="http://schemas.microsoft.com/office/powerpoint/2010/main" val="15198333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28</a:t>
            </a:fld>
            <a:endParaRPr lang="cs-CZ" dirty="0"/>
          </a:p>
        </p:txBody>
      </p:sp>
      <p:sp>
        <p:nvSpPr>
          <p:cNvPr id="4" name="Obdélník 3"/>
          <p:cNvSpPr/>
          <p:nvPr/>
        </p:nvSpPr>
        <p:spPr>
          <a:xfrm>
            <a:off x="611560" y="548680"/>
            <a:ext cx="8064896" cy="5032147"/>
          </a:xfrm>
          <a:prstGeom prst="rect">
            <a:avLst/>
          </a:prstGeom>
        </p:spPr>
        <p:txBody>
          <a:bodyPr wrap="square">
            <a:spAutoFit/>
          </a:bodyPr>
          <a:lstStyle/>
          <a:p>
            <a:pPr lvl="0" algn="just"/>
            <a:r>
              <a:rPr lang="cs-CZ" sz="2400" b="1" dirty="0"/>
              <a:t>Členění pramenů </a:t>
            </a:r>
            <a:r>
              <a:rPr lang="cs-CZ" sz="2400" b="1" dirty="0" smtClean="0"/>
              <a:t>práva </a:t>
            </a:r>
            <a:r>
              <a:rPr lang="cs-CZ" sz="2400" b="1" dirty="0"/>
              <a:t>práva podle druhu orgánu, který je </a:t>
            </a:r>
            <a:r>
              <a:rPr lang="cs-CZ" sz="2400" b="1" dirty="0" smtClean="0"/>
              <a:t>vydává</a:t>
            </a:r>
          </a:p>
          <a:p>
            <a:pPr lvl="0" algn="just"/>
            <a:endParaRPr lang="cs-CZ" b="1" dirty="0"/>
          </a:p>
          <a:p>
            <a:pPr lvl="0" algn="just"/>
            <a:r>
              <a:rPr lang="cs-CZ" sz="2000" u="sng" dirty="0" smtClean="0"/>
              <a:t>Prameny vydávané místními (územními) orgány</a:t>
            </a:r>
            <a:r>
              <a:rPr lang="cs-CZ" sz="2000" dirty="0" smtClean="0"/>
              <a:t>:</a:t>
            </a:r>
          </a:p>
          <a:p>
            <a:pPr lvl="0" algn="just"/>
            <a:endParaRPr lang="cs-CZ" sz="2000" dirty="0"/>
          </a:p>
          <a:p>
            <a:pPr marL="285750" lvl="0" indent="-285750" algn="just">
              <a:spcAft>
                <a:spcPts val="600"/>
              </a:spcAft>
              <a:buFont typeface="Wingdings" panose="05000000000000000000" pitchFamily="2" charset="2"/>
              <a:buChar char="§"/>
            </a:pPr>
            <a:r>
              <a:rPr lang="cs-CZ" sz="2000" dirty="0" smtClean="0"/>
              <a:t>obecně závazné vyhlášky kraje v mezích samostatné působnosti (vydávají se na základě zmocnění; povinnosti lze jimi ukládat, jen stanoví-li tak zákon),</a:t>
            </a:r>
          </a:p>
          <a:p>
            <a:pPr marL="285750" lvl="0" indent="-285750" algn="just">
              <a:spcAft>
                <a:spcPts val="600"/>
              </a:spcAft>
              <a:buFont typeface="Wingdings" panose="05000000000000000000" pitchFamily="2" charset="2"/>
              <a:buChar char="§"/>
            </a:pPr>
            <a:r>
              <a:rPr lang="cs-CZ" sz="2000" dirty="0" smtClean="0"/>
              <a:t>nařízení kraje ve věcech přeneseného  výkonu státní správy (vydávají se na základě a v mezích zákona, při výslovném zákonném zmocnění),</a:t>
            </a:r>
          </a:p>
          <a:p>
            <a:pPr marL="285750" lvl="0" indent="-285750" algn="just">
              <a:spcAft>
                <a:spcPts val="600"/>
              </a:spcAft>
              <a:buFont typeface="Wingdings" panose="05000000000000000000" pitchFamily="2" charset="2"/>
              <a:buChar char="§"/>
            </a:pPr>
            <a:r>
              <a:rPr lang="cs-CZ" sz="2000" dirty="0" smtClean="0"/>
              <a:t>obecně závazné vyhlášky obce v mezích samostatné působnosti (vydávají se na základě ústavního zmocnění; povinnosti lze jimi ukládat, jen stanoví-li tak zákon),</a:t>
            </a:r>
          </a:p>
          <a:p>
            <a:pPr marL="285750" lvl="0" indent="-285750" algn="just">
              <a:buFont typeface="Wingdings" panose="05000000000000000000" pitchFamily="2" charset="2"/>
              <a:buChar char="§"/>
            </a:pPr>
            <a:r>
              <a:rPr lang="cs-CZ" sz="2000" dirty="0" smtClean="0"/>
              <a:t>nařízení obce ve věcech přeneseného výkonu státní správy (vydávají se na základě zmocnění v zákoně a v jeho mezích). </a:t>
            </a:r>
            <a:endParaRPr lang="cs-CZ" sz="2000" dirty="0"/>
          </a:p>
        </p:txBody>
      </p:sp>
    </p:spTree>
    <p:extLst>
      <p:ext uri="{BB962C8B-B14F-4D97-AF65-F5344CB8AC3E}">
        <p14:creationId xmlns:p14="http://schemas.microsoft.com/office/powerpoint/2010/main" val="364715977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29</a:t>
            </a:fld>
            <a:endParaRPr lang="cs-CZ" dirty="0"/>
          </a:p>
        </p:txBody>
      </p:sp>
      <p:sp>
        <p:nvSpPr>
          <p:cNvPr id="4" name="TextovéPole 3"/>
          <p:cNvSpPr txBox="1"/>
          <p:nvPr/>
        </p:nvSpPr>
        <p:spPr>
          <a:xfrm>
            <a:off x="395536" y="620688"/>
            <a:ext cx="8280920" cy="3748719"/>
          </a:xfrm>
          <a:prstGeom prst="rect">
            <a:avLst/>
          </a:prstGeom>
          <a:noFill/>
        </p:spPr>
        <p:txBody>
          <a:bodyPr wrap="square" rtlCol="0">
            <a:spAutoFit/>
          </a:bodyPr>
          <a:lstStyle/>
          <a:p>
            <a:pPr>
              <a:lnSpc>
                <a:spcPct val="90000"/>
              </a:lnSpc>
            </a:pPr>
            <a:r>
              <a:rPr lang="cs-CZ" altLang="cs-CZ" sz="2400" b="1" dirty="0" smtClean="0"/>
              <a:t>Členění pramenů správního práva podle stupně jejich právní síly</a:t>
            </a:r>
          </a:p>
          <a:p>
            <a:pPr>
              <a:lnSpc>
                <a:spcPct val="90000"/>
              </a:lnSpc>
            </a:pPr>
            <a:endParaRPr lang="cs-CZ" altLang="cs-CZ" dirty="0" smtClean="0"/>
          </a:p>
          <a:p>
            <a:pPr algn="just">
              <a:lnSpc>
                <a:spcPct val="90000"/>
              </a:lnSpc>
            </a:pPr>
            <a:endParaRPr lang="cs-CZ" altLang="cs-CZ" dirty="0"/>
          </a:p>
          <a:p>
            <a:pPr marL="457200" indent="-457200" algn="just">
              <a:lnSpc>
                <a:spcPct val="90000"/>
              </a:lnSpc>
              <a:buFont typeface="Wingdings" panose="05000000000000000000" pitchFamily="2" charset="2"/>
              <a:buChar char="q"/>
            </a:pPr>
            <a:endParaRPr lang="cs-CZ" altLang="cs-CZ" sz="2400" dirty="0"/>
          </a:p>
          <a:p>
            <a:pPr marL="457200" indent="-457200" algn="just">
              <a:lnSpc>
                <a:spcPct val="90000"/>
              </a:lnSpc>
              <a:buFont typeface="Wingdings" panose="05000000000000000000" pitchFamily="2" charset="2"/>
              <a:buChar char="q"/>
            </a:pPr>
            <a:r>
              <a:rPr lang="cs-CZ" altLang="cs-CZ" sz="2000" dirty="0" smtClean="0"/>
              <a:t>Ústava + ústavní zákony (mezinárodní smlouvy)</a:t>
            </a:r>
          </a:p>
          <a:p>
            <a:pPr marL="457200" indent="-457200" algn="just">
              <a:lnSpc>
                <a:spcPct val="90000"/>
              </a:lnSpc>
              <a:buFont typeface="Wingdings" panose="05000000000000000000" pitchFamily="2" charset="2"/>
              <a:buChar char="q"/>
            </a:pPr>
            <a:r>
              <a:rPr lang="cs-CZ" altLang="cs-CZ" sz="2000" dirty="0" smtClean="0"/>
              <a:t>zákony + zákonná opatření (mezinárodní smlouvy)</a:t>
            </a:r>
          </a:p>
          <a:p>
            <a:pPr marL="457200" indent="-457200" algn="just">
              <a:lnSpc>
                <a:spcPct val="90000"/>
              </a:lnSpc>
              <a:buFont typeface="Wingdings" panose="05000000000000000000" pitchFamily="2" charset="2"/>
              <a:buChar char="q"/>
            </a:pPr>
            <a:r>
              <a:rPr lang="cs-CZ" altLang="cs-CZ" sz="2000" dirty="0" smtClean="0"/>
              <a:t>obecně závazné vyhlášky obcí a krajů</a:t>
            </a:r>
          </a:p>
          <a:p>
            <a:pPr algn="just">
              <a:lnSpc>
                <a:spcPct val="90000"/>
              </a:lnSpc>
            </a:pPr>
            <a:r>
              <a:rPr lang="cs-CZ" altLang="cs-CZ" sz="2000" dirty="0" smtClean="0"/>
              <a:t>------------- (též prameny primární)</a:t>
            </a:r>
          </a:p>
          <a:p>
            <a:pPr marL="457200" indent="-457200" algn="just">
              <a:lnSpc>
                <a:spcPct val="90000"/>
              </a:lnSpc>
              <a:buFont typeface="Wingdings" panose="05000000000000000000" pitchFamily="2" charset="2"/>
              <a:buChar char="q"/>
            </a:pPr>
            <a:r>
              <a:rPr lang="cs-CZ" altLang="cs-CZ" sz="2000" dirty="0" smtClean="0"/>
              <a:t>nařízení vlády </a:t>
            </a:r>
          </a:p>
          <a:p>
            <a:pPr marL="457200" indent="-457200" algn="just">
              <a:lnSpc>
                <a:spcPct val="90000"/>
              </a:lnSpc>
              <a:buFont typeface="Wingdings" panose="05000000000000000000" pitchFamily="2" charset="2"/>
              <a:buChar char="q"/>
            </a:pPr>
            <a:r>
              <a:rPr lang="cs-CZ" altLang="cs-CZ" sz="2000" dirty="0" smtClean="0"/>
              <a:t>obecně závazné právní předpisy ministerstev a jiných ústředních orgánů státní správy</a:t>
            </a:r>
          </a:p>
          <a:p>
            <a:pPr marL="457200" indent="-457200" algn="just">
              <a:lnSpc>
                <a:spcPct val="90000"/>
              </a:lnSpc>
              <a:buFont typeface="Wingdings" panose="05000000000000000000" pitchFamily="2" charset="2"/>
              <a:buChar char="q"/>
            </a:pPr>
            <a:r>
              <a:rPr lang="cs-CZ" altLang="cs-CZ" sz="2000" dirty="0" smtClean="0"/>
              <a:t>nařízení krajů a obcí</a:t>
            </a:r>
          </a:p>
          <a:p>
            <a:pPr algn="just">
              <a:lnSpc>
                <a:spcPct val="90000"/>
              </a:lnSpc>
            </a:pPr>
            <a:r>
              <a:rPr lang="cs-CZ" altLang="cs-CZ" sz="2000" dirty="0" smtClean="0"/>
              <a:t>------------(též prameny sekundární)</a:t>
            </a:r>
          </a:p>
        </p:txBody>
      </p:sp>
    </p:spTree>
    <p:extLst>
      <p:ext uri="{BB962C8B-B14F-4D97-AF65-F5344CB8AC3E}">
        <p14:creationId xmlns:p14="http://schemas.microsoft.com/office/powerpoint/2010/main" val="15211420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a:t>
            </a:fld>
            <a:endParaRPr lang="cs-CZ" dirty="0"/>
          </a:p>
        </p:txBody>
      </p:sp>
      <p:sp>
        <p:nvSpPr>
          <p:cNvPr id="5" name="TextovéPole 4"/>
          <p:cNvSpPr txBox="1"/>
          <p:nvPr/>
        </p:nvSpPr>
        <p:spPr>
          <a:xfrm>
            <a:off x="252118" y="188640"/>
            <a:ext cx="8568952" cy="6063198"/>
          </a:xfrm>
          <a:prstGeom prst="rect">
            <a:avLst/>
          </a:prstGeom>
          <a:noFill/>
        </p:spPr>
        <p:txBody>
          <a:bodyPr wrap="square" rtlCol="0">
            <a:spAutoFit/>
          </a:bodyPr>
          <a:lstStyle/>
          <a:p>
            <a:r>
              <a:rPr lang="cs-CZ" sz="2400" b="1" dirty="0" smtClean="0"/>
              <a:t>Od etiky k trestní odpovědnosti</a:t>
            </a:r>
          </a:p>
          <a:p>
            <a:endParaRPr lang="cs-CZ" sz="2000" b="1" dirty="0" smtClean="0"/>
          </a:p>
          <a:p>
            <a:r>
              <a:rPr lang="cs-CZ" sz="2000" b="1" dirty="0" smtClean="0"/>
              <a:t>Etika</a:t>
            </a:r>
          </a:p>
          <a:p>
            <a:pPr algn="just"/>
            <a:r>
              <a:rPr lang="cs-CZ" sz="2000" i="1" dirty="0" smtClean="0"/>
              <a:t>Ženy</a:t>
            </a:r>
            <a:r>
              <a:rPr lang="cs-CZ" sz="2000" i="1" dirty="0"/>
              <a:t>, a to především matky či partnerky si zaslouží naši naprostou úctu. Bez nich bychom totiž často byli úplně ztraceni  Celý život se o nás starají, sdílí s námi strasti, city a hlavně nám pomáhají k seberealizaci. Proto bychom jim měli dokazovat naší úctu prostřednictvím slušného chování a jednání. Samozřejmě to neznamená, že si necháme vše líbit, když se nás něco dotkne, dejme to vědět, ale slušnou formou. </a:t>
            </a:r>
            <a:r>
              <a:rPr lang="cs-CZ" sz="2000" i="1" u="sng" dirty="0"/>
              <a:t>Hanlivým i sprostým pojmům, pomluvám a nedej bože násilnému chování se hned vyvarujte</a:t>
            </a:r>
            <a:r>
              <a:rPr lang="cs-CZ" sz="2000" i="1" u="sng" dirty="0" smtClean="0"/>
              <a:t>.</a:t>
            </a:r>
          </a:p>
          <a:p>
            <a:pPr algn="just"/>
            <a:endParaRPr lang="cs-CZ" sz="2000" b="1" i="1" u="sng" dirty="0" smtClean="0"/>
          </a:p>
          <a:p>
            <a:pPr algn="just"/>
            <a:r>
              <a:rPr lang="cs-CZ" sz="2000" b="1" dirty="0" smtClean="0"/>
              <a:t>Přestupek</a:t>
            </a:r>
          </a:p>
          <a:p>
            <a:pPr algn="just"/>
            <a:r>
              <a:rPr lang="cs-CZ" sz="2000" i="1" dirty="0" smtClean="0"/>
              <a:t>Fyzická osoba se dopustí přestupku tím, že jinému úmyslně ublíží na zdraví. (správní trest pokuty 20.000 Kč)</a:t>
            </a:r>
          </a:p>
          <a:p>
            <a:pPr algn="just"/>
            <a:endParaRPr lang="cs-CZ" sz="2000" dirty="0" smtClean="0"/>
          </a:p>
          <a:p>
            <a:pPr algn="just"/>
            <a:r>
              <a:rPr lang="cs-CZ" sz="2000" b="1" dirty="0" smtClean="0"/>
              <a:t>Trestný čin</a:t>
            </a:r>
          </a:p>
          <a:p>
            <a:pPr algn="just"/>
            <a:r>
              <a:rPr lang="cs-CZ" sz="2000" i="1" dirty="0" smtClean="0"/>
              <a:t>Kdo jinému úmyslně ublíží na zdraví, bude potrestán odnětím svobody od 6 měsíců do 3 let.</a:t>
            </a:r>
          </a:p>
          <a:p>
            <a:endParaRPr lang="cs-CZ" sz="2400" b="1" dirty="0" smtClean="0"/>
          </a:p>
        </p:txBody>
      </p:sp>
    </p:spTree>
    <p:extLst>
      <p:ext uri="{BB962C8B-B14F-4D97-AF65-F5344CB8AC3E}">
        <p14:creationId xmlns:p14="http://schemas.microsoft.com/office/powerpoint/2010/main" val="125275353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504987" y="692696"/>
            <a:ext cx="8136904" cy="4524315"/>
          </a:xfrm>
          <a:prstGeom prst="rect">
            <a:avLst/>
          </a:prstGeom>
          <a:noFill/>
        </p:spPr>
        <p:txBody>
          <a:bodyPr wrap="square" rtlCol="0">
            <a:spAutoFit/>
          </a:bodyPr>
          <a:lstStyle/>
          <a:p>
            <a:r>
              <a:rPr lang="cs-CZ" sz="2400" b="1" dirty="0" smtClean="0"/>
              <a:t>Stát a jeho ústavní základy</a:t>
            </a:r>
          </a:p>
          <a:p>
            <a:endParaRPr lang="cs-CZ" sz="2400" dirty="0" smtClean="0"/>
          </a:p>
          <a:p>
            <a:r>
              <a:rPr lang="cs-CZ" sz="2400" dirty="0" smtClean="0"/>
              <a:t>G. </a:t>
            </a:r>
            <a:r>
              <a:rPr lang="cs-CZ" sz="2400" dirty="0" err="1" smtClean="0"/>
              <a:t>Jellinek</a:t>
            </a:r>
            <a:r>
              <a:rPr lang="cs-CZ" sz="2400" dirty="0" smtClean="0"/>
              <a:t> – tříprvková podstata státu</a:t>
            </a:r>
            <a:endParaRPr lang="cs-CZ" sz="2400" dirty="0"/>
          </a:p>
          <a:p>
            <a:endParaRPr lang="cs-CZ" sz="2400" dirty="0"/>
          </a:p>
          <a:p>
            <a:pPr marL="342900" indent="-342900">
              <a:buFont typeface="Arial" panose="020B0604020202020204" pitchFamily="34" charset="0"/>
              <a:buChar char="•"/>
            </a:pPr>
            <a:r>
              <a:rPr lang="cs-CZ" sz="2400" dirty="0"/>
              <a:t>s</a:t>
            </a:r>
            <a:r>
              <a:rPr lang="cs-CZ" sz="2400" dirty="0" smtClean="0"/>
              <a:t>tátní území </a:t>
            </a:r>
          </a:p>
          <a:p>
            <a:pPr marL="342900" indent="-342900">
              <a:buFont typeface="Arial" panose="020B0604020202020204" pitchFamily="34" charset="0"/>
              <a:buChar char="•"/>
            </a:pPr>
            <a:r>
              <a:rPr lang="cs-CZ" sz="2400" dirty="0" smtClean="0"/>
              <a:t>obyvatelstvo</a:t>
            </a:r>
          </a:p>
          <a:p>
            <a:pPr marL="342900" indent="-342900">
              <a:buFont typeface="Arial" panose="020B0604020202020204" pitchFamily="34" charset="0"/>
              <a:buChar char="•"/>
            </a:pPr>
            <a:r>
              <a:rPr lang="cs-CZ" sz="2400" dirty="0" smtClean="0"/>
              <a:t>státní moc jakožto organizace obyvatelstva na určitém území</a:t>
            </a:r>
          </a:p>
          <a:p>
            <a:endParaRPr lang="cs-CZ" sz="2400" dirty="0" smtClean="0"/>
          </a:p>
          <a:p>
            <a:pPr algn="just"/>
            <a:r>
              <a:rPr lang="cs-CZ" sz="2400" b="1" dirty="0" smtClean="0"/>
              <a:t>Státní území </a:t>
            </a:r>
            <a:r>
              <a:rPr lang="cs-CZ" sz="2400" dirty="0" smtClean="0"/>
              <a:t>– část zemského povrchu včetně prostoru nad ním (vzdušný prostor) a pod ním (podpovrchové vodstvo, nerosty), na němž stát uplatňuje svou suverenitu</a:t>
            </a:r>
          </a:p>
          <a:p>
            <a:endParaRPr lang="cs-CZ" sz="2400" dirty="0" smtClean="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30</a:t>
            </a:fld>
            <a:endParaRPr lang="cs-CZ" dirty="0"/>
          </a:p>
        </p:txBody>
      </p:sp>
    </p:spTree>
    <p:extLst>
      <p:ext uri="{BB962C8B-B14F-4D97-AF65-F5344CB8AC3E}">
        <p14:creationId xmlns:p14="http://schemas.microsoft.com/office/powerpoint/2010/main" val="62940498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5" name="TextovéPole 4"/>
          <p:cNvSpPr txBox="1"/>
          <p:nvPr/>
        </p:nvSpPr>
        <p:spPr>
          <a:xfrm>
            <a:off x="251520" y="188640"/>
            <a:ext cx="8568952" cy="5755422"/>
          </a:xfrm>
          <a:prstGeom prst="rect">
            <a:avLst/>
          </a:prstGeom>
          <a:noFill/>
        </p:spPr>
        <p:txBody>
          <a:bodyPr wrap="square" rtlCol="0">
            <a:spAutoFit/>
          </a:bodyPr>
          <a:lstStyle/>
          <a:p>
            <a:r>
              <a:rPr lang="cs-CZ" sz="2400" b="1" dirty="0" smtClean="0"/>
              <a:t>Stát a jeho ústavní základy</a:t>
            </a:r>
          </a:p>
          <a:p>
            <a:pPr algn="just"/>
            <a:endParaRPr lang="cs-CZ" sz="2400" b="1" dirty="0" smtClean="0"/>
          </a:p>
          <a:p>
            <a:pPr algn="just"/>
            <a:r>
              <a:rPr lang="cs-CZ" sz="2400" b="1" dirty="0" smtClean="0"/>
              <a:t>obyvatelstvo</a:t>
            </a:r>
            <a:endParaRPr lang="cs-CZ" sz="2400" dirty="0"/>
          </a:p>
          <a:p>
            <a:pPr algn="just"/>
            <a:r>
              <a:rPr lang="cs-CZ" sz="2400" b="1" dirty="0" smtClean="0"/>
              <a:t>1) občané</a:t>
            </a:r>
          </a:p>
          <a:p>
            <a:pPr algn="just"/>
            <a:r>
              <a:rPr lang="cs-CZ" sz="2000" dirty="0" smtClean="0"/>
              <a:t>osoby, které mají formalizovaný vztah ke státu v podobě právního vztahu, který vypovídá o členství jednotlivce ve státu</a:t>
            </a:r>
          </a:p>
          <a:p>
            <a:pPr algn="just"/>
            <a:r>
              <a:rPr lang="cs-CZ" sz="2000" dirty="0"/>
              <a:t>t</a:t>
            </a:r>
            <a:r>
              <a:rPr lang="cs-CZ" sz="2000" dirty="0" smtClean="0"/>
              <a:t>ento poměr zakládá tzv. personální výsost v podobě kvalifikovaného vztahu mezi občanem a státem, ať se nachází kdekoli, občanská práva neztrácím, opustím-li území České republiky, pokud na základě vlastního rozhodnutí dobrovolně nepozbydu státní občanství</a:t>
            </a:r>
          </a:p>
          <a:p>
            <a:pPr algn="just"/>
            <a:r>
              <a:rPr lang="cs-CZ" sz="1400" b="1" dirty="0" smtClean="0"/>
              <a:t>Čl. 12 odst. 2 Ústavy</a:t>
            </a:r>
          </a:p>
          <a:p>
            <a:pPr algn="just"/>
            <a:r>
              <a:rPr lang="cs-CZ" sz="1400" b="1" dirty="0" smtClean="0"/>
              <a:t>nikdo nemůže být proti své vůli zbaven státního občanství </a:t>
            </a:r>
          </a:p>
          <a:p>
            <a:pPr algn="just"/>
            <a:r>
              <a:rPr lang="cs-CZ" sz="2000" dirty="0" smtClean="0"/>
              <a:t>Př. </a:t>
            </a:r>
            <a:endParaRPr lang="cs-CZ" sz="2000" dirty="0"/>
          </a:p>
          <a:p>
            <a:pPr marL="342900" indent="-342900" algn="just">
              <a:buFont typeface="Wingdings" panose="05000000000000000000" pitchFamily="2" charset="2"/>
              <a:buChar char="q"/>
            </a:pPr>
            <a:r>
              <a:rPr lang="cs-CZ" sz="2000" dirty="0" smtClean="0"/>
              <a:t>účast ve volbách do českých státních orgánů v zahraničí</a:t>
            </a:r>
          </a:p>
          <a:p>
            <a:pPr marL="342900" indent="-342900" algn="just">
              <a:buFont typeface="Wingdings" panose="05000000000000000000" pitchFamily="2" charset="2"/>
              <a:buChar char="q"/>
            </a:pPr>
            <a:r>
              <a:rPr lang="cs-CZ" sz="2000" dirty="0" smtClean="0"/>
              <a:t>postižitelnost podle norem českého trestního práva (ve státě, kde je pohlavní styk aprobován již od 14 let se tohoto jednání dopustí občan České republiky, avšak zde je přípustný od 15 let)</a:t>
            </a:r>
          </a:p>
          <a:p>
            <a:pPr algn="just"/>
            <a:endParaRPr lang="cs-CZ" sz="2400"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31</a:t>
            </a:fld>
            <a:endParaRPr lang="cs-CZ" dirty="0"/>
          </a:p>
        </p:txBody>
      </p:sp>
    </p:spTree>
    <p:extLst>
      <p:ext uri="{BB962C8B-B14F-4D97-AF65-F5344CB8AC3E}">
        <p14:creationId xmlns:p14="http://schemas.microsoft.com/office/powerpoint/2010/main" val="294518284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23528" y="692696"/>
            <a:ext cx="8424936" cy="6309420"/>
          </a:xfrm>
          <a:prstGeom prst="rect">
            <a:avLst/>
          </a:prstGeom>
          <a:noFill/>
        </p:spPr>
        <p:txBody>
          <a:bodyPr wrap="square" rtlCol="0">
            <a:spAutoFit/>
          </a:bodyPr>
          <a:lstStyle/>
          <a:p>
            <a:pPr>
              <a:buNone/>
            </a:pPr>
            <a:r>
              <a:rPr lang="cs-CZ" sz="2400" b="1" dirty="0" smtClean="0"/>
              <a:t>Stát a jeho ústavní základy</a:t>
            </a:r>
          </a:p>
          <a:p>
            <a:pPr>
              <a:buNone/>
            </a:pPr>
            <a:endParaRPr lang="cs-CZ" sz="2400" b="1" dirty="0" smtClean="0"/>
          </a:p>
          <a:p>
            <a:pPr algn="just">
              <a:buNone/>
            </a:pPr>
            <a:r>
              <a:rPr lang="cs-CZ" sz="2400" b="1" dirty="0" smtClean="0"/>
              <a:t>2) cizinci</a:t>
            </a:r>
            <a:r>
              <a:rPr lang="cs-CZ" sz="2400" dirty="0" smtClean="0"/>
              <a:t>- osoby, které nemají výsostná občanská práva , ale jejich vztah ke státu je rovněž formalizován, např. cestou pracovních povolení, povolení ke vstupu, udělení azylu, tranzitu</a:t>
            </a:r>
          </a:p>
          <a:p>
            <a:pPr algn="just">
              <a:buNone/>
            </a:pPr>
            <a:endParaRPr lang="cs-CZ" sz="2400" dirty="0"/>
          </a:p>
          <a:p>
            <a:pPr algn="just">
              <a:buNone/>
            </a:pPr>
            <a:r>
              <a:rPr lang="cs-CZ" sz="2400" b="1" dirty="0" smtClean="0"/>
              <a:t>3) občané Evropské unie</a:t>
            </a:r>
            <a:r>
              <a:rPr lang="cs-CZ" sz="2400" dirty="0" smtClean="0"/>
              <a:t> – specifické postavení v rámci nadnárodních smluv a od nich odvozených právních norem Evropské unie vycházejících z principu volného pohybu osob, zboží, služeb a kapitálu</a:t>
            </a:r>
          </a:p>
          <a:p>
            <a:pPr algn="just">
              <a:buNone/>
            </a:pPr>
            <a:r>
              <a:rPr lang="cs-CZ" sz="1400" b="1" dirty="0" smtClean="0"/>
              <a:t>kategorizace obyvatelstva je známa již z dob římského práva (římský občan – cizinec/obyvatel provincie – otrok)</a:t>
            </a:r>
          </a:p>
          <a:p>
            <a:pPr algn="just">
              <a:buNone/>
            </a:pPr>
            <a:endParaRPr lang="cs-CZ" sz="1400" b="1" dirty="0"/>
          </a:p>
          <a:p>
            <a:pPr algn="just">
              <a:buNone/>
            </a:pPr>
            <a:r>
              <a:rPr lang="cs-CZ" sz="2400" b="1" dirty="0" smtClean="0"/>
              <a:t>Státní moc</a:t>
            </a:r>
          </a:p>
          <a:p>
            <a:pPr algn="just">
              <a:buNone/>
            </a:pPr>
            <a:r>
              <a:rPr lang="cs-CZ" sz="2400" dirty="0" smtClean="0"/>
              <a:t>legalita – stát je vázán právem a sám sebe v tomto ohledu reguluje</a:t>
            </a:r>
          </a:p>
          <a:p>
            <a:pPr algn="just">
              <a:buNone/>
            </a:pPr>
            <a:r>
              <a:rPr lang="cs-CZ" sz="2400" dirty="0"/>
              <a:t>l</a:t>
            </a:r>
            <a:r>
              <a:rPr lang="cs-CZ" sz="2400" dirty="0" smtClean="0"/>
              <a:t>egitimita  - často též „politická“ – princip vlády většiny, princip dočasnosti vlády, princip ochrany menšin</a:t>
            </a:r>
            <a:endParaRPr lang="cs-CZ" sz="2400" dirty="0"/>
          </a:p>
          <a:p>
            <a:r>
              <a:rPr lang="cs-CZ" altLang="cs-CZ" sz="2000" b="1" u="sng" dirty="0" smtClean="0"/>
              <a:t/>
            </a:r>
            <a:br>
              <a:rPr lang="cs-CZ" altLang="cs-CZ" sz="2000" b="1" u="sng" dirty="0" smtClean="0"/>
            </a:br>
            <a:endParaRPr lang="cs-CZ" sz="2000"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32</a:t>
            </a:fld>
            <a:endParaRPr lang="cs-CZ" dirty="0"/>
          </a:p>
        </p:txBody>
      </p:sp>
    </p:spTree>
    <p:extLst>
      <p:ext uri="{BB962C8B-B14F-4D97-AF65-F5344CB8AC3E}">
        <p14:creationId xmlns:p14="http://schemas.microsoft.com/office/powerpoint/2010/main" val="33401915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95536" y="615828"/>
            <a:ext cx="8208912" cy="8556188"/>
          </a:xfrm>
          <a:prstGeom prst="rect">
            <a:avLst/>
          </a:prstGeom>
          <a:noFill/>
        </p:spPr>
        <p:txBody>
          <a:bodyPr wrap="square" rtlCol="0">
            <a:spAutoFit/>
          </a:bodyPr>
          <a:lstStyle/>
          <a:p>
            <a:pPr algn="just"/>
            <a:r>
              <a:rPr lang="cs-CZ" sz="2400" b="1" dirty="0" smtClean="0"/>
              <a:t>Stát a jeho ústavní základy</a:t>
            </a:r>
          </a:p>
          <a:p>
            <a:pPr algn="just"/>
            <a:endParaRPr lang="cs-CZ" sz="2400" b="1" dirty="0"/>
          </a:p>
          <a:p>
            <a:pPr algn="just"/>
            <a:r>
              <a:rPr lang="cs-CZ" sz="2400" b="1" dirty="0" smtClean="0"/>
              <a:t>Suverenita státu – </a:t>
            </a:r>
            <a:r>
              <a:rPr lang="cs-CZ" sz="2400" dirty="0" smtClean="0"/>
              <a:t>výsostná povaha státní moci ve vztahu k danému území</a:t>
            </a:r>
          </a:p>
          <a:p>
            <a:pPr marL="342900" indent="-342900" algn="just">
              <a:buFont typeface="Arial" panose="020B0604020202020204" pitchFamily="34" charset="0"/>
              <a:buChar char="•"/>
            </a:pPr>
            <a:r>
              <a:rPr lang="cs-CZ" sz="2400" b="1" dirty="0" smtClean="0"/>
              <a:t>nezávislost </a:t>
            </a:r>
            <a:r>
              <a:rPr lang="cs-CZ" sz="2400" dirty="0" smtClean="0"/>
              <a:t>na jiné státní moci</a:t>
            </a:r>
          </a:p>
          <a:p>
            <a:pPr marL="342900" indent="-342900" algn="just">
              <a:buFont typeface="Arial" panose="020B0604020202020204" pitchFamily="34" charset="0"/>
              <a:buChar char="•"/>
            </a:pPr>
            <a:r>
              <a:rPr lang="cs-CZ" sz="2400" b="1" dirty="0" smtClean="0"/>
              <a:t>výlučnost </a:t>
            </a:r>
            <a:r>
              <a:rPr lang="cs-CZ" sz="2400" dirty="0" smtClean="0"/>
              <a:t>představující existenci jediné státní moci </a:t>
            </a:r>
          </a:p>
          <a:p>
            <a:pPr marL="342900" indent="-342900" algn="just">
              <a:buFont typeface="Arial" panose="020B0604020202020204" pitchFamily="34" charset="0"/>
              <a:buChar char="•"/>
            </a:pPr>
            <a:r>
              <a:rPr lang="cs-CZ" sz="2400" b="1" dirty="0" smtClean="0"/>
              <a:t>neomezenost</a:t>
            </a:r>
            <a:r>
              <a:rPr lang="cs-CZ" sz="2400" dirty="0" smtClean="0"/>
              <a:t> z hlediska uplatňování státní moci</a:t>
            </a:r>
          </a:p>
          <a:p>
            <a:pPr algn="just"/>
            <a:endParaRPr lang="cs-CZ" sz="2400" dirty="0"/>
          </a:p>
          <a:p>
            <a:pPr algn="just"/>
            <a:r>
              <a:rPr lang="cs-CZ" sz="2400" dirty="0"/>
              <a:t>s</a:t>
            </a:r>
            <a:r>
              <a:rPr lang="cs-CZ" sz="2400" dirty="0" smtClean="0"/>
              <a:t>uverenita je naplněna tím, že moc není závislá na jakékoli moci vnější či vnitřní</a:t>
            </a:r>
            <a:endParaRPr lang="cs-CZ" sz="2400" dirty="0"/>
          </a:p>
          <a:p>
            <a:pPr marL="342900" indent="-342900" algn="just">
              <a:buFont typeface="Courier New" panose="02070309020205020404" pitchFamily="49" charset="0"/>
              <a:buChar char="o"/>
            </a:pPr>
            <a:r>
              <a:rPr lang="cs-CZ" sz="2400" dirty="0" smtClean="0"/>
              <a:t>absence nezávislosti = okupovaná území, závislá území (departement, kolonie, protektorát, mandátní území OSN aj.)</a:t>
            </a:r>
          </a:p>
          <a:p>
            <a:pPr marL="342900" indent="-342900" algn="just">
              <a:buFont typeface="Courier New" panose="02070309020205020404" pitchFamily="49" charset="0"/>
              <a:buChar char="o"/>
            </a:pPr>
            <a:r>
              <a:rPr lang="cs-CZ" sz="2400" dirty="0" smtClean="0"/>
              <a:t>absence výlučnosti = stát nekontroluje plně své území (Somálsko, Krym)</a:t>
            </a:r>
            <a:endParaRPr lang="cs-CZ" sz="2400" dirty="0"/>
          </a:p>
          <a:p>
            <a:pPr marL="342900" indent="-342900" algn="just">
              <a:buFont typeface="Courier New" panose="02070309020205020404" pitchFamily="49" charset="0"/>
              <a:buChar char="o"/>
            </a:pPr>
            <a:r>
              <a:rPr lang="cs-CZ" sz="2400" dirty="0"/>
              <a:t>a</a:t>
            </a:r>
            <a:r>
              <a:rPr lang="cs-CZ" sz="2400" dirty="0" smtClean="0"/>
              <a:t>bsence neomezenost = situace v rozpadajícím se státě </a:t>
            </a:r>
          </a:p>
          <a:p>
            <a:endParaRPr lang="cs-CZ" sz="2400" b="1" dirty="0"/>
          </a:p>
          <a:p>
            <a:endParaRPr lang="cs-CZ" sz="2400" b="1" dirty="0" smtClean="0"/>
          </a:p>
          <a:p>
            <a:endParaRPr lang="cs-CZ" sz="2400" b="1" dirty="0" smtClean="0"/>
          </a:p>
          <a:p>
            <a:endParaRPr lang="cs-CZ" sz="2400" b="1" dirty="0"/>
          </a:p>
          <a:p>
            <a:pPr algn="just"/>
            <a:endParaRPr lang="cs-CZ" sz="2800" dirty="0"/>
          </a:p>
          <a:p>
            <a:endParaRPr lang="cs-CZ" sz="2400" b="1" dirty="0" smtClean="0"/>
          </a:p>
          <a:p>
            <a:pPr algn="just"/>
            <a:endParaRPr lang="cs-CZ" sz="2400" b="1" dirty="0"/>
          </a:p>
          <a:p>
            <a:pPr algn="just"/>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33</a:t>
            </a:fld>
            <a:endParaRPr lang="cs-CZ" dirty="0"/>
          </a:p>
        </p:txBody>
      </p:sp>
    </p:spTree>
    <p:extLst>
      <p:ext uri="{BB962C8B-B14F-4D97-AF65-F5344CB8AC3E}">
        <p14:creationId xmlns:p14="http://schemas.microsoft.com/office/powerpoint/2010/main" val="370860197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611560" y="836712"/>
            <a:ext cx="7920880" cy="7201972"/>
          </a:xfrm>
          <a:prstGeom prst="rect">
            <a:avLst/>
          </a:prstGeom>
          <a:noFill/>
        </p:spPr>
        <p:txBody>
          <a:bodyPr wrap="square" rtlCol="0">
            <a:spAutoFit/>
          </a:bodyPr>
          <a:lstStyle/>
          <a:p>
            <a:pPr algn="just">
              <a:buNone/>
            </a:pPr>
            <a:r>
              <a:rPr lang="cs-CZ" sz="2400" b="1" dirty="0" smtClean="0"/>
              <a:t>Ústavní základy státu</a:t>
            </a:r>
          </a:p>
          <a:p>
            <a:pPr algn="just">
              <a:buNone/>
            </a:pPr>
            <a:endParaRPr lang="cs-CZ" sz="2400" b="1" dirty="0" smtClean="0"/>
          </a:p>
          <a:p>
            <a:pPr algn="just">
              <a:buNone/>
            </a:pPr>
            <a:r>
              <a:rPr lang="cs-CZ" sz="2400" b="1" dirty="0" smtClean="0"/>
              <a:t>Ústavu </a:t>
            </a:r>
            <a:r>
              <a:rPr lang="cs-CZ" sz="2400" dirty="0" smtClean="0"/>
              <a:t>lze nejjednodušeji charakterizovat jako základní (ustavující zákon státu)</a:t>
            </a:r>
          </a:p>
          <a:p>
            <a:pPr algn="just">
              <a:buNone/>
            </a:pPr>
            <a:endParaRPr lang="cs-CZ" sz="2400" dirty="0"/>
          </a:p>
          <a:p>
            <a:pPr algn="just">
              <a:buNone/>
            </a:pPr>
            <a:r>
              <a:rPr lang="cs-CZ" sz="2400" dirty="0" smtClean="0"/>
              <a:t>jde na vnitrostátní úrovni o právní předpis nejvyšší právní síly, většina států má ústavu psanou, což v historii podmiňovaly následující faktory</a:t>
            </a:r>
          </a:p>
          <a:p>
            <a:pPr algn="just">
              <a:buNone/>
            </a:pPr>
            <a:endParaRPr lang="cs-CZ" sz="2400" dirty="0" smtClean="0"/>
          </a:p>
          <a:p>
            <a:pPr marL="342900" indent="-342900" algn="just">
              <a:buFont typeface="Arial" panose="020B0604020202020204" pitchFamily="34" charset="0"/>
              <a:buChar char="•"/>
            </a:pPr>
            <a:r>
              <a:rPr lang="cs-CZ" sz="2400" dirty="0"/>
              <a:t>m</a:t>
            </a:r>
            <a:r>
              <a:rPr lang="cs-CZ" sz="2400" dirty="0" smtClean="0"/>
              <a:t>yšlenka společenské smlouvy</a:t>
            </a:r>
          </a:p>
          <a:p>
            <a:pPr marL="342900" indent="-342900" algn="just">
              <a:buFont typeface="Arial" panose="020B0604020202020204" pitchFamily="34" charset="0"/>
              <a:buChar char="•"/>
            </a:pPr>
            <a:r>
              <a:rPr lang="cs-CZ" sz="2400" dirty="0"/>
              <a:t>s</a:t>
            </a:r>
            <a:r>
              <a:rPr lang="cs-CZ" sz="2400" dirty="0" smtClean="0"/>
              <a:t>lavnostní vyhlášení jako návaznost na středověká privilegia a výsady</a:t>
            </a:r>
          </a:p>
          <a:p>
            <a:pPr marL="342900" indent="-342900" algn="just">
              <a:buFont typeface="Arial" panose="020B0604020202020204" pitchFamily="34" charset="0"/>
              <a:buChar char="•"/>
            </a:pPr>
            <a:r>
              <a:rPr lang="cs-CZ" sz="2400" dirty="0"/>
              <a:t>t</a:t>
            </a:r>
            <a:r>
              <a:rPr lang="cs-CZ" sz="2400" dirty="0" smtClean="0"/>
              <a:t>eorie dělby moci</a:t>
            </a:r>
          </a:p>
          <a:p>
            <a:pPr marL="342900" indent="-342900" algn="just">
              <a:buFont typeface="Arial" panose="020B0604020202020204" pitchFamily="34" charset="0"/>
              <a:buChar char="•"/>
            </a:pPr>
            <a:r>
              <a:rPr lang="cs-CZ" sz="2400" dirty="0" smtClean="0"/>
              <a:t>nadřazenost psaného dokumentu nad obyčejem</a:t>
            </a:r>
          </a:p>
          <a:p>
            <a:pPr>
              <a:buNone/>
            </a:pPr>
            <a:endParaRPr lang="cs-CZ" b="1" dirty="0"/>
          </a:p>
          <a:p>
            <a:pPr>
              <a:buNone/>
            </a:pPr>
            <a:endParaRPr lang="cs-CZ" dirty="0"/>
          </a:p>
          <a:p>
            <a:pPr algn="just"/>
            <a:endParaRPr lang="cs-CZ" b="1" dirty="0"/>
          </a:p>
          <a:p>
            <a:pPr algn="just"/>
            <a:endParaRPr lang="cs-CZ" b="1" dirty="0"/>
          </a:p>
          <a:p>
            <a:pPr marL="285750" indent="-285750" algn="just">
              <a:buFontTx/>
              <a:buChar char="-"/>
            </a:pPr>
            <a:endParaRPr lang="cs-CZ" dirty="0" smtClean="0"/>
          </a:p>
          <a:p>
            <a:pPr marL="285750" indent="-285750" algn="just">
              <a:buFontTx/>
              <a:buChar char="-"/>
            </a:pPr>
            <a:endParaRPr lang="cs-CZ" dirty="0" smtClean="0"/>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34</a:t>
            </a:fld>
            <a:endParaRPr lang="cs-CZ" dirty="0"/>
          </a:p>
        </p:txBody>
      </p:sp>
    </p:spTree>
    <p:extLst>
      <p:ext uri="{BB962C8B-B14F-4D97-AF65-F5344CB8AC3E}">
        <p14:creationId xmlns:p14="http://schemas.microsoft.com/office/powerpoint/2010/main" val="269391861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Obdélník 3"/>
          <p:cNvSpPr/>
          <p:nvPr/>
        </p:nvSpPr>
        <p:spPr>
          <a:xfrm>
            <a:off x="611560" y="548680"/>
            <a:ext cx="8064896" cy="7109639"/>
          </a:xfrm>
          <a:prstGeom prst="rect">
            <a:avLst/>
          </a:prstGeom>
        </p:spPr>
        <p:txBody>
          <a:bodyPr wrap="square">
            <a:spAutoFit/>
          </a:bodyPr>
          <a:lstStyle/>
          <a:p>
            <a:pPr>
              <a:buNone/>
            </a:pPr>
            <a:r>
              <a:rPr lang="cs-CZ" sz="2400" b="1" dirty="0" smtClean="0"/>
              <a:t>Ústavní základy státu</a:t>
            </a:r>
          </a:p>
          <a:p>
            <a:pPr>
              <a:buNone/>
            </a:pPr>
            <a:endParaRPr lang="cs-CZ" sz="2400" b="1" dirty="0"/>
          </a:p>
          <a:p>
            <a:pPr algn="just">
              <a:buNone/>
            </a:pPr>
            <a:r>
              <a:rPr lang="cs-CZ" sz="2400" dirty="0"/>
              <a:t>m</a:t>
            </a:r>
            <a:r>
              <a:rPr lang="cs-CZ" sz="2400" dirty="0" smtClean="0"/>
              <a:t>oderní psané ústavy tak, jak je známe dnes prošly třemi vývojovými etapami</a:t>
            </a:r>
          </a:p>
          <a:p>
            <a:pPr algn="just">
              <a:buNone/>
            </a:pPr>
            <a:endParaRPr lang="cs-CZ" sz="2400" dirty="0"/>
          </a:p>
          <a:p>
            <a:pPr marL="457200" indent="-457200" algn="just">
              <a:buAutoNum type="arabicParenR"/>
            </a:pPr>
            <a:r>
              <a:rPr lang="cs-CZ" sz="2400" dirty="0" smtClean="0"/>
              <a:t>ústava jako dokument upravující organizaci moci ve státě (Ústava USA 1787, Francie 1791)</a:t>
            </a:r>
          </a:p>
          <a:p>
            <a:pPr marL="457200" indent="-457200" algn="just">
              <a:buAutoNum type="arabicParenR"/>
            </a:pPr>
            <a:r>
              <a:rPr lang="cs-CZ" sz="2400" dirty="0"/>
              <a:t>ú</a:t>
            </a:r>
            <a:r>
              <a:rPr lang="cs-CZ" sz="2400" dirty="0" smtClean="0"/>
              <a:t>stava jako dokument </a:t>
            </a:r>
            <a:r>
              <a:rPr lang="cs-CZ" sz="2400" dirty="0"/>
              <a:t>u</a:t>
            </a:r>
            <a:r>
              <a:rPr lang="cs-CZ" sz="2400" dirty="0" smtClean="0"/>
              <a:t>pravující vedle organizace moci ve státě vztah mezi občanem a státem (volební právo) = základy moderního konstitucionalismu (Ústava ČR 1921)</a:t>
            </a:r>
          </a:p>
          <a:p>
            <a:pPr marL="457200" indent="-457200" algn="just">
              <a:buAutoNum type="arabicParenR"/>
            </a:pPr>
            <a:r>
              <a:rPr lang="cs-CZ" sz="2400" dirty="0"/>
              <a:t>ú</a:t>
            </a:r>
            <a:r>
              <a:rPr lang="cs-CZ" sz="2400" dirty="0" smtClean="0"/>
              <a:t>stava upravujících záležitosti v bodě 1) a 2), k nimž přistupuje detailnější podoba vázání státní moci hodnotami a cíli, k nimž má sloužit – úprava lidských práv (v ČR nejdříve Listina základních práv a svobod = od 01. 01. 1993 součástí ústavního pořádku</a:t>
            </a:r>
          </a:p>
          <a:p>
            <a:pPr marL="457200" indent="-457200">
              <a:buAutoNum type="arabicParenR"/>
            </a:pPr>
            <a:endParaRPr lang="cs-CZ" sz="2400" dirty="0" smtClean="0"/>
          </a:p>
          <a:p>
            <a:pPr>
              <a:buNone/>
            </a:pPr>
            <a:endParaRPr lang="cs-CZ" sz="2400" dirty="0" smtClean="0"/>
          </a:p>
          <a:p>
            <a:pPr algn="just"/>
            <a:endParaRPr lang="cs-CZ" sz="2400" b="1" dirty="0"/>
          </a:p>
          <a:p>
            <a:pPr algn="just"/>
            <a:endParaRPr lang="cs-CZ" sz="2400"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35</a:t>
            </a:fld>
            <a:endParaRPr lang="cs-CZ" dirty="0"/>
          </a:p>
        </p:txBody>
      </p:sp>
    </p:spTree>
    <p:extLst>
      <p:ext uri="{BB962C8B-B14F-4D97-AF65-F5344CB8AC3E}">
        <p14:creationId xmlns:p14="http://schemas.microsoft.com/office/powerpoint/2010/main" val="259493673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23528" y="548680"/>
            <a:ext cx="8496944" cy="6524863"/>
          </a:xfrm>
          <a:prstGeom prst="rect">
            <a:avLst/>
          </a:prstGeom>
          <a:noFill/>
        </p:spPr>
        <p:txBody>
          <a:bodyPr wrap="square" rtlCol="0">
            <a:spAutoFit/>
          </a:bodyPr>
          <a:lstStyle/>
          <a:p>
            <a:pPr algn="just"/>
            <a:r>
              <a:rPr lang="cs-CZ" sz="2400" b="1" dirty="0" smtClean="0"/>
              <a:t>Ústavní základy České republiky</a:t>
            </a:r>
          </a:p>
          <a:p>
            <a:pPr algn="just"/>
            <a:endParaRPr lang="cs-CZ" sz="2400" b="1" dirty="0"/>
          </a:p>
          <a:p>
            <a:pPr algn="just"/>
            <a:r>
              <a:rPr lang="cs-CZ" sz="2000" dirty="0" smtClean="0"/>
              <a:t>Česká republika je stát s </a:t>
            </a:r>
            <a:r>
              <a:rPr lang="cs-CZ" sz="2000" b="1" dirty="0" smtClean="0"/>
              <a:t>psanou ústavou</a:t>
            </a:r>
            <a:r>
              <a:rPr lang="cs-CZ" sz="2000" dirty="0" smtClean="0"/>
              <a:t>, která je z hlediska koncepce </a:t>
            </a:r>
            <a:r>
              <a:rPr lang="cs-CZ" sz="2000" b="1" dirty="0" err="1" smtClean="0"/>
              <a:t>polylegální</a:t>
            </a:r>
            <a:r>
              <a:rPr lang="cs-CZ" sz="2000" dirty="0" smtClean="0"/>
              <a:t>.</a:t>
            </a:r>
          </a:p>
          <a:p>
            <a:pPr algn="just"/>
            <a:endParaRPr lang="cs-CZ" sz="2000" dirty="0" smtClean="0"/>
          </a:p>
          <a:p>
            <a:pPr algn="just"/>
            <a:r>
              <a:rPr lang="cs-CZ" sz="2000" dirty="0" smtClean="0"/>
              <a:t>tzn., že „ústava“ jako teoretický pojem (základní zákon státu)  je upravena ve více právních předpisech, které se nazývají </a:t>
            </a:r>
            <a:r>
              <a:rPr lang="cs-CZ" sz="2000" b="1" dirty="0" smtClean="0"/>
              <a:t>ústavním pořádkem</a:t>
            </a:r>
            <a:endParaRPr lang="cs-CZ" sz="2000" b="1" dirty="0"/>
          </a:p>
          <a:p>
            <a:pPr algn="just"/>
            <a:endParaRPr lang="cs-CZ" dirty="0" smtClean="0"/>
          </a:p>
          <a:p>
            <a:pPr algn="just"/>
            <a:r>
              <a:rPr lang="cs-CZ" sz="2000" dirty="0" smtClean="0"/>
              <a:t>z nich jsou nejdůležitější</a:t>
            </a:r>
          </a:p>
          <a:p>
            <a:pPr algn="just"/>
            <a:r>
              <a:rPr lang="cs-CZ" sz="2000" b="1" dirty="0" smtClean="0"/>
              <a:t>Ústavní zákon č. 1/1993 Sb., Ústava České republiky</a:t>
            </a:r>
          </a:p>
          <a:p>
            <a:pPr algn="just"/>
            <a:r>
              <a:rPr lang="cs-CZ" sz="2000" b="1" dirty="0" smtClean="0"/>
              <a:t>Usnesení předsednictva ČNR č. 2/1993 Sb., o vyhlášení listiny základních práv a svobod jako součásti ústavního pořádku České republiky</a:t>
            </a:r>
          </a:p>
          <a:p>
            <a:pPr algn="just"/>
            <a:r>
              <a:rPr lang="cs-CZ" sz="2000" dirty="0" smtClean="0"/>
              <a:t>další ústavní zákony (</a:t>
            </a:r>
            <a:r>
              <a:rPr lang="cs-CZ" sz="2000" dirty="0" err="1" smtClean="0"/>
              <a:t>příkladmo</a:t>
            </a:r>
            <a:r>
              <a:rPr lang="cs-CZ" sz="2000" dirty="0" smtClean="0"/>
              <a:t>)</a:t>
            </a:r>
          </a:p>
          <a:p>
            <a:pPr algn="just"/>
            <a:r>
              <a:rPr lang="cs-CZ" sz="2000" dirty="0" smtClean="0"/>
              <a:t>Ústavní zákon č. 4/1993 Sb., o opatřeních souvisejících se zánikem České a Slovenské federativní republiky</a:t>
            </a:r>
          </a:p>
          <a:p>
            <a:pPr algn="just"/>
            <a:r>
              <a:rPr lang="cs-CZ" sz="2000" dirty="0" smtClean="0"/>
              <a:t>Ústavní zákon č. 74/1997 Sb., o změnách hranic se Slovenskou republikou</a:t>
            </a:r>
          </a:p>
          <a:p>
            <a:pPr algn="just"/>
            <a:r>
              <a:rPr lang="cs-CZ" sz="1400" b="1" dirty="0" smtClean="0"/>
              <a:t>čl. 11 Ústavy: Státní hranice mohou být měněny jen ústavním zákonem</a:t>
            </a:r>
          </a:p>
          <a:p>
            <a:pPr algn="just"/>
            <a:r>
              <a:rPr lang="cs-CZ" sz="2000" dirty="0" smtClean="0"/>
              <a:t>Ústavní zákon č. 515/2002 Sb., o referendu o přistoupení ČR k EU</a:t>
            </a:r>
          </a:p>
          <a:p>
            <a:pPr algn="just"/>
            <a:r>
              <a:rPr lang="cs-CZ" sz="1400" b="1" dirty="0" smtClean="0"/>
              <a:t>Čl. 2 odst. 2 Ústavy : ústavní zákon může stanovit, kdy lid vykonává moc přímo</a:t>
            </a:r>
          </a:p>
          <a:p>
            <a:endParaRPr lang="cs-CZ" sz="2000" dirty="0"/>
          </a:p>
          <a:p>
            <a:pPr algn="just"/>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36</a:t>
            </a:fld>
            <a:endParaRPr lang="cs-CZ" dirty="0"/>
          </a:p>
        </p:txBody>
      </p:sp>
    </p:spTree>
    <p:extLst>
      <p:ext uri="{BB962C8B-B14F-4D97-AF65-F5344CB8AC3E}">
        <p14:creationId xmlns:p14="http://schemas.microsoft.com/office/powerpoint/2010/main" val="116790890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6" name="Obdélník 5"/>
          <p:cNvSpPr/>
          <p:nvPr/>
        </p:nvSpPr>
        <p:spPr>
          <a:xfrm>
            <a:off x="467544" y="764704"/>
            <a:ext cx="8136904" cy="8032968"/>
          </a:xfrm>
          <a:prstGeom prst="rect">
            <a:avLst/>
          </a:prstGeom>
        </p:spPr>
        <p:txBody>
          <a:bodyPr wrap="square">
            <a:spAutoFit/>
          </a:bodyPr>
          <a:lstStyle/>
          <a:p>
            <a:r>
              <a:rPr lang="cs-CZ" sz="2400" b="1" dirty="0" smtClean="0"/>
              <a:t>Ústavní základy České republiky</a:t>
            </a:r>
          </a:p>
          <a:p>
            <a:endParaRPr lang="cs-CZ" sz="2400" b="1" dirty="0"/>
          </a:p>
          <a:p>
            <a:r>
              <a:rPr lang="cs-CZ" sz="2000" dirty="0" smtClean="0"/>
              <a:t>Ústavní zákon č. 347/1997 Sb. o vytvoření vyšších územně samosprávných celků</a:t>
            </a:r>
            <a:endParaRPr lang="cs-CZ" sz="1400" b="1" dirty="0" smtClean="0"/>
          </a:p>
          <a:p>
            <a:r>
              <a:rPr lang="cs-CZ" sz="1400" b="1" dirty="0" smtClean="0"/>
              <a:t>čl. 100 odst. 3 Ústavy: Vyšší územně samosprávný celek lze vytvořit jen ústavním zákonem</a:t>
            </a:r>
          </a:p>
          <a:p>
            <a:endParaRPr lang="cs-CZ" sz="1400" b="1" dirty="0"/>
          </a:p>
          <a:p>
            <a:r>
              <a:rPr lang="cs-CZ" sz="2000" dirty="0" smtClean="0"/>
              <a:t>Charakteristika České republiky podle Ústavy</a:t>
            </a:r>
          </a:p>
          <a:p>
            <a:endParaRPr lang="cs-CZ" sz="2000" dirty="0" smtClean="0"/>
          </a:p>
          <a:p>
            <a:r>
              <a:rPr lang="cs-CZ" sz="2000" b="1" dirty="0" smtClean="0"/>
              <a:t>Čl. 1 odst. 1 Ústavy: Česká republika je svrchovaný, jednotný, demokratický právní stát založený na úctě k právům a svobodám člověka.</a:t>
            </a:r>
          </a:p>
          <a:p>
            <a:endParaRPr lang="cs-CZ" sz="2000" b="1" dirty="0"/>
          </a:p>
          <a:p>
            <a:r>
              <a:rPr lang="cs-CZ" sz="2000" b="1" dirty="0" smtClean="0"/>
              <a:t>Čl. 2 odst1  Listiny: Stát je založen na demokratických hodnotách a nesmí se vázat ani na výlučnou ideologii ani na náboženské vyznání.</a:t>
            </a:r>
          </a:p>
          <a:p>
            <a:endParaRPr lang="cs-CZ" sz="2000" b="1" dirty="0"/>
          </a:p>
          <a:p>
            <a:r>
              <a:rPr lang="cs-CZ" sz="2000" dirty="0" smtClean="0"/>
              <a:t>Listina reflektuje historickou zkušenost vázanosti státu na ideologii (vedoucí úloha Komunistické strany Československa zakotvená v čl. 4 Ústavy ČSSR) a vyjadřuje sekulární charakter státu.</a:t>
            </a:r>
          </a:p>
          <a:p>
            <a:endParaRPr lang="cs-CZ" sz="1400" dirty="0" smtClean="0"/>
          </a:p>
          <a:p>
            <a:endParaRPr lang="cs-CZ" sz="1400" b="1" dirty="0"/>
          </a:p>
          <a:p>
            <a:endParaRPr lang="cs-CZ" sz="1400" b="1" dirty="0" smtClean="0"/>
          </a:p>
          <a:p>
            <a:endParaRPr lang="cs-CZ" sz="2400" dirty="0" smtClean="0"/>
          </a:p>
          <a:p>
            <a:endParaRPr lang="cs-CZ" sz="2400" b="1" dirty="0" smtClean="0"/>
          </a:p>
          <a:p>
            <a:endParaRPr lang="cs-CZ" b="1" dirty="0"/>
          </a:p>
          <a:p>
            <a:endParaRPr lang="cs-CZ" dirty="0"/>
          </a:p>
          <a:p>
            <a:pPr algn="just"/>
            <a:endParaRPr lang="cs-CZ" b="1" dirty="0" smtClean="0"/>
          </a:p>
          <a:p>
            <a:pPr algn="just"/>
            <a:endParaRPr lang="cs-CZ" b="1" dirty="0"/>
          </a:p>
          <a:p>
            <a:pPr algn="just"/>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37</a:t>
            </a:fld>
            <a:endParaRPr lang="cs-CZ" dirty="0"/>
          </a:p>
        </p:txBody>
      </p:sp>
    </p:spTree>
    <p:extLst>
      <p:ext uri="{BB962C8B-B14F-4D97-AF65-F5344CB8AC3E}">
        <p14:creationId xmlns:p14="http://schemas.microsoft.com/office/powerpoint/2010/main" val="256456462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5" name="Obdélník 4"/>
          <p:cNvSpPr/>
          <p:nvPr/>
        </p:nvSpPr>
        <p:spPr>
          <a:xfrm>
            <a:off x="539552" y="-33486"/>
            <a:ext cx="7848872" cy="6463308"/>
          </a:xfrm>
          <a:prstGeom prst="rect">
            <a:avLst/>
          </a:prstGeom>
        </p:spPr>
        <p:txBody>
          <a:bodyPr wrap="square">
            <a:spAutoFit/>
          </a:bodyPr>
          <a:lstStyle/>
          <a:p>
            <a:endParaRPr lang="cs-CZ" sz="2400" b="1" dirty="0"/>
          </a:p>
          <a:p>
            <a:endParaRPr lang="cs-CZ" dirty="0" smtClean="0"/>
          </a:p>
          <a:p>
            <a:pPr algn="just"/>
            <a:r>
              <a:rPr lang="cs-CZ" sz="2400" b="1" dirty="0" smtClean="0"/>
              <a:t>Ústavní základy České republiky</a:t>
            </a:r>
          </a:p>
          <a:p>
            <a:pPr algn="just"/>
            <a:endParaRPr lang="cs-CZ" sz="2000" dirty="0" smtClean="0"/>
          </a:p>
          <a:p>
            <a:pPr algn="just"/>
            <a:r>
              <a:rPr lang="cs-CZ" sz="2000" dirty="0" smtClean="0"/>
              <a:t>Ústava České republiky vyjadřuje státovědou uznávané prvky moderního právního státu, které charakterizují stát jako:</a:t>
            </a:r>
          </a:p>
          <a:p>
            <a:pPr algn="just"/>
            <a:endParaRPr lang="cs-CZ" sz="2000" dirty="0"/>
          </a:p>
          <a:p>
            <a:pPr marL="342900" indent="-342900" algn="just">
              <a:buFont typeface="Arial" panose="020B0604020202020204" pitchFamily="34" charset="0"/>
              <a:buChar char="•"/>
            </a:pPr>
            <a:r>
              <a:rPr lang="cs-CZ" sz="2000" dirty="0"/>
              <a:t>ú</a:t>
            </a:r>
            <a:r>
              <a:rPr lang="cs-CZ" sz="2000" dirty="0" smtClean="0"/>
              <a:t>stavní</a:t>
            </a:r>
          </a:p>
          <a:p>
            <a:pPr marL="342900" indent="-342900" algn="just">
              <a:buFont typeface="Arial" panose="020B0604020202020204" pitchFamily="34" charset="0"/>
              <a:buChar char="•"/>
            </a:pPr>
            <a:r>
              <a:rPr lang="cs-CZ" sz="2000" dirty="0"/>
              <a:t>p</a:t>
            </a:r>
            <a:r>
              <a:rPr lang="cs-CZ" sz="2000" dirty="0" smtClean="0"/>
              <a:t>rávní</a:t>
            </a:r>
          </a:p>
          <a:p>
            <a:pPr marL="342900" indent="-342900" algn="just">
              <a:buFont typeface="Arial" panose="020B0604020202020204" pitchFamily="34" charset="0"/>
              <a:buChar char="•"/>
            </a:pPr>
            <a:r>
              <a:rPr lang="cs-CZ" sz="2000" dirty="0"/>
              <a:t>d</a:t>
            </a:r>
            <a:r>
              <a:rPr lang="cs-CZ" sz="2000" dirty="0" smtClean="0"/>
              <a:t>emokratický</a:t>
            </a:r>
          </a:p>
          <a:p>
            <a:pPr marL="342900" indent="-342900" algn="just">
              <a:buFont typeface="Arial" panose="020B0604020202020204" pitchFamily="34" charset="0"/>
              <a:buChar char="•"/>
            </a:pPr>
            <a:r>
              <a:rPr lang="cs-CZ" sz="2000" dirty="0" smtClean="0"/>
              <a:t>sociální</a:t>
            </a:r>
          </a:p>
          <a:p>
            <a:pPr algn="just"/>
            <a:endParaRPr lang="cs-CZ" sz="2000" dirty="0" smtClean="0"/>
          </a:p>
          <a:p>
            <a:pPr algn="just"/>
            <a:r>
              <a:rPr lang="cs-CZ" sz="2000" b="1" dirty="0" smtClean="0"/>
              <a:t>Čl. 2 odst. 1, 2  Ústavy: </a:t>
            </a:r>
          </a:p>
          <a:p>
            <a:pPr algn="just"/>
            <a:endParaRPr lang="cs-CZ" sz="2000" b="1" dirty="0" smtClean="0"/>
          </a:p>
          <a:p>
            <a:pPr algn="just"/>
            <a:r>
              <a:rPr lang="cs-CZ" sz="2000" b="1" dirty="0" smtClean="0"/>
              <a:t>Lid je zdrojem veškeré státní moci, vykonává ji prostřednictvím orgánů moci zákonodárné, výkonné a soudní.</a:t>
            </a:r>
          </a:p>
          <a:p>
            <a:pPr algn="just"/>
            <a:endParaRPr lang="cs-CZ" sz="2000" b="1" dirty="0"/>
          </a:p>
          <a:p>
            <a:pPr algn="just"/>
            <a:r>
              <a:rPr lang="cs-CZ" sz="2000" b="1" dirty="0" smtClean="0"/>
              <a:t>Ústavní zákon může stanovit, kdy lid vykonává státní moc přímo.</a:t>
            </a:r>
          </a:p>
          <a:p>
            <a:endParaRPr lang="cs-CZ" sz="2400" dirty="0"/>
          </a:p>
          <a:p>
            <a:endParaRPr lang="cs-CZ" sz="2400"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38</a:t>
            </a:fld>
            <a:endParaRPr lang="cs-CZ" dirty="0"/>
          </a:p>
        </p:txBody>
      </p:sp>
    </p:spTree>
    <p:extLst>
      <p:ext uri="{BB962C8B-B14F-4D97-AF65-F5344CB8AC3E}">
        <p14:creationId xmlns:p14="http://schemas.microsoft.com/office/powerpoint/2010/main" val="369678597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467544" y="548680"/>
            <a:ext cx="8280920" cy="6093976"/>
          </a:xfrm>
          <a:prstGeom prst="rect">
            <a:avLst/>
          </a:prstGeom>
          <a:noFill/>
        </p:spPr>
        <p:txBody>
          <a:bodyPr wrap="square" rtlCol="0">
            <a:spAutoFit/>
          </a:bodyPr>
          <a:lstStyle/>
          <a:p>
            <a:r>
              <a:rPr lang="cs-CZ" sz="2400" b="1" dirty="0" smtClean="0"/>
              <a:t>Dělba moci v České republice</a:t>
            </a:r>
            <a:endParaRPr lang="cs-CZ" sz="2400" b="1" dirty="0"/>
          </a:p>
          <a:p>
            <a:pPr algn="just"/>
            <a:endParaRPr lang="cs-CZ" sz="2400" b="1" dirty="0"/>
          </a:p>
          <a:p>
            <a:pPr algn="just"/>
            <a:r>
              <a:rPr lang="cs-CZ" dirty="0" smtClean="0"/>
              <a:t>Moderní právní stát, České republiky nevyjímaje, je založen na dělbě jednotlivé moci.</a:t>
            </a:r>
          </a:p>
          <a:p>
            <a:pPr algn="just"/>
            <a:endParaRPr lang="cs-CZ" dirty="0" smtClean="0"/>
          </a:p>
          <a:p>
            <a:pPr marL="285750" indent="-285750" algn="just">
              <a:buFont typeface="Arial" panose="020B0604020202020204" pitchFamily="34" charset="0"/>
              <a:buChar char="•"/>
            </a:pPr>
            <a:r>
              <a:rPr lang="cs-CZ" dirty="0" smtClean="0"/>
              <a:t>Ústava stanoví, že zdrojem veškeré moci ve státě je lid (teorie společenské smlouvy = lid se organizuje ve státě, a jeho orgánům svěřuje výkon moci)</a:t>
            </a:r>
          </a:p>
          <a:p>
            <a:pPr marL="285750" indent="-285750" algn="just">
              <a:buFont typeface="Arial" panose="020B0604020202020204" pitchFamily="34" charset="0"/>
              <a:buChar char="•"/>
            </a:pPr>
            <a:r>
              <a:rPr lang="cs-CZ" dirty="0"/>
              <a:t>s</a:t>
            </a:r>
            <a:r>
              <a:rPr lang="cs-CZ" dirty="0" smtClean="0"/>
              <a:t>amovolná vláda lidu = anarchie</a:t>
            </a:r>
            <a:endParaRPr lang="cs-CZ" dirty="0"/>
          </a:p>
          <a:p>
            <a:pPr marL="285750" indent="-285750" algn="just">
              <a:buFont typeface="Arial" panose="020B0604020202020204" pitchFamily="34" charset="0"/>
              <a:buChar char="•"/>
            </a:pPr>
            <a:endParaRPr lang="cs-CZ" dirty="0" smtClean="0"/>
          </a:p>
          <a:p>
            <a:pPr algn="just"/>
            <a:r>
              <a:rPr lang="cs-CZ" dirty="0" smtClean="0"/>
              <a:t>Základní organizace dělby moci v moderním právním státě je dělba moci na</a:t>
            </a:r>
          </a:p>
          <a:p>
            <a:pPr algn="just"/>
            <a:endParaRPr lang="cs-CZ" dirty="0"/>
          </a:p>
          <a:p>
            <a:pPr marL="285750" indent="-285750" algn="just">
              <a:buFont typeface="Arial" panose="020B0604020202020204" pitchFamily="34" charset="0"/>
              <a:buChar char="•"/>
            </a:pPr>
            <a:r>
              <a:rPr lang="cs-CZ" dirty="0" smtClean="0"/>
              <a:t>zákonodárnou (podoba zastupitelské demokracie nebo v kombinaci s demokracií přímou, naposledy čistě přímá vláda v Athénách v 6. stol př.n.l.)</a:t>
            </a:r>
          </a:p>
          <a:p>
            <a:pPr marL="285750" indent="-285750" algn="just">
              <a:buFont typeface="Arial" panose="020B0604020202020204" pitchFamily="34" charset="0"/>
              <a:buChar char="•"/>
            </a:pPr>
            <a:r>
              <a:rPr lang="cs-CZ" dirty="0"/>
              <a:t>v</a:t>
            </a:r>
            <a:r>
              <a:rPr lang="cs-CZ" dirty="0" smtClean="0"/>
              <a:t>ýkonnou</a:t>
            </a:r>
          </a:p>
          <a:p>
            <a:pPr marL="285750" indent="-285750" algn="just">
              <a:buFont typeface="Arial" panose="020B0604020202020204" pitchFamily="34" charset="0"/>
              <a:buChar char="•"/>
            </a:pPr>
            <a:r>
              <a:rPr lang="cs-CZ" dirty="0" smtClean="0"/>
              <a:t>soudní</a:t>
            </a:r>
          </a:p>
          <a:p>
            <a:pPr algn="just"/>
            <a:endParaRPr lang="cs-CZ" dirty="0"/>
          </a:p>
          <a:p>
            <a:pPr algn="just"/>
            <a:r>
              <a:rPr lang="cs-CZ" dirty="0" smtClean="0"/>
              <a:t>Orgány jednotlivých mocí v České republice:</a:t>
            </a:r>
          </a:p>
          <a:p>
            <a:pPr algn="just"/>
            <a:r>
              <a:rPr lang="cs-CZ" dirty="0" smtClean="0"/>
              <a:t>zákonodárná: Parlament České republiky (Poslanecká sněmovna, Senát)</a:t>
            </a:r>
          </a:p>
          <a:p>
            <a:pPr algn="just"/>
            <a:r>
              <a:rPr lang="cs-CZ" dirty="0" smtClean="0"/>
              <a:t>výkonná: vláda, prezident, státní zastupitelství</a:t>
            </a:r>
          </a:p>
          <a:p>
            <a:pPr algn="just"/>
            <a:r>
              <a:rPr lang="cs-CZ" dirty="0" smtClean="0"/>
              <a:t>soudní: Ústavní soud a soustava obecných soudů</a:t>
            </a:r>
          </a:p>
          <a:p>
            <a:pPr marL="285750" indent="-285750" algn="just">
              <a:buFont typeface="Arial" panose="020B0604020202020204" pitchFamily="34" charset="0"/>
              <a:buChar char="•"/>
            </a:pPr>
            <a:endParaRPr lang="cs-CZ" dirty="0"/>
          </a:p>
          <a:p>
            <a:pPr algn="just"/>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39</a:t>
            </a:fld>
            <a:endParaRPr lang="cs-CZ" dirty="0"/>
          </a:p>
        </p:txBody>
      </p:sp>
    </p:spTree>
    <p:extLst>
      <p:ext uri="{BB962C8B-B14F-4D97-AF65-F5344CB8AC3E}">
        <p14:creationId xmlns:p14="http://schemas.microsoft.com/office/powerpoint/2010/main" val="2742649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4</a:t>
            </a:fld>
            <a:endParaRPr lang="cs-CZ" dirty="0"/>
          </a:p>
        </p:txBody>
      </p:sp>
      <p:sp>
        <p:nvSpPr>
          <p:cNvPr id="4" name="TextovéPole 3"/>
          <p:cNvSpPr txBox="1"/>
          <p:nvPr/>
        </p:nvSpPr>
        <p:spPr>
          <a:xfrm>
            <a:off x="323528" y="692696"/>
            <a:ext cx="8424936" cy="5539978"/>
          </a:xfrm>
          <a:prstGeom prst="rect">
            <a:avLst/>
          </a:prstGeom>
          <a:noFill/>
        </p:spPr>
        <p:txBody>
          <a:bodyPr wrap="square" rtlCol="0">
            <a:spAutoFit/>
          </a:bodyPr>
          <a:lstStyle/>
          <a:p>
            <a:pPr>
              <a:buNone/>
            </a:pPr>
            <a:r>
              <a:rPr lang="cs-CZ" sz="2400" b="1" dirty="0" smtClean="0"/>
              <a:t>Právo</a:t>
            </a:r>
          </a:p>
          <a:p>
            <a:pPr>
              <a:buNone/>
            </a:pPr>
            <a:endParaRPr lang="cs-CZ" sz="2400" b="1" dirty="0"/>
          </a:p>
          <a:p>
            <a:pPr algn="just">
              <a:buNone/>
            </a:pPr>
            <a:r>
              <a:rPr lang="cs-CZ" sz="2000" dirty="0" smtClean="0"/>
              <a:t>je fenoménem společenským, společenství lidí je různorodý organismus, který potřebuje formu regulace</a:t>
            </a:r>
          </a:p>
          <a:p>
            <a:pPr algn="just">
              <a:buNone/>
            </a:pPr>
            <a:endParaRPr lang="cs-CZ" sz="2000" b="1" dirty="0" smtClean="0"/>
          </a:p>
          <a:p>
            <a:pPr algn="just">
              <a:buNone/>
            </a:pPr>
            <a:r>
              <a:rPr lang="cs-CZ" sz="2000" dirty="0" smtClean="0"/>
              <a:t>jedná se o </a:t>
            </a:r>
            <a:r>
              <a:rPr lang="cs-CZ" sz="2000" b="1" dirty="0" smtClean="0"/>
              <a:t>normativní systém</a:t>
            </a:r>
            <a:r>
              <a:rPr lang="cs-CZ" sz="2000" dirty="0" smtClean="0"/>
              <a:t>, ale nikoli jediný (vedle něj stojí normy etické, náboženské, které dříve byly a např. v islámském právním systému jsou dodnes vynutitelné)</a:t>
            </a:r>
          </a:p>
          <a:p>
            <a:pPr algn="just">
              <a:buNone/>
            </a:pPr>
            <a:r>
              <a:rPr lang="cs-CZ" sz="1400" dirty="0" smtClean="0"/>
              <a:t>Příklady</a:t>
            </a:r>
          </a:p>
          <a:p>
            <a:pPr marL="342900" indent="-342900" algn="just">
              <a:buFont typeface="Arial" panose="020B0604020202020204" pitchFamily="34" charset="0"/>
              <a:buChar char="•"/>
            </a:pPr>
            <a:r>
              <a:rPr lang="cs-CZ" sz="1400" dirty="0" smtClean="0"/>
              <a:t>rozvod podle církevního práva a světského práva</a:t>
            </a:r>
          </a:p>
          <a:p>
            <a:pPr marL="342900" indent="-342900" algn="just">
              <a:buFont typeface="Arial" panose="020B0604020202020204" pitchFamily="34" charset="0"/>
              <a:buChar char="•"/>
            </a:pPr>
            <a:r>
              <a:rPr lang="cs-CZ" sz="1400" dirty="0" smtClean="0"/>
              <a:t>titul JUDr.</a:t>
            </a:r>
          </a:p>
          <a:p>
            <a:pPr>
              <a:buNone/>
            </a:pPr>
            <a:r>
              <a:rPr lang="cs-CZ" sz="2400" b="1" dirty="0" smtClean="0"/>
              <a:t>Úloha práva ve společnosti</a:t>
            </a:r>
          </a:p>
          <a:p>
            <a:pPr marL="800100" lvl="1" indent="-342900" algn="just">
              <a:buFont typeface="Arial" panose="020B0604020202020204" pitchFamily="34" charset="0"/>
              <a:buChar char="•"/>
              <a:defRPr/>
            </a:pPr>
            <a:r>
              <a:rPr lang="cs-CZ" altLang="cs-CZ" sz="2000" dirty="0">
                <a:cs typeface="Arial" panose="020B0604020202020204" pitchFamily="34" charset="0"/>
              </a:rPr>
              <a:t>umožňuje lidské soužití,</a:t>
            </a:r>
          </a:p>
          <a:p>
            <a:pPr marL="800100" lvl="1" indent="-342900" algn="just">
              <a:buFont typeface="Arial" panose="020B0604020202020204" pitchFamily="34" charset="0"/>
              <a:buChar char="•"/>
              <a:defRPr/>
            </a:pPr>
            <a:r>
              <a:rPr lang="cs-CZ" altLang="cs-CZ" sz="2000" dirty="0">
                <a:cs typeface="Arial" panose="020B0604020202020204" pitchFamily="34" charset="0"/>
              </a:rPr>
              <a:t>zajišťuje spravedlnost ve společnosti,</a:t>
            </a:r>
          </a:p>
          <a:p>
            <a:pPr marL="800100" lvl="1" indent="-342900" algn="just">
              <a:buFont typeface="Arial" panose="020B0604020202020204" pitchFamily="34" charset="0"/>
              <a:buChar char="•"/>
              <a:defRPr/>
            </a:pPr>
            <a:r>
              <a:rPr lang="cs-CZ" altLang="cs-CZ" sz="2000" dirty="0">
                <a:cs typeface="Arial" panose="020B0604020202020204" pitchFamily="34" charset="0"/>
              </a:rPr>
              <a:t>chrání důležité zájmy (státu, jednotlivce, společnosti),</a:t>
            </a:r>
          </a:p>
          <a:p>
            <a:pPr marL="800100" lvl="1" indent="-342900" algn="just">
              <a:buFont typeface="Arial" panose="020B0604020202020204" pitchFamily="34" charset="0"/>
              <a:buChar char="•"/>
              <a:defRPr/>
            </a:pPr>
            <a:r>
              <a:rPr lang="cs-CZ" altLang="cs-CZ" sz="2000" dirty="0">
                <a:cs typeface="Arial" panose="020B0604020202020204" pitchFamily="34" charset="0"/>
              </a:rPr>
              <a:t>zajišťuje dělbu práce ve společnosti,</a:t>
            </a:r>
          </a:p>
          <a:p>
            <a:pPr marL="800100" lvl="1" indent="-342900" algn="just">
              <a:buFont typeface="Arial" panose="020B0604020202020204" pitchFamily="34" charset="0"/>
              <a:buChar char="•"/>
              <a:defRPr/>
            </a:pPr>
            <a:r>
              <a:rPr lang="cs-CZ" altLang="cs-CZ" sz="2000" dirty="0">
                <a:cs typeface="Arial" panose="020B0604020202020204" pitchFamily="34" charset="0"/>
              </a:rPr>
              <a:t>zajišťuje alokaci omezených zdrojů,</a:t>
            </a:r>
          </a:p>
          <a:p>
            <a:pPr marL="800100" lvl="1" indent="-342900" algn="just">
              <a:buFont typeface="Arial" panose="020B0604020202020204" pitchFamily="34" charset="0"/>
              <a:buChar char="•"/>
              <a:defRPr/>
            </a:pPr>
            <a:r>
              <a:rPr lang="cs-CZ" altLang="cs-CZ" sz="2000" dirty="0">
                <a:cs typeface="Arial" panose="020B0604020202020204" pitchFamily="34" charset="0"/>
              </a:rPr>
              <a:t>upravuje mechanismy řešení sporů, resp. procesní </a:t>
            </a:r>
            <a:r>
              <a:rPr lang="cs-CZ" altLang="cs-CZ" sz="2000" dirty="0" smtClean="0">
                <a:cs typeface="Arial" panose="020B0604020202020204" pitchFamily="34" charset="0"/>
              </a:rPr>
              <a:t>pravidla</a:t>
            </a:r>
            <a:endParaRPr lang="cs-CZ" altLang="cs-CZ" sz="2000" b="1" dirty="0">
              <a:cs typeface="Arial" panose="020B0604020202020204" pitchFamily="34" charset="0"/>
            </a:endParaRPr>
          </a:p>
        </p:txBody>
      </p:sp>
    </p:spTree>
    <p:extLst>
      <p:ext uri="{BB962C8B-B14F-4D97-AF65-F5344CB8AC3E}">
        <p14:creationId xmlns:p14="http://schemas.microsoft.com/office/powerpoint/2010/main" val="136624090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95536" y="692696"/>
            <a:ext cx="8208912" cy="5586145"/>
          </a:xfrm>
          <a:prstGeom prst="rect">
            <a:avLst/>
          </a:prstGeom>
          <a:noFill/>
        </p:spPr>
        <p:txBody>
          <a:bodyPr wrap="square" rtlCol="0">
            <a:spAutoFit/>
          </a:bodyPr>
          <a:lstStyle/>
          <a:p>
            <a:r>
              <a:rPr lang="cs-CZ" sz="2400" b="1" dirty="0"/>
              <a:t>Dělba moci v České republice</a:t>
            </a:r>
          </a:p>
          <a:p>
            <a:endParaRPr lang="cs-CZ" b="1" dirty="0"/>
          </a:p>
          <a:p>
            <a:pPr algn="just">
              <a:spcAft>
                <a:spcPts val="600"/>
              </a:spcAft>
            </a:pPr>
            <a:r>
              <a:rPr lang="cs-CZ" sz="2000" dirty="0"/>
              <a:t>tyto jednotlivé moci jsou definovány tak, aby jedna neměla převahu nad druhou, což bývá nazýváno jako </a:t>
            </a:r>
            <a:r>
              <a:rPr lang="cs-CZ" sz="2000" b="1" dirty="0"/>
              <a:t>systém brzd a protivah</a:t>
            </a:r>
            <a:r>
              <a:rPr lang="cs-CZ" sz="2000" dirty="0"/>
              <a:t>, což nejobecněji lze vysvětlit na následujícím </a:t>
            </a:r>
            <a:r>
              <a:rPr lang="cs-CZ" sz="2000" dirty="0" smtClean="0"/>
              <a:t>nejzákladnějším schématu</a:t>
            </a:r>
            <a:r>
              <a:rPr lang="cs-CZ" sz="2000" dirty="0"/>
              <a:t>:</a:t>
            </a:r>
          </a:p>
          <a:p>
            <a:pPr marL="342900" indent="-342900" algn="just">
              <a:spcAft>
                <a:spcPts val="600"/>
              </a:spcAft>
              <a:buFont typeface="Arial" panose="020B0604020202020204" pitchFamily="34" charset="0"/>
              <a:buChar char="•"/>
            </a:pPr>
            <a:r>
              <a:rPr lang="cs-CZ" sz="2000" dirty="0" smtClean="0"/>
              <a:t>Lid jako suverén volí pravidelně své zástupce do zákonodárného sboru (Parlament České republiky skládající se ze dvou komor (Poslanecká sněmovna a Senát).</a:t>
            </a:r>
          </a:p>
          <a:p>
            <a:pPr marL="342900" indent="-342900" algn="just">
              <a:spcAft>
                <a:spcPts val="600"/>
              </a:spcAft>
              <a:buFont typeface="Arial" panose="020B0604020202020204" pitchFamily="34" charset="0"/>
              <a:buChar char="•"/>
            </a:pPr>
            <a:r>
              <a:rPr lang="cs-CZ" sz="2000" dirty="0" smtClean="0"/>
              <a:t>Parlament přijímá zákony včetně ústavních a tím nastavuje pravidla pro </a:t>
            </a:r>
            <a:r>
              <a:rPr lang="cs-CZ" sz="2000" b="1" dirty="0" smtClean="0"/>
              <a:t>ostatní moci (výkonnou a soudní)</a:t>
            </a:r>
            <a:r>
              <a:rPr lang="cs-CZ" sz="2000" dirty="0" smtClean="0"/>
              <a:t>, avšak je kontrolován při své činnosti Ústavním soudem jako orgánem kontroly ústavnosti (</a:t>
            </a:r>
            <a:r>
              <a:rPr lang="cs-CZ" sz="2000" b="1" dirty="0" smtClean="0"/>
              <a:t>soudní moc kontroluje zákonodárnou</a:t>
            </a:r>
            <a:r>
              <a:rPr lang="cs-CZ" sz="2000" dirty="0" smtClean="0"/>
              <a:t>).</a:t>
            </a:r>
          </a:p>
          <a:p>
            <a:pPr marL="342900" indent="-342900" algn="just">
              <a:spcAft>
                <a:spcPts val="600"/>
              </a:spcAft>
              <a:buFont typeface="Arial" panose="020B0604020202020204" pitchFamily="34" charset="0"/>
              <a:buChar char="•"/>
            </a:pPr>
            <a:r>
              <a:rPr lang="cs-CZ" sz="2000" dirty="0" smtClean="0"/>
              <a:t>Poslanecká sněmovna umožňuje vládnout vládě a tato je ze své činnosti parlamentu odpovědná, avšak v případě, že Poslanecká sněmovna není schopna plnit svou funkci, je oprávněn prezident jako orgán moci výkonné tuto rozpustit a zákonodárnou moc v tomto případě vykonává Senát </a:t>
            </a:r>
            <a:r>
              <a:rPr lang="cs-CZ" sz="2000" b="1" dirty="0" smtClean="0"/>
              <a:t>(moc výkonná odstraňuje nežádoucí stav moci zákonodárné).</a:t>
            </a:r>
            <a:endParaRPr lang="cs-CZ" sz="2000" b="1"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40</a:t>
            </a:fld>
            <a:endParaRPr lang="cs-CZ" dirty="0"/>
          </a:p>
        </p:txBody>
      </p:sp>
    </p:spTree>
    <p:extLst>
      <p:ext uri="{BB962C8B-B14F-4D97-AF65-F5344CB8AC3E}">
        <p14:creationId xmlns:p14="http://schemas.microsoft.com/office/powerpoint/2010/main" val="25586790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23528" y="620688"/>
            <a:ext cx="8352928" cy="7386638"/>
          </a:xfrm>
          <a:prstGeom prst="rect">
            <a:avLst/>
          </a:prstGeom>
          <a:noFill/>
        </p:spPr>
        <p:txBody>
          <a:bodyPr wrap="square" rtlCol="0">
            <a:spAutoFit/>
          </a:bodyPr>
          <a:lstStyle/>
          <a:p>
            <a:r>
              <a:rPr lang="cs-CZ" sz="2400" b="1" dirty="0" smtClean="0"/>
              <a:t>Moc zákonodárná</a:t>
            </a:r>
          </a:p>
          <a:p>
            <a:endParaRPr lang="cs-CZ" sz="2400" b="1" dirty="0"/>
          </a:p>
          <a:p>
            <a:pPr algn="just"/>
            <a:r>
              <a:rPr lang="cs-CZ" sz="2400" dirty="0" smtClean="0"/>
              <a:t>dvoukomorový parlament složený z Poslanecké sněmovny a Senátu</a:t>
            </a:r>
          </a:p>
          <a:p>
            <a:pPr marL="342900" indent="-342900" algn="just">
              <a:buFont typeface="Arial" panose="020B0604020202020204" pitchFamily="34" charset="0"/>
              <a:buChar char="•"/>
            </a:pPr>
            <a:r>
              <a:rPr lang="cs-CZ" sz="2400" dirty="0" smtClean="0"/>
              <a:t>200 poslanců volených na dobu 4 let v poměrném volebním systému</a:t>
            </a:r>
          </a:p>
          <a:p>
            <a:pPr marL="342900" indent="-342900" algn="just">
              <a:buFont typeface="Arial" panose="020B0604020202020204" pitchFamily="34" charset="0"/>
              <a:buChar char="•"/>
            </a:pPr>
            <a:r>
              <a:rPr lang="cs-CZ" sz="2400" dirty="0" smtClean="0"/>
              <a:t>81 senátorů volených na dobu 6 let, vždy po dvou letech 1/3 Senátu</a:t>
            </a:r>
          </a:p>
          <a:p>
            <a:pPr marL="342900" indent="-342900" algn="just">
              <a:buFont typeface="Arial" panose="020B0604020202020204" pitchFamily="34" charset="0"/>
              <a:buChar char="•"/>
            </a:pPr>
            <a:r>
              <a:rPr lang="cs-CZ" sz="2400" dirty="0" smtClean="0"/>
              <a:t>poslanci a senátoři k realizaci své činnosti disponují </a:t>
            </a:r>
            <a:r>
              <a:rPr lang="cs-CZ" sz="2400" b="1" dirty="0" smtClean="0"/>
              <a:t>imunitou</a:t>
            </a:r>
            <a:r>
              <a:rPr lang="cs-CZ" sz="2400" dirty="0" smtClean="0"/>
              <a:t> (čl. 27 odst. 2 Ústavy) a </a:t>
            </a:r>
            <a:r>
              <a:rPr lang="cs-CZ" sz="2400" b="1" dirty="0" smtClean="0"/>
              <a:t>částečnou procesní exempcí </a:t>
            </a:r>
            <a:r>
              <a:rPr lang="cs-CZ" sz="2400" dirty="0" smtClean="0"/>
              <a:t>(čl. 27 odst. 4 a 5 Ústavy)</a:t>
            </a:r>
          </a:p>
          <a:p>
            <a:pPr marL="342900" indent="-342900" algn="just">
              <a:buFont typeface="Arial" panose="020B0604020202020204" pitchFamily="34" charset="0"/>
              <a:buChar char="•"/>
            </a:pPr>
            <a:r>
              <a:rPr lang="cs-CZ" sz="2400" dirty="0" smtClean="0"/>
              <a:t>Obě komory jsou usnášeníschopné za přítomnosti alespoň za přítomnosti 1/3 svých členů (67 PS, 27 Senát), k přijetí usnesení </a:t>
            </a:r>
            <a:r>
              <a:rPr lang="cs-CZ" sz="2400" b="1" dirty="0" smtClean="0"/>
              <a:t>nadpoloviční většina přítomných </a:t>
            </a:r>
            <a:r>
              <a:rPr lang="cs-CZ" sz="2400" dirty="0" smtClean="0"/>
              <a:t>(34 PS, 14 Senát)</a:t>
            </a:r>
          </a:p>
          <a:p>
            <a:pPr algn="just"/>
            <a:endParaRPr lang="cs-CZ" sz="2400" dirty="0" smtClean="0"/>
          </a:p>
          <a:p>
            <a:pPr algn="just"/>
            <a:endParaRPr lang="cs-CZ" sz="2400" dirty="0" smtClean="0"/>
          </a:p>
          <a:p>
            <a:pPr algn="just"/>
            <a:endParaRPr lang="cs-CZ" sz="2400" dirty="0" smtClean="0"/>
          </a:p>
          <a:p>
            <a:pPr algn="just"/>
            <a:endParaRPr lang="cs-CZ" sz="2400" dirty="0" smtClean="0"/>
          </a:p>
          <a:p>
            <a:pPr algn="just"/>
            <a:endParaRPr lang="cs-CZ" sz="2400" dirty="0"/>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41</a:t>
            </a:fld>
            <a:endParaRPr lang="cs-CZ" dirty="0"/>
          </a:p>
        </p:txBody>
      </p:sp>
    </p:spTree>
    <p:extLst>
      <p:ext uri="{BB962C8B-B14F-4D97-AF65-F5344CB8AC3E}">
        <p14:creationId xmlns:p14="http://schemas.microsoft.com/office/powerpoint/2010/main" val="248712103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255844" y="720914"/>
            <a:ext cx="8640960" cy="6494085"/>
          </a:xfrm>
          <a:prstGeom prst="rect">
            <a:avLst/>
          </a:prstGeom>
          <a:noFill/>
        </p:spPr>
        <p:txBody>
          <a:bodyPr wrap="square" rtlCol="0">
            <a:spAutoFit/>
          </a:bodyPr>
          <a:lstStyle/>
          <a:p>
            <a:r>
              <a:rPr lang="cs-CZ" sz="2400" b="1" dirty="0" smtClean="0"/>
              <a:t>Moc zákonodárná</a:t>
            </a:r>
          </a:p>
          <a:p>
            <a:endParaRPr lang="cs-CZ" b="1" dirty="0"/>
          </a:p>
          <a:p>
            <a:pPr algn="just"/>
            <a:r>
              <a:rPr lang="cs-CZ" sz="2000" u="sng" dirty="0"/>
              <a:t>k</a:t>
            </a:r>
            <a:r>
              <a:rPr lang="cs-CZ" sz="2000" u="sng" dirty="0" smtClean="0"/>
              <a:t>valifikovaná usnesení</a:t>
            </a:r>
          </a:p>
          <a:p>
            <a:pPr algn="just">
              <a:buFont typeface="Wingdings" pitchFamily="2" charset="2"/>
              <a:buChar char="q"/>
            </a:pPr>
            <a:r>
              <a:rPr lang="cs-CZ" sz="2000" b="1" dirty="0"/>
              <a:t>n</a:t>
            </a:r>
            <a:r>
              <a:rPr lang="cs-CZ" sz="2000" b="1" dirty="0" smtClean="0"/>
              <a:t>adpoloviční většina všech poslanců a všech Senátorů (PS 101, Senát 41)</a:t>
            </a:r>
          </a:p>
          <a:p>
            <a:pPr algn="just"/>
            <a:r>
              <a:rPr lang="cs-CZ" sz="2000" dirty="0"/>
              <a:t>č</a:t>
            </a:r>
            <a:r>
              <a:rPr lang="cs-CZ" sz="2000" dirty="0" smtClean="0"/>
              <a:t>l. 39 odst. 2 Ústavy (vyhlášení válečného stavu a další vojenské otázky)</a:t>
            </a:r>
          </a:p>
          <a:p>
            <a:pPr algn="just">
              <a:buFont typeface="Wingdings" pitchFamily="2" charset="2"/>
              <a:buChar char="q"/>
            </a:pPr>
            <a:r>
              <a:rPr lang="cs-CZ" sz="2000" b="1" dirty="0"/>
              <a:t>t</a:t>
            </a:r>
            <a:r>
              <a:rPr lang="cs-CZ" sz="2000" b="1" dirty="0" smtClean="0"/>
              <a:t>řípětinová většina všech poslanců a třípětinová většina přítomných senátorů (PS 120, Senát 14) </a:t>
            </a:r>
            <a:r>
              <a:rPr lang="cs-CZ" sz="2000" b="1" dirty="0" smtClean="0">
                <a:solidFill>
                  <a:srgbClr val="FF0000"/>
                </a:solidFill>
              </a:rPr>
              <a:t>značná disproporce mezi komorami</a:t>
            </a:r>
          </a:p>
          <a:p>
            <a:pPr algn="just"/>
            <a:r>
              <a:rPr lang="cs-CZ" sz="2000" dirty="0" smtClean="0"/>
              <a:t>čl. 39 odst. 3 Ústavy (ústavní zákon, ratifikace mezinárodních smluv dle čl. 10a Ústavy)</a:t>
            </a:r>
          </a:p>
          <a:p>
            <a:pPr algn="just"/>
            <a:r>
              <a:rPr lang="cs-CZ" sz="2000" dirty="0"/>
              <a:t>č</a:t>
            </a:r>
            <a:r>
              <a:rPr lang="cs-CZ" sz="2000" dirty="0" smtClean="0"/>
              <a:t>l. 65 odst. 3 Ústavy (ústavní žaloba na prezidenta republiky)</a:t>
            </a:r>
          </a:p>
          <a:p>
            <a:pPr algn="just">
              <a:buFont typeface="Wingdings" pitchFamily="2" charset="2"/>
              <a:buChar char="q"/>
            </a:pPr>
            <a:r>
              <a:rPr lang="cs-CZ" sz="2000" b="1" dirty="0" smtClean="0"/>
              <a:t>schválení Poslaneckou sněmovnou i Senátem = </a:t>
            </a:r>
            <a:r>
              <a:rPr lang="cs-CZ" sz="2000" b="1" dirty="0" smtClean="0">
                <a:solidFill>
                  <a:srgbClr val="FF0000"/>
                </a:solidFill>
              </a:rPr>
              <a:t>PS nemůže přehlasovat Senát</a:t>
            </a:r>
          </a:p>
          <a:p>
            <a:pPr algn="just"/>
            <a:r>
              <a:rPr lang="cs-CZ" sz="2000" dirty="0"/>
              <a:t>č</a:t>
            </a:r>
            <a:r>
              <a:rPr lang="cs-CZ" sz="2000" dirty="0" smtClean="0"/>
              <a:t>l. 40 Ústavy (volební zákon, zásady styku obou komor), postačí však většina přítomných jako u běžného usnesení</a:t>
            </a:r>
          </a:p>
          <a:p>
            <a:pPr algn="just">
              <a:buFont typeface="Wingdings" pitchFamily="2" charset="2"/>
              <a:buChar char="q"/>
            </a:pPr>
            <a:r>
              <a:rPr lang="cs-CZ" sz="2000" b="1" dirty="0" smtClean="0"/>
              <a:t>většina všech poslanců (101) </a:t>
            </a:r>
          </a:p>
          <a:p>
            <a:pPr algn="just"/>
            <a:r>
              <a:rPr lang="cs-CZ" sz="2000" dirty="0" smtClean="0"/>
              <a:t>čl. 47 Ústavy (poslanecká sněmovna hlasuje o zamítnutém návrhu Senátu nebo o vráceném návrhu s pozměňovacími návrhy)</a:t>
            </a:r>
            <a:r>
              <a:rPr lang="cs-CZ" sz="2000" b="1" dirty="0"/>
              <a:t> „přehlasování Senátu</a:t>
            </a:r>
            <a:r>
              <a:rPr lang="cs-CZ" sz="2000" b="1" dirty="0" smtClean="0"/>
              <a:t>“</a:t>
            </a:r>
          </a:p>
          <a:p>
            <a:pPr algn="just"/>
            <a:r>
              <a:rPr lang="cs-CZ" sz="2000" dirty="0" smtClean="0"/>
              <a:t>čl. 72 odst. 2 Ústavy vyslovení nedůvěry vládě</a:t>
            </a:r>
          </a:p>
          <a:p>
            <a:pPr algn="just"/>
            <a:r>
              <a:rPr lang="cs-CZ" sz="2000" dirty="0" smtClean="0"/>
              <a:t>čl. 50 Ústavy vrácení zákona prezidentem republiky</a:t>
            </a:r>
          </a:p>
          <a:p>
            <a:pPr algn="just"/>
            <a:endParaRPr lang="cs-CZ" dirty="0" smtClean="0"/>
          </a:p>
          <a:p>
            <a:pPr algn="just"/>
            <a:endParaRPr lang="cs-CZ" dirty="0" smtClean="0"/>
          </a:p>
          <a:p>
            <a:pPr algn="just"/>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42</a:t>
            </a:fld>
            <a:endParaRPr lang="cs-CZ" dirty="0"/>
          </a:p>
        </p:txBody>
      </p:sp>
    </p:spTree>
    <p:extLst>
      <p:ext uri="{BB962C8B-B14F-4D97-AF65-F5344CB8AC3E}">
        <p14:creationId xmlns:p14="http://schemas.microsoft.com/office/powerpoint/2010/main" val="31006046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5" name="TextovéPole 4"/>
          <p:cNvSpPr txBox="1"/>
          <p:nvPr/>
        </p:nvSpPr>
        <p:spPr>
          <a:xfrm>
            <a:off x="395536" y="620688"/>
            <a:ext cx="8280920" cy="3754874"/>
          </a:xfrm>
          <a:prstGeom prst="rect">
            <a:avLst/>
          </a:prstGeom>
          <a:noFill/>
        </p:spPr>
        <p:txBody>
          <a:bodyPr wrap="square" rtlCol="0">
            <a:spAutoFit/>
          </a:bodyPr>
          <a:lstStyle/>
          <a:p>
            <a:r>
              <a:rPr lang="cs-CZ" sz="2400" b="1" dirty="0" smtClean="0"/>
              <a:t>Moc zákonodárná</a:t>
            </a:r>
          </a:p>
          <a:p>
            <a:pPr algn="just"/>
            <a:endParaRPr lang="cs-CZ" b="1" dirty="0"/>
          </a:p>
          <a:p>
            <a:pPr algn="just"/>
            <a:r>
              <a:rPr lang="cs-CZ" sz="2000" b="1" dirty="0" smtClean="0"/>
              <a:t>Kdo má zákonodárnou iniciativu (čl. 41 odst. 2 Ústavy)</a:t>
            </a:r>
          </a:p>
          <a:p>
            <a:pPr algn="just"/>
            <a:endParaRPr lang="cs-CZ" sz="2000" b="1" dirty="0" smtClean="0"/>
          </a:p>
          <a:p>
            <a:pPr marL="342900" indent="-342900" algn="just">
              <a:buFont typeface="Arial" panose="020B0604020202020204" pitchFamily="34" charset="0"/>
              <a:buChar char="•"/>
            </a:pPr>
            <a:r>
              <a:rPr lang="cs-CZ" sz="2000" b="1" dirty="0" smtClean="0"/>
              <a:t>poslanec</a:t>
            </a:r>
          </a:p>
          <a:p>
            <a:pPr marL="342900" indent="-342900" algn="just">
              <a:buFont typeface="Arial" panose="020B0604020202020204" pitchFamily="34" charset="0"/>
              <a:buChar char="•"/>
            </a:pPr>
            <a:r>
              <a:rPr lang="cs-CZ" sz="2000" b="1" dirty="0"/>
              <a:t>s</a:t>
            </a:r>
            <a:r>
              <a:rPr lang="cs-CZ" sz="2000" b="1" dirty="0" smtClean="0"/>
              <a:t>kupina poslanců</a:t>
            </a:r>
          </a:p>
          <a:p>
            <a:pPr marL="342900" indent="-342900" algn="just">
              <a:buFont typeface="Arial" panose="020B0604020202020204" pitchFamily="34" charset="0"/>
              <a:buChar char="•"/>
            </a:pPr>
            <a:r>
              <a:rPr lang="cs-CZ" sz="2000" b="1" dirty="0" smtClean="0"/>
              <a:t>Senát</a:t>
            </a:r>
          </a:p>
          <a:p>
            <a:pPr marL="342900" indent="-342900" algn="just">
              <a:buFont typeface="Arial" panose="020B0604020202020204" pitchFamily="34" charset="0"/>
              <a:buChar char="•"/>
            </a:pPr>
            <a:r>
              <a:rPr lang="cs-CZ" sz="2000" b="1" dirty="0" smtClean="0"/>
              <a:t>vláda</a:t>
            </a:r>
          </a:p>
          <a:p>
            <a:pPr marL="342900" indent="-342900" algn="just">
              <a:buFont typeface="Arial" panose="020B0604020202020204" pitchFamily="34" charset="0"/>
              <a:buChar char="•"/>
            </a:pPr>
            <a:r>
              <a:rPr lang="cs-CZ" sz="2000" b="1" dirty="0" smtClean="0"/>
              <a:t>zastupitelstvo vyššího územně samosprávného celku (rozuměj kraje)</a:t>
            </a:r>
            <a:endParaRPr lang="cs-CZ" sz="2000" b="1" dirty="0"/>
          </a:p>
          <a:p>
            <a:pPr algn="just"/>
            <a:endParaRPr lang="cs-CZ" sz="2000" b="1" dirty="0" smtClean="0"/>
          </a:p>
          <a:p>
            <a:pPr algn="just"/>
            <a:r>
              <a:rPr lang="cs-CZ" b="1" dirty="0" smtClean="0">
                <a:solidFill>
                  <a:srgbClr val="FF0000"/>
                </a:solidFill>
              </a:rPr>
              <a:t>V případě návrhu zákona o státním rozpočtu a návrhu státního závěrečného účtu pouze vláda a projednává pouze Poslanecká sněmovna.</a:t>
            </a:r>
            <a:endParaRPr lang="cs-CZ" b="1" dirty="0">
              <a:solidFill>
                <a:srgbClr val="FF0000"/>
              </a:solidFill>
            </a:endParaRP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43</a:t>
            </a:fld>
            <a:endParaRPr lang="cs-CZ" dirty="0"/>
          </a:p>
        </p:txBody>
      </p:sp>
    </p:spTree>
    <p:extLst>
      <p:ext uri="{BB962C8B-B14F-4D97-AF65-F5344CB8AC3E}">
        <p14:creationId xmlns:p14="http://schemas.microsoft.com/office/powerpoint/2010/main" val="106804851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539552" y="692696"/>
            <a:ext cx="8136904" cy="5016758"/>
          </a:xfrm>
          <a:prstGeom prst="rect">
            <a:avLst/>
          </a:prstGeom>
          <a:noFill/>
        </p:spPr>
        <p:txBody>
          <a:bodyPr wrap="square" rtlCol="0">
            <a:spAutoFit/>
          </a:bodyPr>
          <a:lstStyle/>
          <a:p>
            <a:r>
              <a:rPr lang="cs-CZ" sz="2400" b="1" dirty="0" smtClean="0"/>
              <a:t>Moc výkonná - prezident</a:t>
            </a:r>
          </a:p>
          <a:p>
            <a:endParaRPr lang="cs-CZ" b="1" dirty="0"/>
          </a:p>
          <a:p>
            <a:pPr marL="342900" indent="-342900">
              <a:buFont typeface="Arial" panose="020B0604020202020204" pitchFamily="34" charset="0"/>
              <a:buChar char="•"/>
            </a:pPr>
            <a:r>
              <a:rPr lang="cs-CZ" sz="2000" dirty="0"/>
              <a:t>h</a:t>
            </a:r>
            <a:r>
              <a:rPr lang="cs-CZ" sz="2000" dirty="0" smtClean="0"/>
              <a:t>lava státu volená na 5 let přímou volbou, maximálně </a:t>
            </a:r>
            <a:r>
              <a:rPr lang="cs-CZ" sz="2000" b="1" dirty="0" smtClean="0"/>
              <a:t>dvě po sobě jdoucí volební období</a:t>
            </a:r>
            <a:r>
              <a:rPr lang="cs-CZ" sz="2000" dirty="0" smtClean="0"/>
              <a:t>, ze své funkce není nikomu odpovědný</a:t>
            </a:r>
          </a:p>
          <a:p>
            <a:endParaRPr lang="cs-CZ" sz="2000" dirty="0"/>
          </a:p>
          <a:p>
            <a:pPr algn="just"/>
            <a:r>
              <a:rPr lang="cs-CZ" sz="2000" dirty="0" smtClean="0"/>
              <a:t>Neodpovědnost (čl. 65 Ústavy) = neodpovídá za přestupky a trestné činy spáchané během výkonu mandátu a ani jej nelze zadržet, odpovídá pouze za velezradu nebo hrubé porušení Ústavy, na základě ústavní žaloby k Ústavnímu soudu, kterou podává Senát se souhlasem Poslanecké sněmovny. </a:t>
            </a:r>
          </a:p>
          <a:p>
            <a:pPr algn="just"/>
            <a:r>
              <a:rPr lang="cs-CZ" sz="2000" dirty="0" smtClean="0"/>
              <a:t>Postižen může být </a:t>
            </a:r>
            <a:r>
              <a:rPr lang="cs-CZ" sz="2000" b="1" dirty="0" smtClean="0"/>
              <a:t>ztrátou úřadu na nezpůsobilosti jej znovu nabýt.</a:t>
            </a:r>
          </a:p>
          <a:p>
            <a:pPr algn="just"/>
            <a:endParaRPr lang="cs-CZ" sz="2000" b="1" dirty="0"/>
          </a:p>
          <a:p>
            <a:pPr algn="just"/>
            <a:r>
              <a:rPr lang="cs-CZ" sz="2000" b="1" dirty="0" smtClean="0"/>
              <a:t>Volba prezidenta</a:t>
            </a:r>
          </a:p>
          <a:p>
            <a:pPr algn="just"/>
            <a:endParaRPr lang="cs-CZ" sz="2000" b="1" dirty="0" smtClean="0"/>
          </a:p>
          <a:p>
            <a:pPr algn="just"/>
            <a:r>
              <a:rPr lang="cs-CZ" sz="2000" dirty="0" smtClean="0"/>
              <a:t>do roku 2008 volen oběma komorami na společné schůzi</a:t>
            </a:r>
          </a:p>
          <a:p>
            <a:pPr algn="just"/>
            <a:r>
              <a:rPr lang="cs-CZ" sz="2000" dirty="0" smtClean="0"/>
              <a:t>od roku 2013 přímá volba prezidenta (čl. 56 Ústavy)</a:t>
            </a:r>
            <a:endParaRPr lang="cs-CZ" sz="2000" dirty="0"/>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44</a:t>
            </a:fld>
            <a:endParaRPr lang="cs-CZ" dirty="0"/>
          </a:p>
        </p:txBody>
      </p:sp>
    </p:spTree>
    <p:extLst>
      <p:ext uri="{BB962C8B-B14F-4D97-AF65-F5344CB8AC3E}">
        <p14:creationId xmlns:p14="http://schemas.microsoft.com/office/powerpoint/2010/main" val="170636577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836712"/>
            <a:ext cx="8229600" cy="5289451"/>
          </a:xfrm>
        </p:spPr>
        <p:txBody>
          <a:bodyPr>
            <a:normAutofit/>
          </a:bodyPr>
          <a:lstStyle/>
          <a:p>
            <a:pPr marL="0" indent="0">
              <a:buNone/>
            </a:pPr>
            <a:r>
              <a:rPr lang="cs-CZ" sz="2400" b="1" dirty="0" smtClean="0"/>
              <a:t>Moc výkonná – prezident</a:t>
            </a:r>
          </a:p>
          <a:p>
            <a:pPr marL="0" indent="0">
              <a:buNone/>
            </a:pPr>
            <a:endParaRPr lang="cs-CZ" sz="2400" b="1" dirty="0" smtClean="0"/>
          </a:p>
          <a:p>
            <a:pPr marL="0" indent="0" algn="just">
              <a:buNone/>
            </a:pPr>
            <a:r>
              <a:rPr lang="cs-CZ" sz="2000" b="1" dirty="0" smtClean="0"/>
              <a:t>Pravomoci prezidenta – výlučné (čl. 62 Ústavy) </a:t>
            </a:r>
          </a:p>
          <a:p>
            <a:pPr algn="just"/>
            <a:r>
              <a:rPr lang="cs-CZ" sz="2000" dirty="0" smtClean="0"/>
              <a:t>jmenuje a odvolává předsedu a další členy vlády a přijímá jejich demisi</a:t>
            </a:r>
          </a:p>
          <a:p>
            <a:pPr algn="just"/>
            <a:r>
              <a:rPr lang="cs-CZ" sz="2000" dirty="0" smtClean="0"/>
              <a:t>svolává zasedání Poslanecké sněmovny</a:t>
            </a:r>
          </a:p>
          <a:p>
            <a:pPr algn="just"/>
            <a:r>
              <a:rPr lang="cs-CZ" sz="2000" dirty="0"/>
              <a:t>r</a:t>
            </a:r>
            <a:r>
              <a:rPr lang="cs-CZ" sz="2000" dirty="0" smtClean="0"/>
              <a:t>ozpouští  Poslaneckou sněmovnu</a:t>
            </a:r>
          </a:p>
          <a:p>
            <a:pPr marL="0" indent="0" algn="just">
              <a:buNone/>
            </a:pPr>
            <a:r>
              <a:rPr lang="cs-CZ" sz="2000" dirty="0" smtClean="0"/>
              <a:t>a další</a:t>
            </a:r>
          </a:p>
          <a:p>
            <a:pPr marL="0" indent="0" algn="just">
              <a:buNone/>
            </a:pPr>
            <a:r>
              <a:rPr lang="cs-CZ" sz="2000" b="1" dirty="0" smtClean="0"/>
              <a:t>Pravomoci prezidenta – sdílené (čl. 63 Ústavy)</a:t>
            </a:r>
          </a:p>
          <a:p>
            <a:pPr algn="just"/>
            <a:r>
              <a:rPr lang="cs-CZ" sz="2000" dirty="0" smtClean="0"/>
              <a:t>zastupuje stát navenek</a:t>
            </a:r>
          </a:p>
          <a:p>
            <a:pPr algn="just"/>
            <a:r>
              <a:rPr lang="cs-CZ" sz="2000" dirty="0"/>
              <a:t>p</a:t>
            </a:r>
            <a:r>
              <a:rPr lang="cs-CZ" sz="2000" dirty="0" smtClean="0"/>
              <a:t>řijímá vedoucí zastupitelských misí</a:t>
            </a:r>
          </a:p>
          <a:p>
            <a:pPr algn="just"/>
            <a:r>
              <a:rPr lang="cs-CZ" sz="2000" dirty="0"/>
              <a:t>j</a:t>
            </a:r>
            <a:r>
              <a:rPr lang="cs-CZ" sz="2000" dirty="0" smtClean="0"/>
              <a:t>menuje soudce</a:t>
            </a:r>
          </a:p>
          <a:p>
            <a:pPr marL="0" indent="0" algn="just">
              <a:buNone/>
            </a:pPr>
            <a:r>
              <a:rPr lang="cs-CZ" sz="2000" dirty="0" smtClean="0"/>
              <a:t>a další </a:t>
            </a:r>
          </a:p>
          <a:p>
            <a:pPr marL="0" indent="0" algn="just">
              <a:buNone/>
            </a:pPr>
            <a:r>
              <a:rPr lang="cs-CZ" sz="2000" dirty="0" smtClean="0"/>
              <a:t>-sdílené vyžadují </a:t>
            </a:r>
            <a:r>
              <a:rPr lang="cs-CZ" sz="2000" b="1" dirty="0" smtClean="0"/>
              <a:t>spolupodpis předsedy vlády nebo jím pověřeného člena vlády</a:t>
            </a:r>
          </a:p>
          <a:p>
            <a:pPr marL="0" indent="0">
              <a:buNone/>
            </a:pPr>
            <a:endParaRPr lang="cs-CZ" sz="2400" dirty="0"/>
          </a:p>
          <a:p>
            <a:pPr marL="0" indent="0">
              <a:buNone/>
            </a:pPr>
            <a:endParaRPr lang="cs-CZ" dirty="0"/>
          </a:p>
        </p:txBody>
      </p:sp>
      <p:sp>
        <p:nvSpPr>
          <p:cNvPr id="4" name="Zástupný symbol pro zápatí 3"/>
          <p:cNvSpPr>
            <a:spLocks noGrp="1"/>
          </p:cNvSpPr>
          <p:nvPr>
            <p:ph type="ftr" sz="quarter" idx="11"/>
          </p:nvPr>
        </p:nvSpPr>
        <p:spPr/>
        <p:txBody>
          <a:bodyPr/>
          <a:lstStyle/>
          <a:p>
            <a:r>
              <a:rPr lang="cs-CZ" smtClean="0"/>
              <a:t>Právo-blok I. JUDr. Michal Márton, Ph.D.</a:t>
            </a:r>
            <a:endParaRPr lang="cs-CZ" dirty="0"/>
          </a:p>
        </p:txBody>
      </p:sp>
      <p:sp>
        <p:nvSpPr>
          <p:cNvPr id="2" name="Zástupný symbol pro číslo snímku 1"/>
          <p:cNvSpPr>
            <a:spLocks noGrp="1"/>
          </p:cNvSpPr>
          <p:nvPr>
            <p:ph type="sldNum" sz="quarter" idx="12"/>
          </p:nvPr>
        </p:nvSpPr>
        <p:spPr/>
        <p:txBody>
          <a:bodyPr/>
          <a:lstStyle/>
          <a:p>
            <a:fld id="{AC57A5DF-1266-40EA-9282-1E66B9DE06C0}" type="slidenum">
              <a:rPr lang="cs-CZ" smtClean="0"/>
              <a:pPr/>
              <a:t>45</a:t>
            </a:fld>
            <a:endParaRPr lang="cs-CZ" dirty="0"/>
          </a:p>
        </p:txBody>
      </p:sp>
    </p:spTree>
    <p:extLst>
      <p:ext uri="{BB962C8B-B14F-4D97-AF65-F5344CB8AC3E}">
        <p14:creationId xmlns:p14="http://schemas.microsoft.com/office/powerpoint/2010/main" val="417749067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59532" y="605053"/>
            <a:ext cx="8424936" cy="3939540"/>
          </a:xfrm>
          <a:prstGeom prst="rect">
            <a:avLst/>
          </a:prstGeom>
          <a:noFill/>
        </p:spPr>
        <p:txBody>
          <a:bodyPr wrap="square" rtlCol="0">
            <a:spAutoFit/>
          </a:bodyPr>
          <a:lstStyle/>
          <a:p>
            <a:r>
              <a:rPr lang="cs-CZ" altLang="cs-CZ" sz="2400" b="1" dirty="0" smtClean="0"/>
              <a:t>Moc výkonná - prezident</a:t>
            </a:r>
          </a:p>
          <a:p>
            <a:endParaRPr lang="cs-CZ" altLang="cs-CZ" b="1" dirty="0"/>
          </a:p>
          <a:p>
            <a:r>
              <a:rPr lang="cs-CZ" altLang="cs-CZ" sz="2400" b="1" dirty="0" smtClean="0">
                <a:solidFill>
                  <a:srgbClr val="C00000"/>
                </a:solidFill>
              </a:rPr>
              <a:t>A co ty milosti…?</a:t>
            </a:r>
            <a:endParaRPr lang="cs-CZ" altLang="cs-CZ" sz="2400" dirty="0">
              <a:solidFill>
                <a:srgbClr val="C00000"/>
              </a:solidFill>
            </a:endParaRPr>
          </a:p>
          <a:p>
            <a:endParaRPr lang="cs-CZ" altLang="cs-CZ" sz="2400" b="1" dirty="0" smtClean="0"/>
          </a:p>
          <a:p>
            <a:r>
              <a:rPr lang="cs-CZ" altLang="cs-CZ" sz="2000" dirty="0" smtClean="0"/>
              <a:t>dle čl. 62 písm. g) Ústavy (v samostatné pravomoci) má právo</a:t>
            </a:r>
          </a:p>
          <a:p>
            <a:r>
              <a:rPr lang="cs-CZ" altLang="cs-CZ" sz="2000" b="1" dirty="0" err="1" smtClean="0"/>
              <a:t>agraciace</a:t>
            </a:r>
            <a:r>
              <a:rPr lang="cs-CZ" altLang="cs-CZ" sz="2000" dirty="0" smtClean="0"/>
              <a:t> – odpouštět zmírňovat tresty uložené soudem </a:t>
            </a:r>
          </a:p>
          <a:p>
            <a:r>
              <a:rPr lang="cs-CZ" altLang="cs-CZ" sz="2000" b="1" dirty="0" smtClean="0"/>
              <a:t>rehabilitace</a:t>
            </a:r>
            <a:r>
              <a:rPr lang="cs-CZ" altLang="cs-CZ" sz="2000" dirty="0" smtClean="0"/>
              <a:t> – zahlazovat odsouzení </a:t>
            </a:r>
          </a:p>
          <a:p>
            <a:endParaRPr lang="cs-CZ" altLang="cs-CZ" sz="2000" dirty="0"/>
          </a:p>
          <a:p>
            <a:r>
              <a:rPr lang="cs-CZ" altLang="cs-CZ" sz="2000" dirty="0" smtClean="0"/>
              <a:t>dle čl. 63 písm. j) a k) Ústavy (ve sdílené pravomoci) má právo</a:t>
            </a:r>
          </a:p>
          <a:p>
            <a:r>
              <a:rPr lang="cs-CZ" altLang="cs-CZ" sz="2000" b="1" dirty="0"/>
              <a:t>a</a:t>
            </a:r>
            <a:r>
              <a:rPr lang="cs-CZ" altLang="cs-CZ" sz="2000" b="1" dirty="0" smtClean="0"/>
              <a:t>bolice – </a:t>
            </a:r>
            <a:r>
              <a:rPr lang="cs-CZ" altLang="cs-CZ" sz="2000" dirty="0" smtClean="0"/>
              <a:t>nařizuje, aby se trestní stíhání nezahajovalo, a pokud bylo zahájeno, aby se v něm nepokračovalo</a:t>
            </a:r>
            <a:endParaRPr lang="cs-CZ" altLang="cs-CZ" sz="2000" b="1" dirty="0" smtClean="0"/>
          </a:p>
          <a:p>
            <a:r>
              <a:rPr lang="cs-CZ" altLang="cs-CZ" sz="2000" b="1" dirty="0" smtClean="0"/>
              <a:t>amnestie</a:t>
            </a:r>
            <a:r>
              <a:rPr lang="cs-CZ" altLang="cs-CZ" sz="2000" dirty="0" smtClean="0"/>
              <a:t> – rozsáhlejší milost</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46</a:t>
            </a:fld>
            <a:endParaRPr lang="cs-CZ" dirty="0"/>
          </a:p>
        </p:txBody>
      </p:sp>
    </p:spTree>
    <p:extLst>
      <p:ext uri="{BB962C8B-B14F-4D97-AF65-F5344CB8AC3E}">
        <p14:creationId xmlns:p14="http://schemas.microsoft.com/office/powerpoint/2010/main" val="33297936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467544" y="620688"/>
            <a:ext cx="8208912" cy="6155531"/>
          </a:xfrm>
          <a:prstGeom prst="rect">
            <a:avLst/>
          </a:prstGeom>
          <a:noFill/>
        </p:spPr>
        <p:txBody>
          <a:bodyPr wrap="square" rtlCol="0">
            <a:spAutoFit/>
          </a:bodyPr>
          <a:lstStyle/>
          <a:p>
            <a:r>
              <a:rPr lang="cs-CZ" sz="2400" b="1" dirty="0" smtClean="0"/>
              <a:t>Moc výkonná - vláda</a:t>
            </a:r>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r>
              <a:rPr lang="cs-CZ" sz="2000" dirty="0"/>
              <a:t>v</a:t>
            </a:r>
            <a:r>
              <a:rPr lang="cs-CZ" sz="2000" dirty="0" smtClean="0"/>
              <a:t>rcholným kolegiálním orgánem výkonné moci, skládá se z předsedy, místopředsedů vlády a ministrů, je odpovědna Poslanecké sněmovně </a:t>
            </a:r>
          </a:p>
          <a:p>
            <a:pPr marL="285750" indent="-285750" algn="just">
              <a:buFont typeface="Arial" panose="020B0604020202020204" pitchFamily="34" charset="0"/>
              <a:buChar char="•"/>
            </a:pPr>
            <a:r>
              <a:rPr lang="cs-CZ" sz="2000" dirty="0" smtClean="0"/>
              <a:t>k provedení zákona a v jeho mezích může vláda vydávat nařízení (§ 78 Ústavy)</a:t>
            </a:r>
          </a:p>
          <a:p>
            <a:pPr marL="285750" indent="-285750" algn="just">
              <a:buFont typeface="Arial" panose="020B0604020202020204" pitchFamily="34" charset="0"/>
              <a:buChar char="•"/>
            </a:pPr>
            <a:r>
              <a:rPr lang="cs-CZ" sz="2000" dirty="0"/>
              <a:t>m</a:t>
            </a:r>
            <a:r>
              <a:rPr lang="cs-CZ" sz="2000" dirty="0" smtClean="0"/>
              <a:t>inisterstva pak na základě zákona a v jeho mezích vydávat nařízení, jsou-li k tomu zákonem zmocněny (čl. 79 odst. 3 Ústavy)</a:t>
            </a:r>
          </a:p>
          <a:p>
            <a:pPr algn="just"/>
            <a:r>
              <a:rPr lang="cs-CZ" sz="2000" b="1" dirty="0" smtClean="0">
                <a:solidFill>
                  <a:srgbClr val="FF0000"/>
                </a:solidFill>
              </a:rPr>
              <a:t>Jak se vláda rodí…? (aneb od voleb v říjnu 2017 do schválení důvěry v červenci 2018 literou Ústavy)</a:t>
            </a:r>
          </a:p>
          <a:p>
            <a:pPr algn="just"/>
            <a:r>
              <a:rPr lang="cs-CZ" sz="2000" b="1" dirty="0" smtClean="0"/>
              <a:t>Čl. 68 odst. 3 Ústavy</a:t>
            </a:r>
          </a:p>
          <a:p>
            <a:pPr algn="just"/>
            <a:r>
              <a:rPr lang="cs-CZ" sz="2000" dirty="0" smtClean="0"/>
              <a:t>1. Krok – tah prezidenta</a:t>
            </a:r>
          </a:p>
          <a:p>
            <a:pPr algn="just"/>
            <a:r>
              <a:rPr lang="cs-CZ" sz="2000" dirty="0" smtClean="0"/>
              <a:t>Předsedu vlády </a:t>
            </a:r>
            <a:r>
              <a:rPr lang="cs-CZ" sz="2000" b="1" u="sng" dirty="0" smtClean="0"/>
              <a:t>jmenuje</a:t>
            </a:r>
            <a:r>
              <a:rPr lang="cs-CZ" sz="2000" dirty="0" smtClean="0"/>
              <a:t> prezident republiky a na jeho návrh </a:t>
            </a:r>
            <a:r>
              <a:rPr lang="cs-CZ" sz="2000" b="1" u="sng" dirty="0" smtClean="0"/>
              <a:t>jmenuje</a:t>
            </a:r>
            <a:r>
              <a:rPr lang="cs-CZ" sz="2000" dirty="0" smtClean="0"/>
              <a:t> ostatní členy vlády (jmenování – </a:t>
            </a:r>
            <a:r>
              <a:rPr lang="cs-CZ" sz="2000" b="1" u="sng" dirty="0" smtClean="0"/>
              <a:t>končí stávající vláda</a:t>
            </a:r>
            <a:r>
              <a:rPr lang="cs-CZ" sz="2000" dirty="0" smtClean="0"/>
              <a:t>, pověření vítěze voleb jednáním o sestavení vlády – úzus předcházející jmenování, který nemá právní následky)</a:t>
            </a:r>
          </a:p>
          <a:p>
            <a:pPr algn="just"/>
            <a:endParaRPr lang="cs-CZ" dirty="0"/>
          </a:p>
          <a:p>
            <a:pPr algn="just"/>
            <a:endParaRPr lang="cs-CZ" dirty="0"/>
          </a:p>
          <a:p>
            <a:pPr algn="just"/>
            <a:endParaRPr lang="cs-CZ" dirty="0" smtClean="0"/>
          </a:p>
          <a:p>
            <a:pPr algn="just"/>
            <a:endParaRPr lang="cs-CZ" b="1"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47</a:t>
            </a:fld>
            <a:endParaRPr lang="cs-CZ" dirty="0"/>
          </a:p>
        </p:txBody>
      </p:sp>
    </p:spTree>
    <p:extLst>
      <p:ext uri="{BB962C8B-B14F-4D97-AF65-F5344CB8AC3E}">
        <p14:creationId xmlns:p14="http://schemas.microsoft.com/office/powerpoint/2010/main" val="233537743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539552" y="692696"/>
            <a:ext cx="8136904" cy="5940088"/>
          </a:xfrm>
          <a:prstGeom prst="rect">
            <a:avLst/>
          </a:prstGeom>
          <a:noFill/>
        </p:spPr>
        <p:txBody>
          <a:bodyPr wrap="square" rtlCol="0">
            <a:spAutoFit/>
          </a:bodyPr>
          <a:lstStyle/>
          <a:p>
            <a:r>
              <a:rPr lang="cs-CZ" sz="2400" b="1" dirty="0" smtClean="0"/>
              <a:t>Moc výkonná - vláda</a:t>
            </a:r>
          </a:p>
          <a:p>
            <a:endParaRPr lang="cs-CZ" b="1" dirty="0"/>
          </a:p>
          <a:p>
            <a:pPr algn="just"/>
            <a:r>
              <a:rPr lang="cs-CZ" sz="2000" dirty="0" smtClean="0"/>
              <a:t>Krok 2 – na tahu vláda</a:t>
            </a:r>
          </a:p>
          <a:p>
            <a:pPr algn="just"/>
            <a:endParaRPr lang="cs-CZ" sz="2000" dirty="0"/>
          </a:p>
          <a:p>
            <a:pPr algn="just"/>
            <a:r>
              <a:rPr lang="cs-CZ" sz="2000" dirty="0"/>
              <a:t>j</a:t>
            </a:r>
            <a:r>
              <a:rPr lang="cs-CZ" sz="2000" dirty="0" smtClean="0"/>
              <a:t>menovaná vláda předstoupí do 30 dnů po svém jmenování před Poslaneckou sněmovnu a požádá ji o </a:t>
            </a:r>
            <a:r>
              <a:rPr lang="cs-CZ" sz="2000" b="1" dirty="0" smtClean="0"/>
              <a:t>vyslovení důvěry</a:t>
            </a:r>
          </a:p>
          <a:p>
            <a:pPr marL="342900" indent="-342900" algn="just">
              <a:buFont typeface="Arial" panose="020B0604020202020204" pitchFamily="34" charset="0"/>
              <a:buChar char="•"/>
            </a:pPr>
            <a:r>
              <a:rPr lang="cs-CZ" sz="2000" dirty="0" smtClean="0"/>
              <a:t>dostane (nadpoloviční většina přítomných poslanců) -  vládne</a:t>
            </a:r>
          </a:p>
          <a:p>
            <a:pPr marL="342900" indent="-342900" algn="just">
              <a:buFont typeface="Arial" panose="020B0604020202020204" pitchFamily="34" charset="0"/>
              <a:buChar char="•"/>
            </a:pPr>
            <a:r>
              <a:rPr lang="cs-CZ" sz="2000" dirty="0"/>
              <a:t>n</a:t>
            </a:r>
            <a:r>
              <a:rPr lang="cs-CZ" sz="2000" dirty="0" smtClean="0"/>
              <a:t>edostane – na tahu je opět </a:t>
            </a:r>
            <a:r>
              <a:rPr lang="cs-CZ" sz="2000" b="1" dirty="0" smtClean="0"/>
              <a:t>prezident</a:t>
            </a:r>
            <a:r>
              <a:rPr lang="cs-CZ" sz="2000" dirty="0" smtClean="0"/>
              <a:t>, a celá procedura se </a:t>
            </a:r>
            <a:r>
              <a:rPr lang="cs-CZ" sz="2000" b="1" dirty="0" smtClean="0"/>
              <a:t>opakuje</a:t>
            </a:r>
          </a:p>
          <a:p>
            <a:pPr algn="just"/>
            <a:endParaRPr lang="cs-CZ" sz="2000" dirty="0"/>
          </a:p>
          <a:p>
            <a:pPr algn="just"/>
            <a:r>
              <a:rPr lang="cs-CZ" sz="2000" dirty="0" smtClean="0"/>
              <a:t>nedostane-li ani tato vláda důvěru, jmenuje prezident ve třetím pokusu vládu </a:t>
            </a:r>
            <a:r>
              <a:rPr lang="cs-CZ" sz="2000" b="1" dirty="0" smtClean="0"/>
              <a:t>na návrh předsedy Poslanecké sněmovny</a:t>
            </a:r>
            <a:r>
              <a:rPr lang="cs-CZ" sz="2000" dirty="0" smtClean="0"/>
              <a:t>, pokud ani tato vláda nedostane důvěru</a:t>
            </a:r>
          </a:p>
          <a:p>
            <a:pPr algn="just"/>
            <a:endParaRPr lang="cs-CZ" sz="2000" dirty="0"/>
          </a:p>
          <a:p>
            <a:pPr marL="342900" indent="-342900" algn="just">
              <a:buFont typeface="Wingdings" panose="05000000000000000000" pitchFamily="2" charset="2"/>
              <a:buChar char="Ø"/>
            </a:pPr>
            <a:r>
              <a:rPr lang="cs-CZ" sz="2000" dirty="0" smtClean="0"/>
              <a:t>= nastupuje postup dle </a:t>
            </a:r>
            <a:r>
              <a:rPr lang="cs-CZ" sz="2000" b="1" dirty="0" smtClean="0"/>
              <a:t>čl. 35 odst. 1 písm. a) Ústavy</a:t>
            </a:r>
          </a:p>
          <a:p>
            <a:pPr algn="just"/>
            <a:endParaRPr lang="cs-CZ" sz="2000" dirty="0"/>
          </a:p>
          <a:p>
            <a:pPr algn="just"/>
            <a:r>
              <a:rPr lang="cs-CZ" sz="2000" dirty="0"/>
              <a:t>p</a:t>
            </a:r>
            <a:r>
              <a:rPr lang="cs-CZ" sz="2000" dirty="0" smtClean="0"/>
              <a:t>rezident </a:t>
            </a:r>
            <a:r>
              <a:rPr lang="cs-CZ" sz="2000" b="1" u="sng" dirty="0" smtClean="0"/>
              <a:t>může</a:t>
            </a:r>
            <a:r>
              <a:rPr lang="cs-CZ" sz="2000" dirty="0" smtClean="0"/>
              <a:t> rozpustit Poslaneckou sněmovnu, jestliže Poslanecká sněmovna nevyslovila důvěru nově jmenované vládě, jejíž předseda byl prezidentem republiky jmenován na návrh předsedy Poslanecké sněmovny</a:t>
            </a:r>
            <a:endParaRPr lang="cs-CZ" dirty="0"/>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48</a:t>
            </a:fld>
            <a:endParaRPr lang="cs-CZ" dirty="0"/>
          </a:p>
        </p:txBody>
      </p:sp>
    </p:spTree>
    <p:extLst>
      <p:ext uri="{BB962C8B-B14F-4D97-AF65-F5344CB8AC3E}">
        <p14:creationId xmlns:p14="http://schemas.microsoft.com/office/powerpoint/2010/main" val="246680820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92696"/>
            <a:ext cx="8229600" cy="5433467"/>
          </a:xfrm>
        </p:spPr>
        <p:txBody>
          <a:bodyPr>
            <a:normAutofit/>
          </a:bodyPr>
          <a:lstStyle/>
          <a:p>
            <a:pPr marL="0" indent="0">
              <a:buNone/>
            </a:pPr>
            <a:r>
              <a:rPr lang="cs-CZ" sz="2400" b="1" dirty="0" smtClean="0"/>
              <a:t>Moc výkonná – vláda</a:t>
            </a:r>
          </a:p>
          <a:p>
            <a:pPr marL="0" indent="0">
              <a:buNone/>
            </a:pPr>
            <a:endParaRPr lang="cs-CZ" sz="2400" b="1" dirty="0"/>
          </a:p>
          <a:p>
            <a:pPr marL="0" indent="0">
              <a:buNone/>
            </a:pPr>
            <a:r>
              <a:rPr lang="cs-CZ" sz="2000" dirty="0" smtClean="0"/>
              <a:t>vedle důvěry vládě může poslanecká sněmovna vládě, která je jí odpovědná, vyslovit </a:t>
            </a:r>
            <a:r>
              <a:rPr lang="cs-CZ" sz="2000" b="1" u="sng" dirty="0" smtClean="0"/>
              <a:t>nedůvěru</a:t>
            </a:r>
            <a:r>
              <a:rPr lang="cs-CZ" sz="2000" dirty="0" smtClean="0"/>
              <a:t>, a to na návrh 50 poslanců, na rozdíl od důvěry, která může být vyslovena běžným usnesením, je nedůvěru možno vyslovit kvalifikovanou většinou všech poslanců (tedy nejméně 101)</a:t>
            </a:r>
          </a:p>
          <a:p>
            <a:pPr marL="0" indent="0">
              <a:buNone/>
            </a:pPr>
            <a:endParaRPr lang="cs-CZ" sz="2000" b="1" dirty="0" smtClean="0"/>
          </a:p>
          <a:p>
            <a:pPr marL="0" indent="0" algn="just">
              <a:buNone/>
            </a:pPr>
            <a:r>
              <a:rPr lang="cs-CZ" sz="2000" dirty="0" smtClean="0"/>
              <a:t>v České republice neexistuje tzv. </a:t>
            </a:r>
            <a:r>
              <a:rPr lang="cs-CZ" sz="2000" b="1" dirty="0" smtClean="0"/>
              <a:t>institut konstruktivního </a:t>
            </a:r>
            <a:r>
              <a:rPr lang="cs-CZ" sz="2000" b="1" dirty="0" err="1" smtClean="0"/>
              <a:t>vota</a:t>
            </a:r>
            <a:r>
              <a:rPr lang="cs-CZ" sz="2000" b="1" dirty="0" smtClean="0"/>
              <a:t> </a:t>
            </a:r>
            <a:r>
              <a:rPr lang="cs-CZ" sz="2000" dirty="0" smtClean="0"/>
              <a:t>nedůvěry, kde vládě může být vyslovena nedůvěra pouze za předpokladu existence většiny ustanovující novou vládu</a:t>
            </a:r>
          </a:p>
          <a:p>
            <a:pPr marL="0" indent="0" algn="just">
              <a:buNone/>
            </a:pPr>
            <a:endParaRPr lang="cs-CZ" sz="2000" dirty="0"/>
          </a:p>
          <a:p>
            <a:pPr marL="0" indent="0" algn="just">
              <a:buNone/>
            </a:pPr>
            <a:r>
              <a:rPr lang="cs-CZ" sz="2400" b="1" dirty="0" smtClean="0"/>
              <a:t>Moc výkonná – státní zastupitelství</a:t>
            </a:r>
          </a:p>
          <a:p>
            <a:pPr algn="just"/>
            <a:r>
              <a:rPr lang="cs-CZ" sz="2000" dirty="0"/>
              <a:t>č</a:t>
            </a:r>
            <a:r>
              <a:rPr lang="cs-CZ" sz="2000" dirty="0" smtClean="0"/>
              <a:t>l. 80 Ústavy – zastupuje veřejnou žalobu vůči státu</a:t>
            </a:r>
          </a:p>
          <a:p>
            <a:pPr algn="just"/>
            <a:r>
              <a:rPr lang="cs-CZ" sz="2000" dirty="0"/>
              <a:t>d</a:t>
            </a:r>
            <a:r>
              <a:rPr lang="cs-CZ" sz="2000" dirty="0" smtClean="0"/>
              <a:t>e iure moc výkonná, ale de facto blízko k moci soudní</a:t>
            </a:r>
          </a:p>
          <a:p>
            <a:pPr algn="just"/>
            <a:r>
              <a:rPr lang="cs-CZ" sz="2000" dirty="0"/>
              <a:t>d</a:t>
            </a:r>
            <a:r>
              <a:rPr lang="cs-CZ" sz="2000" dirty="0" smtClean="0"/>
              <a:t>iskutují se otázky nezávislosti státního zastupitelství</a:t>
            </a:r>
          </a:p>
          <a:p>
            <a:pPr marL="0" indent="0">
              <a:buNone/>
            </a:pPr>
            <a:endParaRPr lang="cs-CZ" sz="2000" b="1" dirty="0"/>
          </a:p>
          <a:p>
            <a:pPr marL="0" indent="0">
              <a:buNone/>
            </a:pPr>
            <a:endParaRPr lang="cs-CZ" dirty="0"/>
          </a:p>
        </p:txBody>
      </p:sp>
      <p:sp>
        <p:nvSpPr>
          <p:cNvPr id="4" name="Zástupný symbol pro zápatí 3"/>
          <p:cNvSpPr>
            <a:spLocks noGrp="1"/>
          </p:cNvSpPr>
          <p:nvPr>
            <p:ph type="ftr" sz="quarter" idx="11"/>
          </p:nvPr>
        </p:nvSpPr>
        <p:spPr/>
        <p:txBody>
          <a:bodyPr/>
          <a:lstStyle/>
          <a:p>
            <a:r>
              <a:rPr lang="cs-CZ" smtClean="0"/>
              <a:t>Právo-blok I. JUDr. Michal Márton, Ph.D.</a:t>
            </a:r>
            <a:endParaRPr lang="cs-CZ" dirty="0"/>
          </a:p>
        </p:txBody>
      </p:sp>
      <p:sp>
        <p:nvSpPr>
          <p:cNvPr id="2" name="Zástupný symbol pro číslo snímku 1"/>
          <p:cNvSpPr>
            <a:spLocks noGrp="1"/>
          </p:cNvSpPr>
          <p:nvPr>
            <p:ph type="sldNum" sz="quarter" idx="12"/>
          </p:nvPr>
        </p:nvSpPr>
        <p:spPr/>
        <p:txBody>
          <a:bodyPr/>
          <a:lstStyle/>
          <a:p>
            <a:fld id="{AC57A5DF-1266-40EA-9282-1E66B9DE06C0}" type="slidenum">
              <a:rPr lang="cs-CZ" smtClean="0"/>
              <a:pPr/>
              <a:t>49</a:t>
            </a:fld>
            <a:endParaRPr lang="cs-CZ" dirty="0"/>
          </a:p>
        </p:txBody>
      </p:sp>
    </p:spTree>
    <p:extLst>
      <p:ext uri="{BB962C8B-B14F-4D97-AF65-F5344CB8AC3E}">
        <p14:creationId xmlns:p14="http://schemas.microsoft.com/office/powerpoint/2010/main" val="30793010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a:t>
            </a:fld>
            <a:endParaRPr lang="cs-CZ" dirty="0"/>
          </a:p>
        </p:txBody>
      </p:sp>
      <p:sp>
        <p:nvSpPr>
          <p:cNvPr id="4" name="TextovéPole 3"/>
          <p:cNvSpPr txBox="1"/>
          <p:nvPr/>
        </p:nvSpPr>
        <p:spPr>
          <a:xfrm>
            <a:off x="467544" y="620688"/>
            <a:ext cx="8208912" cy="10402848"/>
          </a:xfrm>
          <a:prstGeom prst="rect">
            <a:avLst/>
          </a:prstGeom>
          <a:noFill/>
        </p:spPr>
        <p:txBody>
          <a:bodyPr wrap="square" rtlCol="0">
            <a:spAutoFit/>
          </a:bodyPr>
          <a:lstStyle/>
          <a:p>
            <a:pPr algn="just"/>
            <a:r>
              <a:rPr lang="cs-CZ" sz="2400" b="1" dirty="0" smtClean="0"/>
              <a:t>Funkce práva ve společnosti</a:t>
            </a:r>
          </a:p>
          <a:p>
            <a:pPr algn="just"/>
            <a:endParaRPr lang="cs-CZ" sz="2400" b="1" dirty="0" smtClean="0"/>
          </a:p>
          <a:p>
            <a:pPr marL="342900" indent="-342900" algn="just">
              <a:buFont typeface="Arial" panose="020B0604020202020204" pitchFamily="34" charset="0"/>
              <a:buChar char="•"/>
            </a:pPr>
            <a:r>
              <a:rPr lang="cs-CZ" sz="2000" dirty="0"/>
              <a:t>r</a:t>
            </a:r>
            <a:r>
              <a:rPr lang="cs-CZ" sz="2000" dirty="0" smtClean="0"/>
              <a:t>egulativní</a:t>
            </a:r>
          </a:p>
          <a:p>
            <a:pPr marL="342900" indent="-342900" algn="just">
              <a:buFont typeface="Arial" panose="020B0604020202020204" pitchFamily="34" charset="0"/>
              <a:buChar char="•"/>
            </a:pPr>
            <a:r>
              <a:rPr lang="cs-CZ" sz="2000" dirty="0"/>
              <a:t>k</a:t>
            </a:r>
            <a:r>
              <a:rPr lang="cs-CZ" sz="2000" dirty="0" smtClean="0"/>
              <a:t>ontrolní</a:t>
            </a:r>
          </a:p>
          <a:p>
            <a:pPr marL="342900" indent="-342900" algn="just">
              <a:buFont typeface="Arial" panose="020B0604020202020204" pitchFamily="34" charset="0"/>
              <a:buChar char="•"/>
            </a:pPr>
            <a:r>
              <a:rPr lang="cs-CZ" sz="2000" dirty="0" smtClean="0"/>
              <a:t>ochranná</a:t>
            </a:r>
          </a:p>
          <a:p>
            <a:pPr marL="342900" indent="-342900" algn="just">
              <a:buFont typeface="Arial" panose="020B0604020202020204" pitchFamily="34" charset="0"/>
              <a:buChar char="•"/>
            </a:pPr>
            <a:r>
              <a:rPr lang="cs-CZ" sz="2000" dirty="0" smtClean="0"/>
              <a:t>výchovná</a:t>
            </a:r>
          </a:p>
          <a:p>
            <a:pPr algn="just"/>
            <a:endParaRPr lang="cs-CZ" sz="2400" b="1" dirty="0" smtClean="0"/>
          </a:p>
          <a:p>
            <a:pPr marL="109728" algn="just">
              <a:buClr>
                <a:schemeClr val="accent3"/>
              </a:buClr>
              <a:defRPr/>
            </a:pPr>
            <a:r>
              <a:rPr lang="cs-CZ" sz="2400" b="1" dirty="0">
                <a:latin typeface="Arial" panose="020B0604020202020204" pitchFamily="34" charset="0"/>
                <a:cs typeface="Arial" panose="020B0604020202020204" pitchFamily="34" charset="0"/>
              </a:rPr>
              <a:t>Systém práva </a:t>
            </a:r>
            <a:endParaRPr lang="cs-CZ" sz="2400" b="1" dirty="0" smtClean="0">
              <a:latin typeface="Arial" panose="020B0604020202020204" pitchFamily="34" charset="0"/>
              <a:cs typeface="Arial" panose="020B0604020202020204" pitchFamily="34" charset="0"/>
            </a:endParaRPr>
          </a:p>
          <a:p>
            <a:pPr marL="109728" algn="just">
              <a:buClr>
                <a:schemeClr val="accent3"/>
              </a:buClr>
              <a:defRPr/>
            </a:pPr>
            <a:endParaRPr lang="cs-CZ" sz="2400" b="1" dirty="0" smtClean="0">
              <a:latin typeface="Arial" panose="020B0604020202020204" pitchFamily="34" charset="0"/>
              <a:cs typeface="Arial" panose="020B0604020202020204" pitchFamily="34" charset="0"/>
            </a:endParaRPr>
          </a:p>
          <a:p>
            <a:pPr marL="109728" algn="just">
              <a:buClr>
                <a:schemeClr val="accent3"/>
              </a:buClr>
              <a:defRPr/>
            </a:pPr>
            <a:r>
              <a:rPr lang="cs-CZ" sz="2000" dirty="0" smtClean="0">
                <a:latin typeface="+mj-lt"/>
                <a:cs typeface="Arial" panose="020B0604020202020204" pitchFamily="34" charset="0"/>
              </a:rPr>
              <a:t>představuje </a:t>
            </a:r>
            <a:r>
              <a:rPr lang="cs-CZ" sz="2000" dirty="0">
                <a:latin typeface="+mj-lt"/>
                <a:cs typeface="Arial" panose="020B0604020202020204" pitchFamily="34" charset="0"/>
              </a:rPr>
              <a:t>uspořádání právních norem do celku, který má charakter systému, a jeho rozdělení na části (právní odvětví a instituty, apod</a:t>
            </a:r>
            <a:r>
              <a:rPr lang="cs-CZ" sz="2000" dirty="0" smtClean="0">
                <a:latin typeface="+mj-lt"/>
                <a:cs typeface="Arial" panose="020B0604020202020204" pitchFamily="34" charset="0"/>
              </a:rPr>
              <a:t>.).</a:t>
            </a:r>
          </a:p>
          <a:p>
            <a:pPr marL="109728" algn="just">
              <a:buClr>
                <a:schemeClr val="accent3"/>
              </a:buClr>
              <a:defRPr/>
            </a:pPr>
            <a:endParaRPr lang="cs-CZ" sz="2000" dirty="0" smtClean="0">
              <a:latin typeface="Arial" panose="020B0604020202020204" pitchFamily="34" charset="0"/>
              <a:cs typeface="Arial" panose="020B0604020202020204" pitchFamily="34" charset="0"/>
            </a:endParaRPr>
          </a:p>
          <a:p>
            <a:pPr marL="109728" algn="just">
              <a:buClr>
                <a:schemeClr val="accent3"/>
              </a:buClr>
              <a:defRPr/>
            </a:pPr>
            <a:r>
              <a:rPr lang="cs-CZ" sz="2000" dirty="0" smtClean="0">
                <a:latin typeface="+mj-lt"/>
                <a:cs typeface="Arial" panose="020B0604020202020204" pitchFamily="34" charset="0"/>
              </a:rPr>
              <a:t>V rámci systému rozlišujeme</a:t>
            </a:r>
          </a:p>
          <a:p>
            <a:pPr marL="109728" algn="just">
              <a:buClr>
                <a:schemeClr val="accent3"/>
              </a:buClr>
              <a:defRPr/>
            </a:pPr>
            <a:endParaRPr lang="cs-CZ" sz="2000" dirty="0" smtClean="0">
              <a:latin typeface="Arial" panose="020B0604020202020204" pitchFamily="34" charset="0"/>
              <a:cs typeface="Arial" panose="020B0604020202020204" pitchFamily="34" charset="0"/>
            </a:endParaRPr>
          </a:p>
          <a:p>
            <a:pPr marL="109728" algn="just">
              <a:buClr>
                <a:schemeClr val="accent3"/>
              </a:buClr>
              <a:defRPr/>
            </a:pPr>
            <a:r>
              <a:rPr lang="cs-CZ" sz="2000" b="1" dirty="0" smtClean="0">
                <a:latin typeface="+mj-lt"/>
                <a:cs typeface="Arial" panose="020B0604020202020204" pitchFamily="34" charset="0"/>
              </a:rPr>
              <a:t>1) právo mezinárodní </a:t>
            </a:r>
            <a:r>
              <a:rPr lang="cs-CZ" sz="2000" b="1" dirty="0">
                <a:latin typeface="+mj-lt"/>
                <a:cs typeface="Arial" panose="020B0604020202020204" pitchFamily="34" charset="0"/>
              </a:rPr>
              <a:t>(veřejné) a evropské (dříve komunitární a unijní) a </a:t>
            </a:r>
            <a:r>
              <a:rPr lang="cs-CZ" sz="2000" b="1" dirty="0" smtClean="0">
                <a:latin typeface="+mj-lt"/>
                <a:cs typeface="Arial" panose="020B0604020202020204" pitchFamily="34" charset="0"/>
              </a:rPr>
              <a:t>vnitrostátní</a:t>
            </a:r>
            <a:endParaRPr lang="cs-CZ" sz="2000" b="1" dirty="0">
              <a:latin typeface="+mj-lt"/>
              <a:cs typeface="Arial" panose="020B0604020202020204" pitchFamily="34" charset="0"/>
            </a:endParaRPr>
          </a:p>
          <a:p>
            <a:pPr marL="109728" algn="just">
              <a:buClr>
                <a:schemeClr val="accent3"/>
              </a:buClr>
              <a:defRPr/>
            </a:pPr>
            <a:endParaRPr lang="cs-CZ" sz="2400" dirty="0" smtClean="0">
              <a:latin typeface="Arial" panose="020B0604020202020204" pitchFamily="34" charset="0"/>
              <a:cs typeface="Arial" panose="020B0604020202020204" pitchFamily="34" charset="0"/>
            </a:endParaRPr>
          </a:p>
          <a:p>
            <a:pPr marL="109728" algn="just">
              <a:buClr>
                <a:schemeClr val="accent3"/>
              </a:buClr>
              <a:defRPr/>
            </a:pPr>
            <a:endParaRPr lang="cs-CZ" sz="2400" dirty="0">
              <a:latin typeface="Arial" panose="020B0604020202020204" pitchFamily="34" charset="0"/>
              <a:cs typeface="Arial" panose="020B0604020202020204" pitchFamily="34" charset="0"/>
            </a:endParaRPr>
          </a:p>
          <a:p>
            <a:pPr marL="109728" algn="just">
              <a:buClr>
                <a:schemeClr val="accent3"/>
              </a:buClr>
              <a:defRPr/>
            </a:pPr>
            <a:endParaRPr lang="cs-CZ" sz="2400" dirty="0">
              <a:latin typeface="Arial" panose="020B0604020202020204" pitchFamily="34" charset="0"/>
              <a:cs typeface="Arial" panose="020B0604020202020204" pitchFamily="34" charset="0"/>
            </a:endParaRPr>
          </a:p>
          <a:p>
            <a:pPr algn="just"/>
            <a:endParaRPr lang="cs-CZ" sz="2400" b="1" dirty="0" smtClean="0"/>
          </a:p>
          <a:p>
            <a:pPr algn="just"/>
            <a:endParaRPr lang="cs-CZ" sz="2400" b="1" dirty="0" smtClean="0"/>
          </a:p>
          <a:p>
            <a:pPr algn="just"/>
            <a:endParaRPr lang="cs-CZ" sz="2400" b="1" dirty="0" smtClean="0"/>
          </a:p>
          <a:p>
            <a:pPr marL="342900" indent="-342900" algn="just">
              <a:buFont typeface="Arial" panose="020B0604020202020204" pitchFamily="34" charset="0"/>
              <a:buChar char="•"/>
            </a:pPr>
            <a:endParaRPr lang="cs-CZ" sz="2400" b="1" dirty="0"/>
          </a:p>
          <a:p>
            <a:pPr algn="just"/>
            <a:endParaRPr lang="cs-CZ" sz="2400" b="1" dirty="0" smtClean="0"/>
          </a:p>
          <a:p>
            <a:pPr marL="342900" indent="-342900" algn="just">
              <a:buFont typeface="Arial" panose="020B0604020202020204" pitchFamily="34" charset="0"/>
              <a:buChar char="•"/>
            </a:pPr>
            <a:endParaRPr lang="cs-CZ" sz="2400" b="1" dirty="0"/>
          </a:p>
          <a:p>
            <a:pPr algn="just"/>
            <a:endParaRPr lang="cs-CZ" sz="2400" b="1" dirty="0" smtClean="0"/>
          </a:p>
          <a:p>
            <a:pPr algn="just"/>
            <a:endParaRPr lang="cs-CZ" sz="2400" b="1" dirty="0"/>
          </a:p>
          <a:p>
            <a:endParaRPr lang="cs-CZ" sz="2400" b="1" dirty="0" smtClean="0"/>
          </a:p>
          <a:p>
            <a:pPr algn="just"/>
            <a:endParaRPr lang="cs-CZ" sz="2400" b="1" dirty="0"/>
          </a:p>
          <a:p>
            <a:pPr algn="just"/>
            <a:endParaRPr lang="cs-CZ" dirty="0"/>
          </a:p>
        </p:txBody>
      </p:sp>
    </p:spTree>
    <p:extLst>
      <p:ext uri="{BB962C8B-B14F-4D97-AF65-F5344CB8AC3E}">
        <p14:creationId xmlns:p14="http://schemas.microsoft.com/office/powerpoint/2010/main" val="365139223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59532" y="620688"/>
            <a:ext cx="8424936" cy="5509200"/>
          </a:xfrm>
          <a:prstGeom prst="rect">
            <a:avLst/>
          </a:prstGeom>
          <a:noFill/>
        </p:spPr>
        <p:txBody>
          <a:bodyPr wrap="square" rtlCol="0">
            <a:spAutoFit/>
          </a:bodyPr>
          <a:lstStyle/>
          <a:p>
            <a:r>
              <a:rPr lang="cs-CZ" altLang="cs-CZ" sz="2400" b="1" dirty="0" smtClean="0"/>
              <a:t>Moc soudní – Ústavní soud</a:t>
            </a:r>
          </a:p>
          <a:p>
            <a:endParaRPr lang="cs-CZ" altLang="cs-CZ" sz="2400" b="1" dirty="0"/>
          </a:p>
          <a:p>
            <a:r>
              <a:rPr lang="cs-CZ" altLang="cs-CZ" sz="2000" b="1" dirty="0" smtClean="0"/>
              <a:t>(čl. 83-89 Ústavy)</a:t>
            </a:r>
          </a:p>
          <a:p>
            <a:pPr algn="just"/>
            <a:r>
              <a:rPr lang="cs-CZ" altLang="cs-CZ" sz="2000" dirty="0" smtClean="0"/>
              <a:t>vrcholný orgán ochrany ústavnosti skládající se z 15 soudců jmenovaných prezidentem na dobu 10 let, které jmenuje prezident republiky se souhlasem Senátu </a:t>
            </a:r>
            <a:endParaRPr lang="cs-CZ" altLang="cs-CZ" sz="2000" dirty="0"/>
          </a:p>
          <a:p>
            <a:pPr algn="just"/>
            <a:r>
              <a:rPr lang="cs-CZ" altLang="cs-CZ" sz="2000" dirty="0" smtClean="0"/>
              <a:t>často označován jako „negativní zákonodárce“</a:t>
            </a:r>
          </a:p>
          <a:p>
            <a:pPr algn="just"/>
            <a:r>
              <a:rPr lang="cs-CZ" altLang="cs-CZ" sz="2000" dirty="0" smtClean="0"/>
              <a:t>oprávnění rušit zákony a podzákonné předpisy</a:t>
            </a:r>
          </a:p>
          <a:p>
            <a:pPr algn="just"/>
            <a:r>
              <a:rPr lang="cs-CZ" altLang="cs-CZ" sz="2000" dirty="0" smtClean="0"/>
              <a:t>rozhodovat o ústavních stížnostech, je-li porušeno ústavní právo</a:t>
            </a:r>
          </a:p>
          <a:p>
            <a:pPr algn="just"/>
            <a:r>
              <a:rPr lang="cs-CZ" altLang="cs-CZ" sz="2000" dirty="0" smtClean="0"/>
              <a:t>řeší další otázky fungování státní moci (např. ústavní žaloba proti prezidentu, ve věcech voleb, mandátu poslanců aj.)</a:t>
            </a:r>
          </a:p>
          <a:p>
            <a:pPr algn="just"/>
            <a:endParaRPr lang="cs-CZ" altLang="cs-CZ" sz="2000" dirty="0"/>
          </a:p>
          <a:p>
            <a:pPr algn="just"/>
            <a:r>
              <a:rPr lang="cs-CZ" altLang="cs-CZ" sz="2400" b="1" dirty="0" smtClean="0"/>
              <a:t>Moc soudní – obecné soudy</a:t>
            </a:r>
          </a:p>
          <a:p>
            <a:pPr algn="just"/>
            <a:r>
              <a:rPr lang="cs-CZ" altLang="cs-CZ" sz="2000" b="1" dirty="0" smtClean="0"/>
              <a:t>(čl. 90 – 96)</a:t>
            </a:r>
          </a:p>
          <a:p>
            <a:pPr algn="just"/>
            <a:r>
              <a:rPr lang="cs-CZ" altLang="cs-CZ" sz="2000" dirty="0" smtClean="0"/>
              <a:t>poskytují ochranu právům (každý má právo domoci se svého práva u nezávislého soudu)</a:t>
            </a:r>
          </a:p>
          <a:p>
            <a:pPr algn="just"/>
            <a:r>
              <a:rPr lang="cs-CZ" altLang="cs-CZ" sz="2000" dirty="0"/>
              <a:t>s</a:t>
            </a:r>
            <a:r>
              <a:rPr lang="cs-CZ" altLang="cs-CZ" sz="2000" dirty="0" smtClean="0"/>
              <a:t>oustava soudů: okresní, krajské, vrchní, Nejvyšší soud a Nejvyšší správní soud</a:t>
            </a:r>
            <a:endParaRPr lang="cs-CZ" altLang="cs-CZ" sz="2000"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50</a:t>
            </a:fld>
            <a:endParaRPr lang="cs-CZ" dirty="0"/>
          </a:p>
        </p:txBody>
      </p:sp>
    </p:spTree>
    <p:extLst>
      <p:ext uri="{BB962C8B-B14F-4D97-AF65-F5344CB8AC3E}">
        <p14:creationId xmlns:p14="http://schemas.microsoft.com/office/powerpoint/2010/main" val="188987271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504987" y="692696"/>
            <a:ext cx="8136904" cy="4647426"/>
          </a:xfrm>
          <a:prstGeom prst="rect">
            <a:avLst/>
          </a:prstGeom>
          <a:noFill/>
        </p:spPr>
        <p:txBody>
          <a:bodyPr wrap="square" rtlCol="0">
            <a:spAutoFit/>
          </a:bodyPr>
          <a:lstStyle/>
          <a:p>
            <a:r>
              <a:rPr lang="cs-CZ" sz="2400" b="1" dirty="0" smtClean="0"/>
              <a:t>Základní práva a svobody</a:t>
            </a:r>
          </a:p>
          <a:p>
            <a:endParaRPr lang="cs-CZ" sz="2400" dirty="0" smtClean="0"/>
          </a:p>
          <a:p>
            <a:pPr lvl="0" algn="just">
              <a:buFont typeface="Wingdings" pitchFamily="2" charset="2"/>
              <a:buChar char="§"/>
            </a:pPr>
            <a:r>
              <a:rPr lang="cs-CZ" sz="2000" dirty="0" smtClean="0"/>
              <a:t>jejich garance je nedílnou entitou moderního právního státu</a:t>
            </a:r>
          </a:p>
          <a:p>
            <a:pPr lvl="0" algn="just">
              <a:buFont typeface="Wingdings" pitchFamily="2" charset="2"/>
              <a:buChar char="§"/>
            </a:pPr>
            <a:endParaRPr lang="cs-CZ" sz="2000" dirty="0" smtClean="0"/>
          </a:p>
          <a:p>
            <a:pPr lvl="0" algn="just">
              <a:buFont typeface="Wingdings" pitchFamily="2" charset="2"/>
              <a:buChar char="§"/>
            </a:pPr>
            <a:r>
              <a:rPr lang="cs-CZ" sz="2000" dirty="0" smtClean="0"/>
              <a:t>úprava základních práv a svobod občanů vymezuje autonomní prostory jednotlivce před zásahy státní moci </a:t>
            </a:r>
            <a:r>
              <a:rPr lang="cs-CZ" sz="2000" b="1" i="1" dirty="0" smtClean="0"/>
              <a:t>(liberální stát)</a:t>
            </a:r>
          </a:p>
          <a:p>
            <a:pPr lvl="0" algn="just">
              <a:buFont typeface="Wingdings" pitchFamily="2" charset="2"/>
              <a:buChar char="§"/>
            </a:pPr>
            <a:endParaRPr lang="cs-CZ" sz="2000" dirty="0" smtClean="0"/>
          </a:p>
          <a:p>
            <a:pPr lvl="0" algn="just">
              <a:buFont typeface="Wingdings" pitchFamily="2" charset="2"/>
              <a:buChar char="§"/>
            </a:pPr>
            <a:r>
              <a:rPr lang="cs-CZ" sz="2000" dirty="0" smtClean="0"/>
              <a:t>možnost jednotlivce podílet se na správě věcí veřejných </a:t>
            </a:r>
            <a:r>
              <a:rPr lang="cs-CZ" sz="2000" b="1" i="1" dirty="0" smtClean="0"/>
              <a:t>(demokratický stát)</a:t>
            </a:r>
          </a:p>
          <a:p>
            <a:pPr lvl="0" algn="just"/>
            <a:endParaRPr lang="cs-CZ" sz="2000" dirty="0" smtClean="0"/>
          </a:p>
          <a:p>
            <a:pPr lvl="0" algn="just">
              <a:buFont typeface="Wingdings" pitchFamily="2" charset="2"/>
              <a:buChar char="§"/>
            </a:pPr>
            <a:r>
              <a:rPr lang="cs-CZ" sz="2000" dirty="0" smtClean="0"/>
              <a:t>úkoly státu poskytovat jednotlivci nějaká plnění </a:t>
            </a:r>
            <a:r>
              <a:rPr lang="cs-CZ" sz="2000" b="1" i="1" dirty="0" smtClean="0"/>
              <a:t>(sociální stát)</a:t>
            </a:r>
          </a:p>
          <a:p>
            <a:pPr lvl="0" algn="just">
              <a:buFont typeface="Wingdings" pitchFamily="2" charset="2"/>
              <a:buChar char="§"/>
            </a:pPr>
            <a:endParaRPr lang="cs-CZ" sz="2000" dirty="0" smtClean="0"/>
          </a:p>
          <a:p>
            <a:pPr algn="just"/>
            <a:r>
              <a:rPr lang="cs-CZ" sz="2000" b="1" i="1" dirty="0" smtClean="0"/>
              <a:t>Je tomu tak i v České republice?</a:t>
            </a:r>
          </a:p>
          <a:p>
            <a:pPr lvl="0" algn="just"/>
            <a:endParaRPr lang="cs-CZ" sz="2400" dirty="0" smtClean="0"/>
          </a:p>
          <a:p>
            <a:pPr algn="just">
              <a:buFont typeface="Wingdings" pitchFamily="2" charset="2"/>
              <a:buChar char="§"/>
            </a:pPr>
            <a:endParaRPr lang="cs-CZ" sz="2400" dirty="0" smtClean="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51</a:t>
            </a:fld>
            <a:endParaRPr lang="cs-CZ" dirty="0"/>
          </a:p>
        </p:txBody>
      </p:sp>
    </p:spTree>
    <p:extLst>
      <p:ext uri="{BB962C8B-B14F-4D97-AF65-F5344CB8AC3E}">
        <p14:creationId xmlns:p14="http://schemas.microsoft.com/office/powerpoint/2010/main" val="277741240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5" name="TextovéPole 4"/>
          <p:cNvSpPr txBox="1"/>
          <p:nvPr/>
        </p:nvSpPr>
        <p:spPr>
          <a:xfrm>
            <a:off x="251520" y="188640"/>
            <a:ext cx="8568952" cy="6494085"/>
          </a:xfrm>
          <a:prstGeom prst="rect">
            <a:avLst/>
          </a:prstGeom>
          <a:noFill/>
        </p:spPr>
        <p:txBody>
          <a:bodyPr wrap="square" rtlCol="0">
            <a:spAutoFit/>
          </a:bodyPr>
          <a:lstStyle/>
          <a:p>
            <a:r>
              <a:rPr lang="cs-CZ" sz="2400" b="1" dirty="0" smtClean="0"/>
              <a:t>Základní práva a svobody</a:t>
            </a:r>
          </a:p>
          <a:p>
            <a:endParaRPr lang="cs-CZ" sz="2400" b="1" dirty="0" smtClean="0"/>
          </a:p>
          <a:p>
            <a:pPr marL="457200" indent="-457200"/>
            <a:r>
              <a:rPr lang="cs-CZ" sz="2400" b="1" dirty="0" smtClean="0"/>
              <a:t>a) postulát liberálního státu</a:t>
            </a:r>
          </a:p>
          <a:p>
            <a:pPr marL="457200" indent="-457200">
              <a:buAutoNum type="alphaLcParenR"/>
            </a:pPr>
            <a:endParaRPr lang="cs-CZ" sz="2000" b="1" dirty="0" smtClean="0"/>
          </a:p>
          <a:p>
            <a:pPr algn="just"/>
            <a:r>
              <a:rPr lang="cs-CZ" sz="2000" dirty="0" smtClean="0"/>
              <a:t>-čl. 2 odst. 2, 3 usnesení ČNR o vyhlášení Listiny základních práv a svobod (dále jen „Listina“)</a:t>
            </a:r>
          </a:p>
          <a:p>
            <a:pPr algn="just"/>
            <a:endParaRPr lang="cs-CZ" sz="2000" dirty="0" smtClean="0"/>
          </a:p>
          <a:p>
            <a:pPr algn="just"/>
            <a:r>
              <a:rPr lang="cs-CZ" sz="2000" i="1" dirty="0" smtClean="0"/>
              <a:t>„ Státní moc lze uplatňovat jen v případech a mezích stanovených zákonem a to způsobem, který zákon stanoví.“</a:t>
            </a:r>
          </a:p>
          <a:p>
            <a:pPr algn="just"/>
            <a:endParaRPr lang="cs-CZ" sz="2000" i="1" dirty="0" smtClean="0"/>
          </a:p>
          <a:p>
            <a:pPr algn="just"/>
            <a:r>
              <a:rPr lang="cs-CZ" sz="2000" i="1" dirty="0" smtClean="0"/>
              <a:t>„Každý může činit to, co není zákonem zakázáno a nikdo nesmí být nucen činit to, co zákon neukládá“</a:t>
            </a:r>
          </a:p>
          <a:p>
            <a:pPr algn="just"/>
            <a:endParaRPr lang="cs-CZ" sz="2000" dirty="0" smtClean="0"/>
          </a:p>
          <a:p>
            <a:pPr algn="just"/>
            <a:r>
              <a:rPr lang="cs-CZ" sz="2000" dirty="0" smtClean="0"/>
              <a:t>Čl. 4 odst. 1 – 3 Listiny</a:t>
            </a:r>
          </a:p>
          <a:p>
            <a:pPr algn="just"/>
            <a:endParaRPr lang="cs-CZ" sz="2000" dirty="0" smtClean="0"/>
          </a:p>
          <a:p>
            <a:pPr algn="just"/>
            <a:r>
              <a:rPr lang="cs-CZ" sz="2000" i="1" dirty="0" smtClean="0"/>
              <a:t>„Povinnosti mohou být ukládány toliko na základě zákona a v jeho mezích a jen při zachování základních práv a svobod.“</a:t>
            </a:r>
          </a:p>
          <a:p>
            <a:pPr marL="457200" indent="-457200"/>
            <a:endParaRPr lang="cs-CZ" sz="2000" b="1" dirty="0" smtClean="0"/>
          </a:p>
          <a:p>
            <a:pPr algn="just"/>
            <a:endParaRPr lang="cs-CZ" sz="2400" b="1" dirty="0" smtClean="0"/>
          </a:p>
          <a:p>
            <a:pPr algn="just"/>
            <a:endParaRPr lang="cs-CZ" sz="2400"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52</a:t>
            </a:fld>
            <a:endParaRPr lang="cs-CZ" dirty="0"/>
          </a:p>
        </p:txBody>
      </p:sp>
    </p:spTree>
    <p:extLst>
      <p:ext uri="{BB962C8B-B14F-4D97-AF65-F5344CB8AC3E}">
        <p14:creationId xmlns:p14="http://schemas.microsoft.com/office/powerpoint/2010/main" val="349949038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23528" y="692696"/>
            <a:ext cx="8424936" cy="5509200"/>
          </a:xfrm>
          <a:prstGeom prst="rect">
            <a:avLst/>
          </a:prstGeom>
          <a:noFill/>
        </p:spPr>
        <p:txBody>
          <a:bodyPr wrap="square" rtlCol="0">
            <a:spAutoFit/>
          </a:bodyPr>
          <a:lstStyle/>
          <a:p>
            <a:pPr>
              <a:buNone/>
            </a:pPr>
            <a:r>
              <a:rPr lang="cs-CZ" sz="2400" b="1" dirty="0" smtClean="0"/>
              <a:t>Základní práva a svobody</a:t>
            </a:r>
          </a:p>
          <a:p>
            <a:pPr algn="just"/>
            <a:endParaRPr lang="cs-CZ" sz="2400" dirty="0" smtClean="0"/>
          </a:p>
          <a:p>
            <a:pPr algn="just"/>
            <a:r>
              <a:rPr lang="cs-CZ" sz="2000" i="1" dirty="0" smtClean="0"/>
              <a:t>„Meze základních práv a svobod mohou být za podmínek stanovených Listinou upraveny pouze zákonem“</a:t>
            </a:r>
          </a:p>
          <a:p>
            <a:pPr algn="just"/>
            <a:endParaRPr lang="cs-CZ" sz="2000" i="1" dirty="0" smtClean="0"/>
          </a:p>
          <a:p>
            <a:pPr algn="just"/>
            <a:r>
              <a:rPr lang="cs-CZ" sz="2000" i="1" dirty="0" smtClean="0"/>
              <a:t>„Zákonná omezení základních práv a svobod musí platit stejně pro všechny případy, které splňují stanovené podmínky“.</a:t>
            </a:r>
          </a:p>
          <a:p>
            <a:pPr algn="just"/>
            <a:endParaRPr lang="cs-CZ" sz="2000" dirty="0" smtClean="0"/>
          </a:p>
          <a:p>
            <a:pPr algn="just"/>
            <a:r>
              <a:rPr lang="cs-CZ" sz="2400" b="1" dirty="0" smtClean="0"/>
              <a:t>b) postulát demokratického právního státu</a:t>
            </a:r>
          </a:p>
          <a:p>
            <a:pPr algn="just"/>
            <a:endParaRPr lang="cs-CZ" sz="2000" b="1" dirty="0" smtClean="0"/>
          </a:p>
          <a:p>
            <a:pPr algn="just"/>
            <a:r>
              <a:rPr lang="cs-CZ" sz="2000" dirty="0" smtClean="0"/>
              <a:t>čl. 21 Listiny</a:t>
            </a:r>
          </a:p>
          <a:p>
            <a:pPr algn="just"/>
            <a:endParaRPr lang="cs-CZ" sz="2000" dirty="0" smtClean="0"/>
          </a:p>
          <a:p>
            <a:pPr lvl="0" algn="just"/>
            <a:r>
              <a:rPr lang="cs-CZ" sz="2000" i="1" dirty="0" smtClean="0"/>
              <a:t>Občané mají právo podílet se na správě veřejných věcí přímo nebo svobodnou volbou svých zástupců.</a:t>
            </a:r>
          </a:p>
          <a:p>
            <a:pPr lvl="0" algn="just"/>
            <a:r>
              <a:rPr lang="cs-CZ" sz="2000" i="1" dirty="0" smtClean="0"/>
              <a:t> </a:t>
            </a:r>
          </a:p>
          <a:p>
            <a:pPr lvl="0" algn="just"/>
            <a:r>
              <a:rPr lang="cs-CZ" sz="2000" i="1" dirty="0" smtClean="0"/>
              <a:t>Volby se musí konat ve lhůtách nepřesahujících pravidelná volební období stanovená zákonem.</a:t>
            </a:r>
            <a:endParaRPr lang="cs-CZ" sz="2000" i="1"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53</a:t>
            </a:fld>
            <a:endParaRPr lang="cs-CZ" dirty="0"/>
          </a:p>
        </p:txBody>
      </p:sp>
    </p:spTree>
    <p:extLst>
      <p:ext uri="{BB962C8B-B14F-4D97-AF65-F5344CB8AC3E}">
        <p14:creationId xmlns:p14="http://schemas.microsoft.com/office/powerpoint/2010/main" val="275229167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95536" y="615828"/>
            <a:ext cx="8208912" cy="8494633"/>
          </a:xfrm>
          <a:prstGeom prst="rect">
            <a:avLst/>
          </a:prstGeom>
          <a:noFill/>
        </p:spPr>
        <p:txBody>
          <a:bodyPr wrap="square" rtlCol="0">
            <a:spAutoFit/>
          </a:bodyPr>
          <a:lstStyle/>
          <a:p>
            <a:pPr algn="just"/>
            <a:r>
              <a:rPr lang="cs-CZ" sz="2400" b="1" dirty="0" smtClean="0"/>
              <a:t>Základní práva a svobody</a:t>
            </a:r>
          </a:p>
          <a:p>
            <a:pPr algn="just"/>
            <a:endParaRPr lang="cs-CZ" sz="2400" b="1" dirty="0"/>
          </a:p>
          <a:p>
            <a:pPr lvl="0" algn="just"/>
            <a:r>
              <a:rPr lang="cs-CZ" sz="2000" i="1" dirty="0" smtClean="0"/>
              <a:t>Volební právo je všeobecné a rovné a vykonává se tajným </a:t>
            </a:r>
          </a:p>
          <a:p>
            <a:pPr lvl="0" algn="just"/>
            <a:r>
              <a:rPr lang="cs-CZ" sz="2000" i="1" dirty="0" smtClean="0"/>
              <a:t>hlasováním. </a:t>
            </a:r>
          </a:p>
          <a:p>
            <a:pPr lvl="0" algn="just"/>
            <a:endParaRPr lang="cs-CZ" sz="2000" i="1" dirty="0" smtClean="0"/>
          </a:p>
          <a:p>
            <a:pPr lvl="0" algn="just"/>
            <a:r>
              <a:rPr lang="cs-CZ" sz="2000" i="1" dirty="0" smtClean="0"/>
              <a:t>Občané mají za rovných podmínek přístup k voleným a jiným veřejným funkcím.</a:t>
            </a:r>
          </a:p>
          <a:p>
            <a:pPr lvl="0" algn="just"/>
            <a:endParaRPr lang="cs-CZ" sz="2400" dirty="0" smtClean="0"/>
          </a:p>
          <a:p>
            <a:pPr lvl="0" algn="just"/>
            <a:r>
              <a:rPr lang="cs-CZ" sz="2400" b="1" dirty="0" smtClean="0"/>
              <a:t>c) postulát sociálního státu</a:t>
            </a:r>
          </a:p>
          <a:p>
            <a:pPr lvl="0" algn="just"/>
            <a:endParaRPr lang="cs-CZ" sz="2000" b="1" dirty="0" smtClean="0"/>
          </a:p>
          <a:p>
            <a:r>
              <a:rPr lang="cs-CZ" sz="2000" dirty="0" smtClean="0"/>
              <a:t>čl. 26 Listiny</a:t>
            </a:r>
          </a:p>
          <a:p>
            <a:endParaRPr lang="cs-CZ" sz="2000" dirty="0" smtClean="0"/>
          </a:p>
          <a:p>
            <a:pPr algn="just"/>
            <a:r>
              <a:rPr lang="cs-CZ" sz="2000" i="1" dirty="0" smtClean="0"/>
              <a:t>Každý má právo získávat prostředky pro své životní potřeby prací. Občany, kteří toto právo nemohou bez své viny vykonávat, </a:t>
            </a:r>
            <a:r>
              <a:rPr lang="cs-CZ" sz="2000" b="1" i="1" dirty="0" smtClean="0"/>
              <a:t>stát v přiměřeném rozsahu hmotně zajišťuje.</a:t>
            </a:r>
            <a:endParaRPr lang="cs-CZ" sz="2000" i="1" dirty="0" smtClean="0"/>
          </a:p>
          <a:p>
            <a:pPr lvl="0" algn="just"/>
            <a:endParaRPr lang="cs-CZ" sz="2000" dirty="0" smtClean="0"/>
          </a:p>
          <a:p>
            <a:endParaRPr lang="cs-CZ" sz="2400" b="1" dirty="0"/>
          </a:p>
          <a:p>
            <a:endParaRPr lang="cs-CZ" sz="2400" b="1" dirty="0" smtClean="0"/>
          </a:p>
          <a:p>
            <a:endParaRPr lang="cs-CZ" sz="2400" b="1" dirty="0" smtClean="0"/>
          </a:p>
          <a:p>
            <a:endParaRPr lang="cs-CZ" sz="2400" b="1" dirty="0"/>
          </a:p>
          <a:p>
            <a:pPr algn="just"/>
            <a:endParaRPr lang="cs-CZ" sz="2800" dirty="0"/>
          </a:p>
          <a:p>
            <a:endParaRPr lang="cs-CZ" sz="2400" b="1" dirty="0" smtClean="0"/>
          </a:p>
          <a:p>
            <a:pPr algn="just"/>
            <a:endParaRPr lang="cs-CZ" sz="2400" b="1" dirty="0"/>
          </a:p>
          <a:p>
            <a:pPr algn="just"/>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54</a:t>
            </a:fld>
            <a:endParaRPr lang="cs-CZ" dirty="0"/>
          </a:p>
        </p:txBody>
      </p:sp>
    </p:spTree>
    <p:extLst>
      <p:ext uri="{BB962C8B-B14F-4D97-AF65-F5344CB8AC3E}">
        <p14:creationId xmlns:p14="http://schemas.microsoft.com/office/powerpoint/2010/main" val="341319286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611560" y="836712"/>
            <a:ext cx="7920880" cy="8371523"/>
          </a:xfrm>
          <a:prstGeom prst="rect">
            <a:avLst/>
          </a:prstGeom>
          <a:noFill/>
        </p:spPr>
        <p:txBody>
          <a:bodyPr wrap="square" rtlCol="0">
            <a:spAutoFit/>
          </a:bodyPr>
          <a:lstStyle/>
          <a:p>
            <a:pPr algn="just">
              <a:buNone/>
            </a:pPr>
            <a:r>
              <a:rPr lang="cs-CZ" sz="2400" b="1" dirty="0" smtClean="0"/>
              <a:t>Základní práva a svobody</a:t>
            </a:r>
          </a:p>
          <a:p>
            <a:endParaRPr lang="cs-CZ" sz="2400" dirty="0" smtClean="0"/>
          </a:p>
          <a:p>
            <a:pPr algn="just"/>
            <a:r>
              <a:rPr lang="cs-CZ" sz="2000" dirty="0" smtClean="0"/>
              <a:t>Čl. 30 Listiny </a:t>
            </a:r>
          </a:p>
          <a:p>
            <a:pPr lvl="0" algn="just"/>
            <a:r>
              <a:rPr lang="cs-CZ" sz="2000" i="1" dirty="0" smtClean="0"/>
              <a:t>Občané mají právo </a:t>
            </a:r>
            <a:r>
              <a:rPr lang="cs-CZ" sz="2000" b="1" i="1" dirty="0" smtClean="0"/>
              <a:t>na přiměřené hmotné zabezpečení ve stáří a při nezpůsobilosti k práci, jakož i při ztrátě živitele</a:t>
            </a:r>
            <a:r>
              <a:rPr lang="cs-CZ" sz="2000" i="1" dirty="0" smtClean="0"/>
              <a:t>.</a:t>
            </a:r>
          </a:p>
          <a:p>
            <a:pPr lvl="0" algn="just"/>
            <a:r>
              <a:rPr lang="cs-CZ" sz="2000" i="1" dirty="0" smtClean="0"/>
              <a:t>Každý, kdo je v hmotné nouzi, </a:t>
            </a:r>
            <a:r>
              <a:rPr lang="cs-CZ" sz="2000" b="1" i="1" dirty="0" smtClean="0"/>
              <a:t>má právo na takovou pomoc, která je nezbytná pro zajištění základních životních podmínek</a:t>
            </a:r>
            <a:r>
              <a:rPr lang="cs-CZ" sz="2000" i="1" dirty="0" smtClean="0"/>
              <a:t>.</a:t>
            </a:r>
          </a:p>
          <a:p>
            <a:pPr lvl="0" algn="just"/>
            <a:endParaRPr lang="cs-CZ" sz="2000" dirty="0" smtClean="0"/>
          </a:p>
          <a:p>
            <a:pPr algn="just"/>
            <a:r>
              <a:rPr lang="cs-CZ" sz="2000" dirty="0" smtClean="0"/>
              <a:t>Čl. 31 Listiny</a:t>
            </a:r>
          </a:p>
          <a:p>
            <a:pPr lvl="0" algn="just"/>
            <a:r>
              <a:rPr lang="cs-CZ" sz="2000" i="1" dirty="0" smtClean="0"/>
              <a:t>Každý má právo na ochranu zdraví. Občané mají </a:t>
            </a:r>
            <a:r>
              <a:rPr lang="cs-CZ" sz="2000" b="1" i="1" dirty="0" smtClean="0"/>
              <a:t>na základě veřejného pojištění právo na bezplatnou zdravotní péči a na zdravotní pomůcky za podmínek, které stanoví zákon.</a:t>
            </a:r>
          </a:p>
          <a:p>
            <a:pPr lvl="0" algn="just"/>
            <a:endParaRPr lang="cs-CZ" sz="2000" dirty="0" smtClean="0"/>
          </a:p>
          <a:p>
            <a:pPr algn="just"/>
            <a:r>
              <a:rPr lang="cs-CZ" sz="2000" dirty="0" smtClean="0"/>
              <a:t>Čl. 33 odst. 2 Listiny</a:t>
            </a:r>
          </a:p>
          <a:p>
            <a:pPr lvl="0" algn="just"/>
            <a:r>
              <a:rPr lang="cs-CZ" sz="2000" i="1" dirty="0" smtClean="0"/>
              <a:t>Občané mají právo </a:t>
            </a:r>
            <a:r>
              <a:rPr lang="cs-CZ" sz="2000" b="1" i="1" dirty="0" smtClean="0"/>
              <a:t>na bezplatné vzdělání v základních a středních školách, podle schopností občana a možnosti společnosti též na vysokých školách.</a:t>
            </a:r>
          </a:p>
          <a:p>
            <a:pPr algn="just">
              <a:buNone/>
            </a:pPr>
            <a:endParaRPr lang="cs-CZ" sz="2000" b="1" dirty="0" smtClean="0"/>
          </a:p>
          <a:p>
            <a:pPr algn="just">
              <a:buNone/>
            </a:pPr>
            <a:endParaRPr lang="cs-CZ" sz="2000" b="1" dirty="0" smtClean="0"/>
          </a:p>
          <a:p>
            <a:pPr algn="just">
              <a:buNone/>
            </a:pPr>
            <a:endParaRPr lang="cs-CZ" sz="2400" dirty="0" smtClean="0"/>
          </a:p>
          <a:p>
            <a:pPr>
              <a:buNone/>
            </a:pPr>
            <a:endParaRPr lang="cs-CZ" b="1" dirty="0"/>
          </a:p>
          <a:p>
            <a:pPr>
              <a:buNone/>
            </a:pPr>
            <a:endParaRPr lang="cs-CZ" dirty="0"/>
          </a:p>
          <a:p>
            <a:pPr algn="just"/>
            <a:endParaRPr lang="cs-CZ" b="1" dirty="0"/>
          </a:p>
          <a:p>
            <a:pPr algn="just"/>
            <a:endParaRPr lang="cs-CZ" b="1" dirty="0"/>
          </a:p>
          <a:p>
            <a:pPr marL="285750" indent="-285750" algn="just">
              <a:buFontTx/>
              <a:buChar char="-"/>
            </a:pPr>
            <a:endParaRPr lang="cs-CZ" dirty="0" smtClean="0"/>
          </a:p>
          <a:p>
            <a:pPr marL="285750" indent="-285750" algn="just">
              <a:buFontTx/>
              <a:buChar char="-"/>
            </a:pPr>
            <a:endParaRPr lang="cs-CZ" dirty="0" smtClean="0"/>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55</a:t>
            </a:fld>
            <a:endParaRPr lang="cs-CZ" dirty="0"/>
          </a:p>
        </p:txBody>
      </p:sp>
    </p:spTree>
    <p:extLst>
      <p:ext uri="{BB962C8B-B14F-4D97-AF65-F5344CB8AC3E}">
        <p14:creationId xmlns:p14="http://schemas.microsoft.com/office/powerpoint/2010/main" val="5411398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Obdélník 3"/>
          <p:cNvSpPr/>
          <p:nvPr/>
        </p:nvSpPr>
        <p:spPr>
          <a:xfrm>
            <a:off x="611560" y="548680"/>
            <a:ext cx="8064896" cy="5693866"/>
          </a:xfrm>
          <a:prstGeom prst="rect">
            <a:avLst/>
          </a:prstGeom>
        </p:spPr>
        <p:txBody>
          <a:bodyPr wrap="square">
            <a:spAutoFit/>
          </a:bodyPr>
          <a:lstStyle/>
          <a:p>
            <a:pPr>
              <a:buNone/>
            </a:pPr>
            <a:r>
              <a:rPr lang="cs-CZ" sz="2400" b="1" dirty="0" smtClean="0"/>
              <a:t>Základní práva a svobody</a:t>
            </a:r>
          </a:p>
          <a:p>
            <a:pPr>
              <a:buNone/>
            </a:pPr>
            <a:endParaRPr lang="cs-CZ" sz="2400" b="1" dirty="0"/>
          </a:p>
          <a:p>
            <a:r>
              <a:rPr lang="cs-CZ" sz="2000" b="1" dirty="0" smtClean="0"/>
              <a:t>Práva a svobody</a:t>
            </a:r>
          </a:p>
          <a:p>
            <a:endParaRPr lang="cs-CZ" sz="2000" dirty="0" smtClean="0"/>
          </a:p>
          <a:p>
            <a:r>
              <a:rPr lang="cs-CZ" sz="2000" b="1" dirty="0" smtClean="0"/>
              <a:t>Práva</a:t>
            </a:r>
            <a:r>
              <a:rPr lang="cs-CZ" sz="2000" dirty="0" smtClean="0"/>
              <a:t> = spojená s formulacemi, podle kterých má někdo právo určitým způsobem jednat, vybírat si obsah a formy svého jednání nebo nejednat </a:t>
            </a:r>
            <a:r>
              <a:rPr lang="cs-CZ" sz="2000" b="1" dirty="0" smtClean="0"/>
              <a:t>(status </a:t>
            </a:r>
            <a:r>
              <a:rPr lang="cs-CZ" sz="2000" b="1" dirty="0" err="1" smtClean="0"/>
              <a:t>activus</a:t>
            </a:r>
            <a:r>
              <a:rPr lang="cs-CZ" sz="2000" b="1" dirty="0" smtClean="0"/>
              <a:t>/</a:t>
            </a:r>
            <a:r>
              <a:rPr lang="cs-CZ" sz="2000" b="1" dirty="0" err="1" smtClean="0"/>
              <a:t>pozitivus</a:t>
            </a:r>
            <a:r>
              <a:rPr lang="cs-CZ" sz="2000" b="1" dirty="0" smtClean="0"/>
              <a:t>)</a:t>
            </a:r>
          </a:p>
          <a:p>
            <a:endParaRPr lang="cs-CZ" sz="2000" dirty="0" smtClean="0"/>
          </a:p>
          <a:p>
            <a:r>
              <a:rPr lang="cs-CZ" sz="2000" dirty="0" smtClean="0"/>
              <a:t>Čl. 16/1 Listiny </a:t>
            </a:r>
          </a:p>
          <a:p>
            <a:endParaRPr lang="cs-CZ" sz="2000" dirty="0" smtClean="0"/>
          </a:p>
          <a:p>
            <a:pPr algn="just"/>
            <a:r>
              <a:rPr lang="cs-CZ" sz="2000" b="1" i="1" dirty="0" smtClean="0"/>
              <a:t>„ Každý má právo svobodně projevovat své náboženství nebo víru buď sám nebo společně s jinými, soukromně nebo veřejně, bohoslužbou, vyučováním, náboženskými úkony nebo zachováním obřadu.“</a:t>
            </a:r>
          </a:p>
          <a:p>
            <a:pPr marL="457200" indent="-457200">
              <a:buAutoNum type="arabicParenR"/>
            </a:pPr>
            <a:endParaRPr lang="cs-CZ" sz="2400" dirty="0" smtClean="0"/>
          </a:p>
          <a:p>
            <a:pPr>
              <a:buNone/>
            </a:pPr>
            <a:endParaRPr lang="cs-CZ" sz="2400" dirty="0" smtClean="0"/>
          </a:p>
          <a:p>
            <a:pPr algn="just"/>
            <a:endParaRPr lang="cs-CZ" sz="2400" b="1" dirty="0"/>
          </a:p>
          <a:p>
            <a:pPr algn="just"/>
            <a:endParaRPr lang="cs-CZ" sz="2400"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56</a:t>
            </a:fld>
            <a:endParaRPr lang="cs-CZ" dirty="0"/>
          </a:p>
        </p:txBody>
      </p:sp>
    </p:spTree>
    <p:extLst>
      <p:ext uri="{BB962C8B-B14F-4D97-AF65-F5344CB8AC3E}">
        <p14:creationId xmlns:p14="http://schemas.microsoft.com/office/powerpoint/2010/main" val="173392739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23528" y="548680"/>
            <a:ext cx="8496944" cy="3877985"/>
          </a:xfrm>
          <a:prstGeom prst="rect">
            <a:avLst/>
          </a:prstGeom>
          <a:noFill/>
        </p:spPr>
        <p:txBody>
          <a:bodyPr wrap="square" rtlCol="0">
            <a:spAutoFit/>
          </a:bodyPr>
          <a:lstStyle/>
          <a:p>
            <a:pPr algn="just"/>
            <a:r>
              <a:rPr lang="cs-CZ" sz="2400" b="1" dirty="0" smtClean="0"/>
              <a:t>Základní práva a svobody</a:t>
            </a:r>
          </a:p>
          <a:p>
            <a:pPr algn="just"/>
            <a:endParaRPr lang="cs-CZ" sz="2400" b="1" dirty="0"/>
          </a:p>
          <a:p>
            <a:pPr algn="just"/>
            <a:r>
              <a:rPr lang="cs-CZ" sz="2000" b="1" dirty="0" smtClean="0"/>
              <a:t>Svobody</a:t>
            </a:r>
            <a:r>
              <a:rPr lang="cs-CZ" sz="2000" dirty="0" smtClean="0"/>
              <a:t> = spojeny s ustanoveními, ve kterých se jednotlivcům něco zaručuje, garantuje jako nedotknutelné a hodné ochrany – garance prostorů, kde nebude státní moc zasahovat </a:t>
            </a:r>
            <a:r>
              <a:rPr lang="cs-CZ" sz="2000" b="1" dirty="0" smtClean="0"/>
              <a:t>(status </a:t>
            </a:r>
            <a:r>
              <a:rPr lang="cs-CZ" sz="2000" b="1" dirty="0" err="1" smtClean="0"/>
              <a:t>negativus</a:t>
            </a:r>
            <a:r>
              <a:rPr lang="cs-CZ" sz="2000" b="1" dirty="0" smtClean="0"/>
              <a:t>)</a:t>
            </a:r>
          </a:p>
          <a:p>
            <a:endParaRPr lang="cs-CZ" sz="2000" dirty="0" smtClean="0"/>
          </a:p>
          <a:p>
            <a:pPr algn="just"/>
            <a:r>
              <a:rPr lang="cs-CZ" sz="2000" dirty="0" smtClean="0"/>
              <a:t>Čl. 7 odst. 1 </a:t>
            </a:r>
            <a:r>
              <a:rPr lang="cs-CZ" sz="2000" i="1" dirty="0" smtClean="0"/>
              <a:t>„nedotknutelnost osoby a jejího soukromí je zaručena“.</a:t>
            </a:r>
          </a:p>
          <a:p>
            <a:pPr algn="just"/>
            <a:endParaRPr lang="cs-CZ" sz="2000" dirty="0" smtClean="0"/>
          </a:p>
          <a:p>
            <a:pPr algn="just"/>
            <a:r>
              <a:rPr lang="cs-CZ" sz="2000" dirty="0" smtClean="0"/>
              <a:t>Čl. 12 odst. 1 </a:t>
            </a:r>
            <a:r>
              <a:rPr lang="cs-CZ" sz="2000" i="1" dirty="0" smtClean="0"/>
              <a:t>„obydlí je nedotknutelné, není dovoleno do něj vstoupit bez souhlasu toho, kdo v něm bydlí“.</a:t>
            </a:r>
          </a:p>
          <a:p>
            <a:endParaRPr lang="cs-CZ" sz="2000" dirty="0"/>
          </a:p>
          <a:p>
            <a:pPr algn="just"/>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57</a:t>
            </a:fld>
            <a:endParaRPr lang="cs-CZ" dirty="0"/>
          </a:p>
        </p:txBody>
      </p:sp>
    </p:spTree>
    <p:extLst>
      <p:ext uri="{BB962C8B-B14F-4D97-AF65-F5344CB8AC3E}">
        <p14:creationId xmlns:p14="http://schemas.microsoft.com/office/powerpoint/2010/main" val="419366320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6" name="Obdélník 5"/>
          <p:cNvSpPr/>
          <p:nvPr/>
        </p:nvSpPr>
        <p:spPr>
          <a:xfrm>
            <a:off x="467544" y="764704"/>
            <a:ext cx="8136904" cy="6894195"/>
          </a:xfrm>
          <a:prstGeom prst="rect">
            <a:avLst/>
          </a:prstGeom>
        </p:spPr>
        <p:txBody>
          <a:bodyPr wrap="square">
            <a:spAutoFit/>
          </a:bodyPr>
          <a:lstStyle/>
          <a:p>
            <a:r>
              <a:rPr lang="cs-CZ" sz="2400" b="1" dirty="0" smtClean="0"/>
              <a:t>Základní práva a svobody</a:t>
            </a:r>
          </a:p>
          <a:p>
            <a:endParaRPr lang="cs-CZ" sz="2400" b="1" dirty="0"/>
          </a:p>
          <a:p>
            <a:r>
              <a:rPr lang="cs-CZ" sz="2000" b="1" dirty="0" smtClean="0"/>
              <a:t>Charakteristika základních práv a svobod (typické znaky)</a:t>
            </a:r>
          </a:p>
          <a:p>
            <a:endParaRPr lang="cs-CZ" sz="1400" dirty="0" smtClean="0"/>
          </a:p>
          <a:p>
            <a:pPr lvl="0" algn="just">
              <a:buFont typeface="Wingdings" pitchFamily="2" charset="2"/>
              <a:buChar char="q"/>
            </a:pPr>
            <a:r>
              <a:rPr lang="cs-CZ" sz="2000" b="1" dirty="0" smtClean="0"/>
              <a:t>Ústavní zaručení </a:t>
            </a:r>
            <a:r>
              <a:rPr lang="cs-CZ" sz="2000" dirty="0" smtClean="0"/>
              <a:t>= v nejširším smyslu zakotvení v právním aktu, který má vyšší sílu než zákon (ústavní zákon, mezinárodní smlouva)</a:t>
            </a:r>
          </a:p>
          <a:p>
            <a:pPr lvl="0" algn="just"/>
            <a:endParaRPr lang="cs-CZ" sz="2000" dirty="0" smtClean="0"/>
          </a:p>
          <a:p>
            <a:pPr algn="just"/>
            <a:r>
              <a:rPr lang="cs-CZ" sz="2000" b="1" dirty="0" smtClean="0"/>
              <a:t>pozitivistické pojetí</a:t>
            </a:r>
            <a:r>
              <a:rPr lang="cs-CZ" sz="2000" dirty="0" smtClean="0"/>
              <a:t> = každé subjektivní právo předpokládá existenci objektivního práva (Česká republika) </a:t>
            </a:r>
            <a:r>
              <a:rPr lang="cs-CZ" sz="2000" i="1" dirty="0" smtClean="0"/>
              <a:t>„ co je psáno, to je dáno“</a:t>
            </a:r>
          </a:p>
          <a:p>
            <a:pPr algn="just"/>
            <a:endParaRPr lang="cs-CZ" sz="2000" dirty="0" smtClean="0"/>
          </a:p>
          <a:p>
            <a:pPr algn="just"/>
            <a:r>
              <a:rPr lang="cs-CZ" sz="2000" b="1" dirty="0" err="1" smtClean="0"/>
              <a:t>přirozenoprávní</a:t>
            </a:r>
            <a:r>
              <a:rPr lang="cs-CZ" sz="2000" b="1" dirty="0" smtClean="0"/>
              <a:t> pojetí </a:t>
            </a:r>
            <a:r>
              <a:rPr lang="cs-CZ" sz="2000" dirty="0" smtClean="0"/>
              <a:t>= není vyloučeno, že osoba má ještě i jiná práva než ta, která jsou objektivně zachycena v právním předpise, plynoucí z přirozené povahy lidské osoby</a:t>
            </a:r>
          </a:p>
          <a:p>
            <a:endParaRPr lang="cs-CZ" sz="1400" dirty="0" smtClean="0"/>
          </a:p>
          <a:p>
            <a:endParaRPr lang="cs-CZ" sz="1400" b="1" dirty="0"/>
          </a:p>
          <a:p>
            <a:endParaRPr lang="cs-CZ" sz="1400" b="1" dirty="0" smtClean="0"/>
          </a:p>
          <a:p>
            <a:endParaRPr lang="cs-CZ" sz="2400" dirty="0" smtClean="0"/>
          </a:p>
          <a:p>
            <a:endParaRPr lang="cs-CZ" sz="2400" b="1" dirty="0" smtClean="0"/>
          </a:p>
          <a:p>
            <a:endParaRPr lang="cs-CZ" b="1" dirty="0"/>
          </a:p>
          <a:p>
            <a:endParaRPr lang="cs-CZ" dirty="0"/>
          </a:p>
          <a:p>
            <a:pPr algn="just"/>
            <a:endParaRPr lang="cs-CZ" b="1" dirty="0" smtClean="0"/>
          </a:p>
          <a:p>
            <a:pPr algn="just"/>
            <a:endParaRPr lang="cs-CZ" b="1" dirty="0"/>
          </a:p>
          <a:p>
            <a:pPr algn="just"/>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58</a:t>
            </a:fld>
            <a:endParaRPr lang="cs-CZ" dirty="0"/>
          </a:p>
        </p:txBody>
      </p:sp>
    </p:spTree>
    <p:extLst>
      <p:ext uri="{BB962C8B-B14F-4D97-AF65-F5344CB8AC3E}">
        <p14:creationId xmlns:p14="http://schemas.microsoft.com/office/powerpoint/2010/main" val="320639078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5" name="Obdélník 4"/>
          <p:cNvSpPr/>
          <p:nvPr/>
        </p:nvSpPr>
        <p:spPr>
          <a:xfrm>
            <a:off x="539552" y="-33486"/>
            <a:ext cx="7848872" cy="6278642"/>
          </a:xfrm>
          <a:prstGeom prst="rect">
            <a:avLst/>
          </a:prstGeom>
        </p:spPr>
        <p:txBody>
          <a:bodyPr wrap="square">
            <a:spAutoFit/>
          </a:bodyPr>
          <a:lstStyle/>
          <a:p>
            <a:endParaRPr lang="cs-CZ" sz="2400" b="1" dirty="0"/>
          </a:p>
          <a:p>
            <a:endParaRPr lang="cs-CZ" dirty="0" smtClean="0"/>
          </a:p>
          <a:p>
            <a:pPr algn="just"/>
            <a:r>
              <a:rPr lang="cs-CZ" sz="2400" b="1" dirty="0" smtClean="0"/>
              <a:t>Základní práva a svobody</a:t>
            </a:r>
          </a:p>
          <a:p>
            <a:pPr algn="just"/>
            <a:endParaRPr lang="cs-CZ" sz="2400" b="1" dirty="0" smtClean="0"/>
          </a:p>
          <a:p>
            <a:pPr lvl="0" algn="just">
              <a:buFont typeface="Wingdings" pitchFamily="2" charset="2"/>
              <a:buChar char="q"/>
            </a:pPr>
            <a:r>
              <a:rPr lang="cs-CZ" sz="2000" b="1" dirty="0" smtClean="0"/>
              <a:t>nelze s nimi disponovat právním jednáním</a:t>
            </a:r>
            <a:r>
              <a:rPr lang="cs-CZ" sz="2000" dirty="0" smtClean="0"/>
              <a:t> – nevznikají na základě právního aktu nebo právního jednání jako v odvětvích soukromého práva</a:t>
            </a:r>
          </a:p>
          <a:p>
            <a:pPr lvl="0" algn="just"/>
            <a:endParaRPr lang="cs-CZ" sz="2000" dirty="0" smtClean="0"/>
          </a:p>
          <a:p>
            <a:pPr algn="just"/>
            <a:r>
              <a:rPr lang="cs-CZ" sz="2000" dirty="0" smtClean="0"/>
              <a:t>jsou trvalá v závislosti na pobytu na území, resp. pod jurisdikcí daného státu nebo na státním občanství a mají stejný rozsah pro všechny subjekty</a:t>
            </a:r>
          </a:p>
          <a:p>
            <a:pPr algn="just"/>
            <a:r>
              <a:rPr lang="cs-CZ" sz="2000" dirty="0" smtClean="0"/>
              <a:t>bývají označována jako:</a:t>
            </a:r>
          </a:p>
          <a:p>
            <a:pPr lvl="0" algn="just"/>
            <a:endParaRPr lang="cs-CZ" sz="2000" dirty="0" smtClean="0"/>
          </a:p>
          <a:p>
            <a:pPr lvl="0" algn="just">
              <a:buFont typeface="Wingdings" pitchFamily="2" charset="2"/>
              <a:buChar char="§"/>
            </a:pPr>
            <a:r>
              <a:rPr lang="cs-CZ" sz="2000" dirty="0" smtClean="0"/>
              <a:t>nezadatelná = nelze se jich vzdát</a:t>
            </a:r>
          </a:p>
          <a:p>
            <a:pPr lvl="0" algn="just">
              <a:buFont typeface="Wingdings" pitchFamily="2" charset="2"/>
              <a:buChar char="§"/>
            </a:pPr>
            <a:r>
              <a:rPr lang="cs-CZ" sz="2000" dirty="0" smtClean="0"/>
              <a:t>nezcizitelná = nelze je převést na jinou osobu</a:t>
            </a:r>
          </a:p>
          <a:p>
            <a:pPr lvl="0" algn="just">
              <a:buFont typeface="Wingdings" pitchFamily="2" charset="2"/>
              <a:buChar char="§"/>
            </a:pPr>
            <a:r>
              <a:rPr lang="cs-CZ" sz="2000" dirty="0" smtClean="0"/>
              <a:t>nezrušitelná = nelze je zrušit (občané v tomto případě mají právo na odpor dle čl. 23 Listiny)</a:t>
            </a:r>
          </a:p>
          <a:p>
            <a:pPr lvl="0" algn="just">
              <a:buFont typeface="Wingdings" pitchFamily="2" charset="2"/>
              <a:buChar char="§"/>
            </a:pPr>
            <a:r>
              <a:rPr lang="cs-CZ" sz="2000" dirty="0" smtClean="0"/>
              <a:t>nepromlčitelná = jsou trvalá</a:t>
            </a:r>
          </a:p>
          <a:p>
            <a:pPr algn="just"/>
            <a:endParaRPr lang="cs-CZ" sz="2400" b="1" dirty="0" smtClean="0"/>
          </a:p>
          <a:p>
            <a:endParaRPr lang="cs-CZ" sz="2400" dirty="0"/>
          </a:p>
          <a:p>
            <a:endParaRPr lang="cs-CZ" sz="2400"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59</a:t>
            </a:fld>
            <a:endParaRPr lang="cs-CZ" dirty="0"/>
          </a:p>
        </p:txBody>
      </p:sp>
    </p:spTree>
    <p:extLst>
      <p:ext uri="{BB962C8B-B14F-4D97-AF65-F5344CB8AC3E}">
        <p14:creationId xmlns:p14="http://schemas.microsoft.com/office/powerpoint/2010/main" val="26935860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6</a:t>
            </a:fld>
            <a:endParaRPr lang="cs-CZ" dirty="0"/>
          </a:p>
        </p:txBody>
      </p:sp>
      <p:sp>
        <p:nvSpPr>
          <p:cNvPr id="4" name="Obdélník 3"/>
          <p:cNvSpPr/>
          <p:nvPr/>
        </p:nvSpPr>
        <p:spPr>
          <a:xfrm>
            <a:off x="251520" y="-33486"/>
            <a:ext cx="8496944" cy="6709529"/>
          </a:xfrm>
          <a:prstGeom prst="rect">
            <a:avLst/>
          </a:prstGeom>
        </p:spPr>
        <p:txBody>
          <a:bodyPr wrap="square">
            <a:spAutoFit/>
          </a:bodyPr>
          <a:lstStyle/>
          <a:p>
            <a:endParaRPr lang="cs-CZ" sz="2000" b="1" dirty="0" smtClean="0"/>
          </a:p>
          <a:p>
            <a:endParaRPr lang="cs-CZ" sz="2000" b="1" dirty="0"/>
          </a:p>
          <a:p>
            <a:r>
              <a:rPr lang="cs-CZ" sz="2000" b="1" dirty="0" smtClean="0"/>
              <a:t>2) Právo </a:t>
            </a:r>
            <a:r>
              <a:rPr lang="cs-CZ" sz="2000" b="1" dirty="0"/>
              <a:t>veřejné </a:t>
            </a:r>
            <a:r>
              <a:rPr lang="cs-CZ" sz="2000" b="1" dirty="0" smtClean="0"/>
              <a:t>a právo soukromé</a:t>
            </a:r>
            <a:endParaRPr lang="cs-CZ" sz="2000" b="1" dirty="0"/>
          </a:p>
          <a:p>
            <a:endParaRPr lang="cs-CZ" sz="2000" b="1" dirty="0"/>
          </a:p>
          <a:p>
            <a:pPr marL="342900" indent="-342900" algn="just">
              <a:buFont typeface="Arial" panose="020B0604020202020204" pitchFamily="34" charset="0"/>
              <a:buChar char="•"/>
            </a:pPr>
            <a:r>
              <a:rPr lang="cs-CZ" sz="2000" b="1" dirty="0"/>
              <a:t>právo soukromé </a:t>
            </a:r>
            <a:r>
              <a:rPr lang="cs-CZ" sz="2000" dirty="0"/>
              <a:t>= upravuje práva a povinnosti osob, tato si určují dohodou a </a:t>
            </a:r>
            <a:r>
              <a:rPr lang="cs-CZ" sz="2000" dirty="0" smtClean="0"/>
              <a:t>subjekty právního vztahu jsou </a:t>
            </a:r>
            <a:r>
              <a:rPr lang="cs-CZ" sz="2000" dirty="0"/>
              <a:t>v rovném postavení </a:t>
            </a:r>
            <a:endParaRPr lang="cs-CZ" sz="2000" dirty="0" smtClean="0"/>
          </a:p>
          <a:p>
            <a:pPr marL="342900" indent="-342900" algn="just"/>
            <a:r>
              <a:rPr lang="cs-CZ" sz="2000" i="1" dirty="0" smtClean="0"/>
              <a:t>      (§ </a:t>
            </a:r>
            <a:r>
              <a:rPr lang="cs-CZ" sz="2000" i="1" dirty="0"/>
              <a:t>21 OZ stát se považuje za právnickou osobu)</a:t>
            </a:r>
          </a:p>
          <a:p>
            <a:pPr algn="just"/>
            <a:r>
              <a:rPr lang="cs-CZ" sz="2000" i="1" dirty="0" smtClean="0"/>
              <a:t>       občanské</a:t>
            </a:r>
            <a:r>
              <a:rPr lang="cs-CZ" sz="2000" i="1" dirty="0"/>
              <a:t>, obchodní, rodinné, pracovní</a:t>
            </a:r>
          </a:p>
          <a:p>
            <a:pPr algn="just"/>
            <a:endParaRPr lang="cs-CZ" sz="2000" i="1" dirty="0"/>
          </a:p>
          <a:p>
            <a:pPr algn="just"/>
            <a:r>
              <a:rPr lang="cs-CZ" sz="2000" dirty="0" smtClean="0"/>
              <a:t>Je mou volbou komu a za kolik prodám svou věc, pronajmu byt atp.</a:t>
            </a:r>
            <a:endParaRPr lang="cs-CZ" sz="2000" dirty="0"/>
          </a:p>
          <a:p>
            <a:pPr algn="just"/>
            <a:endParaRPr lang="cs-CZ" sz="2000" dirty="0"/>
          </a:p>
          <a:p>
            <a:pPr marL="342900" indent="-342900" algn="just">
              <a:buFont typeface="Arial" panose="020B0604020202020204" pitchFamily="34" charset="0"/>
              <a:buChar char="•"/>
            </a:pPr>
            <a:r>
              <a:rPr lang="cs-CZ" sz="2000" b="1" dirty="0"/>
              <a:t>právo veřejné </a:t>
            </a:r>
            <a:r>
              <a:rPr lang="cs-CZ" sz="2000" dirty="0"/>
              <a:t>= přistupuje subjekt, který je ostatním nadřízen a je s to autoritativně rozhodnout o právech a povinnostech osob</a:t>
            </a:r>
          </a:p>
          <a:p>
            <a:pPr algn="just"/>
            <a:r>
              <a:rPr lang="cs-CZ" sz="2000" i="1" dirty="0" smtClean="0"/>
              <a:t>      správní</a:t>
            </a:r>
            <a:r>
              <a:rPr lang="cs-CZ" sz="2000" i="1" dirty="0"/>
              <a:t>, </a:t>
            </a:r>
            <a:r>
              <a:rPr lang="cs-CZ" sz="2000" i="1" dirty="0" smtClean="0"/>
              <a:t>trestní, finanční</a:t>
            </a:r>
            <a:endParaRPr lang="cs-CZ" sz="2000" i="1" dirty="0"/>
          </a:p>
          <a:p>
            <a:pPr algn="just"/>
            <a:endParaRPr lang="cs-CZ" sz="2000" i="1" dirty="0"/>
          </a:p>
          <a:p>
            <a:pPr algn="just"/>
            <a:r>
              <a:rPr lang="cs-CZ" sz="2000" dirty="0" smtClean="0"/>
              <a:t>Nemohu si určit, kolik budu platit daně, a pokud je platit nebudu, budu sankcionován subjektem, který o tom autoritativně rozhodne.</a:t>
            </a:r>
          </a:p>
          <a:p>
            <a:pPr algn="just"/>
            <a:endParaRPr lang="cs-CZ" sz="2000" dirty="0" smtClean="0"/>
          </a:p>
          <a:p>
            <a:pPr algn="just"/>
            <a:r>
              <a:rPr lang="cs-CZ" sz="1400" b="1" dirty="0" smtClean="0"/>
              <a:t>§ 1 odst. 1 zákona č. 89/2012 Sb., občanský zákoník: Ustanovení právního řádu upravující vzájemná práva a povinnosti osob vytvářejí ve svém souhrnu soukromé právo. Uplatňování soukromého práva je nezávislé na uplatňování práva veřejného.</a:t>
            </a:r>
            <a:endParaRPr lang="cs-CZ" sz="1400" b="1" dirty="0"/>
          </a:p>
          <a:p>
            <a:pPr algn="just"/>
            <a:endParaRPr lang="cs-CZ" sz="2400" dirty="0"/>
          </a:p>
        </p:txBody>
      </p:sp>
    </p:spTree>
    <p:extLst>
      <p:ext uri="{BB962C8B-B14F-4D97-AF65-F5344CB8AC3E}">
        <p14:creationId xmlns:p14="http://schemas.microsoft.com/office/powerpoint/2010/main" val="389170825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467544" y="548680"/>
            <a:ext cx="8280920" cy="5416868"/>
          </a:xfrm>
          <a:prstGeom prst="rect">
            <a:avLst/>
          </a:prstGeom>
          <a:noFill/>
        </p:spPr>
        <p:txBody>
          <a:bodyPr wrap="square" rtlCol="0">
            <a:spAutoFit/>
          </a:bodyPr>
          <a:lstStyle/>
          <a:p>
            <a:r>
              <a:rPr lang="cs-CZ" sz="2400" b="1" dirty="0" smtClean="0"/>
              <a:t>Základní práva a svobody</a:t>
            </a:r>
            <a:endParaRPr lang="cs-CZ" sz="2400" b="1" dirty="0"/>
          </a:p>
          <a:p>
            <a:pPr algn="just"/>
            <a:endParaRPr lang="cs-CZ" dirty="0"/>
          </a:p>
          <a:p>
            <a:pPr lvl="0" algn="just">
              <a:buFont typeface="Wingdings" pitchFamily="2" charset="2"/>
              <a:buChar char="q"/>
            </a:pPr>
            <a:r>
              <a:rPr lang="cs-CZ" sz="2000" b="1" dirty="0" smtClean="0"/>
              <a:t>mají povahu veřejného subjektivního práva – </a:t>
            </a:r>
            <a:r>
              <a:rPr lang="cs-CZ" sz="2000" dirty="0" smtClean="0"/>
              <a:t>vymezují vztah mezi jednotlivcem a státem, resp. veřejnou mocí, stát je zavázán ve všech třech mocích těmito právy</a:t>
            </a:r>
          </a:p>
          <a:p>
            <a:pPr algn="just"/>
            <a:r>
              <a:rPr lang="cs-CZ" sz="2000" dirty="0" smtClean="0"/>
              <a:t> </a:t>
            </a:r>
          </a:p>
          <a:p>
            <a:pPr algn="just"/>
            <a:r>
              <a:rPr lang="cs-CZ" sz="2000" dirty="0" smtClean="0"/>
              <a:t>s tím také souvisí jejich zvláštní funkce</a:t>
            </a:r>
          </a:p>
          <a:p>
            <a:pPr algn="just"/>
            <a:endParaRPr lang="cs-CZ" sz="2000" dirty="0" smtClean="0"/>
          </a:p>
          <a:p>
            <a:pPr algn="just"/>
            <a:r>
              <a:rPr lang="cs-CZ" sz="2000" dirty="0" smtClean="0"/>
              <a:t>a) omezení státní moci – čl. 2 odst. 3 Ústavy, čl. 2 odst. 2 Listiny</a:t>
            </a:r>
          </a:p>
          <a:p>
            <a:pPr algn="just"/>
            <a:r>
              <a:rPr lang="cs-CZ" sz="2000" dirty="0" smtClean="0"/>
              <a:t>b) nároky na pomoc ze strany státu – podle možností státu u sociálních a hospodářských práv</a:t>
            </a:r>
          </a:p>
          <a:p>
            <a:pPr algn="just"/>
            <a:r>
              <a:rPr lang="cs-CZ" sz="2000" dirty="0" smtClean="0"/>
              <a:t>c) zajištění účasti jednotlivce na správě věcí veřejných – nejzákladnější volit a být volen</a:t>
            </a:r>
          </a:p>
          <a:p>
            <a:pPr algn="just"/>
            <a:r>
              <a:rPr lang="cs-CZ" sz="2000" dirty="0" smtClean="0"/>
              <a:t>d) vytvoření záruk právní realizace - soubor tzv. justičních práv, která nositelům základních práv a svobod umožňují, aby je mohli ve vztahu k veřejné (státní) moci prosadit</a:t>
            </a:r>
          </a:p>
          <a:p>
            <a:pPr algn="just"/>
            <a:endParaRPr lang="cs-CZ" sz="2400" b="1"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60</a:t>
            </a:fld>
            <a:endParaRPr lang="cs-CZ" dirty="0"/>
          </a:p>
        </p:txBody>
      </p:sp>
    </p:spTree>
    <p:extLst>
      <p:ext uri="{BB962C8B-B14F-4D97-AF65-F5344CB8AC3E}">
        <p14:creationId xmlns:p14="http://schemas.microsoft.com/office/powerpoint/2010/main" val="320456127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95536" y="692696"/>
            <a:ext cx="8208912" cy="5047536"/>
          </a:xfrm>
          <a:prstGeom prst="rect">
            <a:avLst/>
          </a:prstGeom>
          <a:noFill/>
        </p:spPr>
        <p:txBody>
          <a:bodyPr wrap="square" rtlCol="0">
            <a:spAutoFit/>
          </a:bodyPr>
          <a:lstStyle/>
          <a:p>
            <a:r>
              <a:rPr lang="cs-CZ" sz="2400" b="1" dirty="0" smtClean="0"/>
              <a:t>Základní práva a svobody</a:t>
            </a:r>
            <a:endParaRPr lang="cs-CZ" sz="2400" b="1" dirty="0"/>
          </a:p>
          <a:p>
            <a:endParaRPr lang="cs-CZ" b="1" dirty="0"/>
          </a:p>
          <a:p>
            <a:r>
              <a:rPr lang="cs-CZ" sz="2000" b="1" dirty="0" smtClean="0"/>
              <a:t>Vývoj lidských práv</a:t>
            </a:r>
          </a:p>
          <a:p>
            <a:r>
              <a:rPr lang="cs-CZ" sz="2000" b="1" dirty="0" smtClean="0"/>
              <a:t> </a:t>
            </a:r>
            <a:endParaRPr lang="cs-CZ" sz="2000" dirty="0" smtClean="0"/>
          </a:p>
          <a:p>
            <a:pPr marL="457200" indent="-457200" algn="just"/>
            <a:r>
              <a:rPr lang="cs-CZ" sz="2000" b="1" dirty="0" smtClean="0"/>
              <a:t>1. generace</a:t>
            </a:r>
            <a:r>
              <a:rPr lang="cs-CZ" sz="2000" dirty="0" smtClean="0"/>
              <a:t> – základní lidská práva a základní svobody (právo na život, osobní svobodu, zákaz nucené práce, domovní svoboda, svobody pohybu), částečně politická práva a právo na soudní ochranu, která mají původ již v 17.-18. století</a:t>
            </a:r>
          </a:p>
          <a:p>
            <a:pPr marL="457200" indent="-457200" algn="just"/>
            <a:endParaRPr lang="cs-CZ" sz="2000" dirty="0" smtClean="0"/>
          </a:p>
          <a:p>
            <a:pPr marL="457200" indent="-457200" algn="just"/>
            <a:r>
              <a:rPr lang="cs-CZ" sz="2000" b="1" dirty="0" smtClean="0"/>
              <a:t>2.generace</a:t>
            </a:r>
            <a:r>
              <a:rPr lang="cs-CZ" sz="2000" dirty="0" smtClean="0"/>
              <a:t> – hospodářská, kulturní a sociální práva – motorem pro jejich rozvoj bylo dělnické a křesťanské sociální hnutí zejména koncem 19. a </a:t>
            </a:r>
            <a:r>
              <a:rPr lang="cs-CZ" sz="2000" dirty="0" err="1" smtClean="0"/>
              <a:t>poč</a:t>
            </a:r>
            <a:r>
              <a:rPr lang="cs-CZ" sz="2000" dirty="0" smtClean="0"/>
              <a:t>. 20. století</a:t>
            </a:r>
          </a:p>
          <a:p>
            <a:pPr marL="457200" indent="-457200" algn="just">
              <a:buAutoNum type="arabicPeriod" startAt="2"/>
            </a:pPr>
            <a:endParaRPr lang="cs-CZ" sz="2000" dirty="0" smtClean="0"/>
          </a:p>
          <a:p>
            <a:pPr algn="just"/>
            <a:r>
              <a:rPr lang="cs-CZ" sz="2000" b="1" dirty="0" smtClean="0"/>
              <a:t>3. generace</a:t>
            </a:r>
            <a:r>
              <a:rPr lang="cs-CZ" sz="2000" dirty="0" smtClean="0"/>
              <a:t> – neuzavřený okruh, často označována jako tzv. práva solidarity (právo na mír, právo na uspokojivé životní prostředí, právo na informace, národnostních menšin aj.)</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61</a:t>
            </a:fld>
            <a:endParaRPr lang="cs-CZ" dirty="0"/>
          </a:p>
        </p:txBody>
      </p:sp>
    </p:spTree>
    <p:extLst>
      <p:ext uri="{BB962C8B-B14F-4D97-AF65-F5344CB8AC3E}">
        <p14:creationId xmlns:p14="http://schemas.microsoft.com/office/powerpoint/2010/main" val="363054664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23528" y="620688"/>
            <a:ext cx="8352928" cy="7879080"/>
          </a:xfrm>
          <a:prstGeom prst="rect">
            <a:avLst/>
          </a:prstGeom>
          <a:noFill/>
        </p:spPr>
        <p:txBody>
          <a:bodyPr wrap="square" rtlCol="0">
            <a:spAutoFit/>
          </a:bodyPr>
          <a:lstStyle/>
          <a:p>
            <a:r>
              <a:rPr lang="cs-CZ" sz="2400" b="1" dirty="0" smtClean="0"/>
              <a:t>Listina základních práv a svobod</a:t>
            </a:r>
          </a:p>
          <a:p>
            <a:pPr lvl="0"/>
            <a:endParaRPr lang="cs-CZ" sz="2000" b="1" dirty="0" smtClean="0"/>
          </a:p>
          <a:p>
            <a:pPr lvl="0"/>
            <a:r>
              <a:rPr lang="cs-CZ" sz="2000" b="1" dirty="0" smtClean="0"/>
              <a:t>Systematika</a:t>
            </a:r>
          </a:p>
          <a:p>
            <a:pPr lvl="0"/>
            <a:endParaRPr lang="cs-CZ" sz="2400" b="1" dirty="0" smtClean="0"/>
          </a:p>
          <a:p>
            <a:r>
              <a:rPr lang="cs-CZ" sz="2000" dirty="0" smtClean="0"/>
              <a:t>Hlava I. obecná ustanovení</a:t>
            </a:r>
          </a:p>
          <a:p>
            <a:r>
              <a:rPr lang="cs-CZ" sz="2000" dirty="0" smtClean="0"/>
              <a:t>Hlava II. Lidská práva a svobody</a:t>
            </a:r>
          </a:p>
          <a:p>
            <a:r>
              <a:rPr lang="cs-CZ" sz="2000" dirty="0" smtClean="0"/>
              <a:t>-oddíl I. základní lidská práva a svobody</a:t>
            </a:r>
          </a:p>
          <a:p>
            <a:r>
              <a:rPr lang="cs-CZ" sz="2000" dirty="0" smtClean="0"/>
              <a:t>-oddíl II. politická práva</a:t>
            </a:r>
          </a:p>
          <a:p>
            <a:r>
              <a:rPr lang="cs-CZ" sz="2000" dirty="0" smtClean="0"/>
              <a:t>Hlava III. Práva národnostních a etnických menšin</a:t>
            </a:r>
          </a:p>
          <a:p>
            <a:r>
              <a:rPr lang="cs-CZ" sz="2000" dirty="0" smtClean="0"/>
              <a:t>Hlava IV. Hospodářská, kulturní a sociální práva</a:t>
            </a:r>
          </a:p>
          <a:p>
            <a:r>
              <a:rPr lang="cs-CZ" sz="2000" dirty="0" smtClean="0"/>
              <a:t>Hlava V. Právo na soudní a jinou ochranu</a:t>
            </a:r>
          </a:p>
          <a:p>
            <a:r>
              <a:rPr lang="cs-CZ" sz="2000" dirty="0" smtClean="0"/>
              <a:t>Hlava V. Společná ustanovení</a:t>
            </a:r>
          </a:p>
          <a:p>
            <a:endParaRPr lang="cs-CZ" sz="2000" dirty="0" smtClean="0"/>
          </a:p>
          <a:p>
            <a:pPr algn="just">
              <a:buFont typeface="Arial" pitchFamily="34" charset="0"/>
              <a:buChar char="•"/>
            </a:pPr>
            <a:r>
              <a:rPr lang="cs-CZ" sz="2000" dirty="0" smtClean="0"/>
              <a:t>je součástí ústavního pořádku České republiky</a:t>
            </a:r>
          </a:p>
          <a:p>
            <a:pPr algn="just">
              <a:buFont typeface="Arial" pitchFamily="34" charset="0"/>
              <a:buChar char="•"/>
            </a:pPr>
            <a:r>
              <a:rPr lang="cs-CZ" sz="2000" dirty="0" smtClean="0"/>
              <a:t>Listinu základních práv a svobod  (dále jen „Listinu“) je nutno vnímat jako „katalog“ těchto práv, přičemž jejich ochrana, realizace, omezení a obsah jsou stanoveny zákonem</a:t>
            </a:r>
          </a:p>
          <a:p>
            <a:endParaRPr lang="cs-CZ" sz="2000" dirty="0" smtClean="0"/>
          </a:p>
          <a:p>
            <a:pPr algn="just"/>
            <a:endParaRPr lang="cs-CZ" sz="2400" dirty="0" smtClean="0"/>
          </a:p>
          <a:p>
            <a:pPr algn="just"/>
            <a:endParaRPr lang="cs-CZ" sz="2400" dirty="0" smtClean="0"/>
          </a:p>
          <a:p>
            <a:pPr algn="just"/>
            <a:endParaRPr lang="cs-CZ" sz="2400" dirty="0" smtClean="0"/>
          </a:p>
          <a:p>
            <a:pPr algn="just"/>
            <a:endParaRPr lang="cs-CZ" sz="2400" dirty="0" smtClean="0"/>
          </a:p>
          <a:p>
            <a:pPr algn="just"/>
            <a:endParaRPr lang="cs-CZ" sz="2400" dirty="0"/>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62</a:t>
            </a:fld>
            <a:endParaRPr lang="cs-CZ" dirty="0"/>
          </a:p>
        </p:txBody>
      </p:sp>
    </p:spTree>
    <p:extLst>
      <p:ext uri="{BB962C8B-B14F-4D97-AF65-F5344CB8AC3E}">
        <p14:creationId xmlns:p14="http://schemas.microsoft.com/office/powerpoint/2010/main" val="106407667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255844" y="720914"/>
            <a:ext cx="8640960" cy="2769989"/>
          </a:xfrm>
          <a:prstGeom prst="rect">
            <a:avLst/>
          </a:prstGeom>
          <a:noFill/>
        </p:spPr>
        <p:txBody>
          <a:bodyPr wrap="square" rtlCol="0">
            <a:spAutoFit/>
          </a:bodyPr>
          <a:lstStyle/>
          <a:p>
            <a:r>
              <a:rPr lang="cs-CZ" sz="2400" b="1" dirty="0" smtClean="0"/>
              <a:t>Listina základních práv a svobod</a:t>
            </a:r>
          </a:p>
          <a:p>
            <a:r>
              <a:rPr lang="cs-CZ" sz="2400" b="1" dirty="0" smtClean="0"/>
              <a:t>Vybraná lidská práva – výklad</a:t>
            </a:r>
          </a:p>
          <a:p>
            <a:endParaRPr lang="cs-CZ" sz="2400" b="1" dirty="0" smtClean="0"/>
          </a:p>
          <a:p>
            <a:endParaRPr lang="cs-CZ" sz="2400" b="1" dirty="0" smtClean="0"/>
          </a:p>
          <a:p>
            <a:endParaRPr lang="cs-CZ" sz="2400" b="1" dirty="0" smtClean="0"/>
          </a:p>
          <a:p>
            <a:endParaRPr lang="cs-CZ" b="1" dirty="0"/>
          </a:p>
          <a:p>
            <a:pPr algn="just"/>
            <a:endParaRPr lang="cs-CZ" dirty="0" smtClean="0"/>
          </a:p>
          <a:p>
            <a:pPr algn="just"/>
            <a:endParaRPr lang="cs-CZ" dirty="0"/>
          </a:p>
        </p:txBody>
      </p:sp>
      <p:graphicFrame>
        <p:nvGraphicFramePr>
          <p:cNvPr id="5" name="Tabulka 4"/>
          <p:cNvGraphicFramePr>
            <a:graphicFrameLocks noGrp="1"/>
          </p:cNvGraphicFramePr>
          <p:nvPr/>
        </p:nvGraphicFramePr>
        <p:xfrm>
          <a:off x="1763688" y="1700807"/>
          <a:ext cx="5904656" cy="4514080"/>
        </p:xfrm>
        <a:graphic>
          <a:graphicData uri="http://schemas.openxmlformats.org/drawingml/2006/table">
            <a:tbl>
              <a:tblPr firstRow="1" bandRow="1">
                <a:tableStyleId>{5C22544A-7EE6-4342-B048-85BDC9FD1C3A}</a:tableStyleId>
              </a:tblPr>
              <a:tblGrid>
                <a:gridCol w="2952328">
                  <a:extLst>
                    <a:ext uri="{9D8B030D-6E8A-4147-A177-3AD203B41FA5}">
                      <a16:colId xmlns:a16="http://schemas.microsoft.com/office/drawing/2014/main" xmlns="" val="20000"/>
                    </a:ext>
                  </a:extLst>
                </a:gridCol>
                <a:gridCol w="2952328">
                  <a:extLst>
                    <a:ext uri="{9D8B030D-6E8A-4147-A177-3AD203B41FA5}">
                      <a16:colId xmlns:a16="http://schemas.microsoft.com/office/drawing/2014/main" xmlns="" val="20001"/>
                    </a:ext>
                  </a:extLst>
                </a:gridCol>
              </a:tblGrid>
              <a:tr h="576064">
                <a:tc gridSpan="2">
                  <a:txBody>
                    <a:bodyPr/>
                    <a:lstStyle/>
                    <a:p>
                      <a:r>
                        <a:rPr lang="cs-CZ" sz="1800" b="1" kern="1200" dirty="0" smtClean="0">
                          <a:solidFill>
                            <a:schemeClr val="lt1"/>
                          </a:solidFill>
                          <a:latin typeface="+mn-lt"/>
                          <a:ea typeface="+mn-ea"/>
                          <a:cs typeface="+mn-cs"/>
                        </a:rPr>
                        <a:t>Právo na život</a:t>
                      </a:r>
                    </a:p>
                    <a:p>
                      <a:r>
                        <a:rPr lang="cs-CZ" sz="1800" b="1" kern="1200" dirty="0" smtClean="0">
                          <a:solidFill>
                            <a:schemeClr val="lt1"/>
                          </a:solidFill>
                          <a:latin typeface="+mn-lt"/>
                          <a:ea typeface="+mn-ea"/>
                          <a:cs typeface="+mn-cs"/>
                        </a:rPr>
                        <a:t>Čl. 6 Listiny</a:t>
                      </a:r>
                      <a:endParaRPr lang="cs-CZ" dirty="0"/>
                    </a:p>
                  </a:txBody>
                  <a:tcPr/>
                </a:tc>
                <a:tc hMerge="1">
                  <a:txBody>
                    <a:bodyPr/>
                    <a:lstStyle/>
                    <a:p>
                      <a:endParaRPr lang="cs-CZ" dirty="0"/>
                    </a:p>
                  </a:txBody>
                  <a:tcPr/>
                </a:tc>
                <a:extLst>
                  <a:ext uri="{0D108BD9-81ED-4DB2-BD59-A6C34878D82A}">
                    <a16:rowId xmlns:a16="http://schemas.microsoft.com/office/drawing/2014/main" xmlns="" val="10000"/>
                  </a:ext>
                </a:extLst>
              </a:tr>
              <a:tr h="57606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cs-CZ" sz="1400" b="1" kern="1200" dirty="0" smtClean="0">
                          <a:solidFill>
                            <a:schemeClr val="dk1"/>
                          </a:solidFill>
                          <a:latin typeface="+mj-lt"/>
                          <a:ea typeface="+mn-ea"/>
                          <a:cs typeface="+mn-cs"/>
                        </a:rPr>
                        <a:t>každý má právo na život</a:t>
                      </a:r>
                    </a:p>
                    <a:p>
                      <a:pPr algn="just"/>
                      <a:endParaRPr lang="cs-CZ" sz="1400" b="1" dirty="0">
                        <a:latin typeface="+mj-lt"/>
                      </a:endParaRPr>
                    </a:p>
                  </a:txBody>
                  <a:tcPr/>
                </a:tc>
                <a:tc>
                  <a:txBody>
                    <a:bodyPr/>
                    <a:lstStyle/>
                    <a:p>
                      <a:pPr algn="just"/>
                      <a:r>
                        <a:rPr lang="cs-CZ" sz="1400" b="1" kern="1200" dirty="0" smtClean="0">
                          <a:solidFill>
                            <a:schemeClr val="dk1"/>
                          </a:solidFill>
                          <a:latin typeface="+mj-lt"/>
                          <a:ea typeface="+mn-ea"/>
                          <a:cs typeface="+mn-cs"/>
                        </a:rPr>
                        <a:t>lidský život vnímán v moderním právním státě jako nejvyšší hodnota </a:t>
                      </a:r>
                    </a:p>
                    <a:p>
                      <a:pPr algn="just"/>
                      <a:r>
                        <a:rPr lang="cs-CZ" sz="1400" b="1" kern="1200" dirty="0" smtClean="0">
                          <a:solidFill>
                            <a:schemeClr val="dk1"/>
                          </a:solidFill>
                          <a:latin typeface="+mj-lt"/>
                          <a:ea typeface="+mn-ea"/>
                          <a:cs typeface="+mn-cs"/>
                        </a:rPr>
                        <a:t>(srov. Sparta, program euthanasie v Německu 30. let, nucené sterilizace aj.)</a:t>
                      </a:r>
                      <a:endParaRPr lang="cs-CZ" sz="1400" b="1" dirty="0">
                        <a:latin typeface="+mj-lt"/>
                      </a:endParaRPr>
                    </a:p>
                  </a:txBody>
                  <a:tcPr/>
                </a:tc>
                <a:extLst>
                  <a:ext uri="{0D108BD9-81ED-4DB2-BD59-A6C34878D82A}">
                    <a16:rowId xmlns:a16="http://schemas.microsoft.com/office/drawing/2014/main" xmlns="" val="10001"/>
                  </a:ext>
                </a:extLst>
              </a:tr>
              <a:tr h="57606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cs-CZ" sz="1400" b="1" kern="1200" dirty="0" smtClean="0">
                          <a:solidFill>
                            <a:schemeClr val="dk1"/>
                          </a:solidFill>
                          <a:latin typeface="+mj-lt"/>
                          <a:ea typeface="+mn-ea"/>
                          <a:cs typeface="+mn-cs"/>
                        </a:rPr>
                        <a:t>lidský život je hoden ochrany již před narozením</a:t>
                      </a:r>
                    </a:p>
                    <a:p>
                      <a:pPr algn="just"/>
                      <a:endParaRPr lang="cs-CZ" sz="1400" b="1" dirty="0">
                        <a:latin typeface="+mj-lt"/>
                      </a:endParaRPr>
                    </a:p>
                  </a:txBody>
                  <a:tcPr/>
                </a:tc>
                <a:tc>
                  <a:txBody>
                    <a:bodyPr/>
                    <a:lstStyle/>
                    <a:p>
                      <a:pPr algn="just">
                        <a:lnSpc>
                          <a:spcPct val="115000"/>
                        </a:lnSpc>
                        <a:spcAft>
                          <a:spcPts val="0"/>
                        </a:spcAft>
                      </a:pPr>
                      <a:r>
                        <a:rPr lang="cs-CZ" sz="1400" b="1" dirty="0">
                          <a:latin typeface="+mj-lt"/>
                          <a:ea typeface="Calibri"/>
                          <a:cs typeface="Times New Roman"/>
                        </a:rPr>
                        <a:t>ochrana těhotné ženy v pracovněprávních vztazích,</a:t>
                      </a:r>
                    </a:p>
                    <a:p>
                      <a:pPr algn="just">
                        <a:lnSpc>
                          <a:spcPct val="115000"/>
                        </a:lnSpc>
                        <a:spcAft>
                          <a:spcPts val="0"/>
                        </a:spcAft>
                      </a:pPr>
                      <a:r>
                        <a:rPr lang="cs-CZ" sz="1400" b="1" dirty="0">
                          <a:latin typeface="+mj-lt"/>
                          <a:ea typeface="Calibri"/>
                          <a:cs typeface="Times New Roman"/>
                        </a:rPr>
                        <a:t>mateřská dovolená</a:t>
                      </a:r>
                    </a:p>
                    <a:p>
                      <a:pPr algn="just">
                        <a:lnSpc>
                          <a:spcPct val="115000"/>
                        </a:lnSpc>
                        <a:spcAft>
                          <a:spcPts val="0"/>
                        </a:spcAft>
                      </a:pPr>
                      <a:r>
                        <a:rPr lang="cs-CZ" sz="1400" b="1" dirty="0">
                          <a:latin typeface="+mj-lt"/>
                          <a:ea typeface="Calibri"/>
                          <a:cs typeface="Times New Roman"/>
                        </a:rPr>
                        <a:t>nenarozené dítě, pokud jde o dědictví</a:t>
                      </a:r>
                    </a:p>
                  </a:txBody>
                  <a:tcPr marL="68580" marR="68580" marT="0" marB="0"/>
                </a:tc>
                <a:extLst>
                  <a:ext uri="{0D108BD9-81ED-4DB2-BD59-A6C34878D82A}">
                    <a16:rowId xmlns:a16="http://schemas.microsoft.com/office/drawing/2014/main" xmlns="" val="10002"/>
                  </a:ext>
                </a:extLst>
              </a:tr>
              <a:tr h="57606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cs-CZ" sz="1400" b="1" kern="1200" dirty="0" smtClean="0">
                          <a:solidFill>
                            <a:schemeClr val="dk1"/>
                          </a:solidFill>
                          <a:latin typeface="+mj-lt"/>
                          <a:ea typeface="+mn-ea"/>
                          <a:cs typeface="+mn-cs"/>
                        </a:rPr>
                        <a:t>nikdo nesmí být zbaven života</a:t>
                      </a:r>
                    </a:p>
                    <a:p>
                      <a:pPr algn="just"/>
                      <a:endParaRPr lang="cs-CZ" sz="1400" b="1" dirty="0">
                        <a:latin typeface="+mj-lt"/>
                      </a:endParaRPr>
                    </a:p>
                  </a:txBody>
                  <a:tcPr/>
                </a:tc>
                <a:tc>
                  <a:txBody>
                    <a:bodyPr/>
                    <a:lstStyle/>
                    <a:p>
                      <a:pPr algn="just"/>
                      <a:r>
                        <a:rPr lang="cs-CZ" sz="1400" b="1" kern="1200" dirty="0" smtClean="0">
                          <a:solidFill>
                            <a:schemeClr val="dk1"/>
                          </a:solidFill>
                          <a:latin typeface="+mj-lt"/>
                          <a:ea typeface="+mn-ea"/>
                          <a:cs typeface="+mn-cs"/>
                        </a:rPr>
                        <a:t>následky trestně právní (vražda, zabití a další skutkové podstaty trestných činů, jejichž následkem je smrt) a občanskoprávní (náhrady při usmrcení)</a:t>
                      </a:r>
                      <a:endParaRPr lang="cs-CZ" sz="1400" b="1" dirty="0">
                        <a:latin typeface="+mj-lt"/>
                      </a:endParaRPr>
                    </a:p>
                  </a:txBody>
                  <a:tcPr/>
                </a:tc>
                <a:extLst>
                  <a:ext uri="{0D108BD9-81ED-4DB2-BD59-A6C34878D82A}">
                    <a16:rowId xmlns:a16="http://schemas.microsoft.com/office/drawing/2014/main" xmlns="" val="10003"/>
                  </a:ext>
                </a:extLst>
              </a:tr>
              <a:tr h="57606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cs-CZ" sz="1400" b="1" kern="1200" dirty="0" smtClean="0">
                          <a:solidFill>
                            <a:schemeClr val="dk1"/>
                          </a:solidFill>
                          <a:latin typeface="+mj-lt"/>
                          <a:ea typeface="+mn-ea"/>
                          <a:cs typeface="+mn-cs"/>
                        </a:rPr>
                        <a:t>trest smrti se nepřipouští</a:t>
                      </a:r>
                    </a:p>
                    <a:p>
                      <a:pPr algn="just"/>
                      <a:endParaRPr lang="cs-CZ" sz="1400" b="1" dirty="0">
                        <a:latin typeface="+mj-lt"/>
                      </a:endParaRPr>
                    </a:p>
                  </a:txBody>
                  <a:tcPr/>
                </a:tc>
                <a:tc>
                  <a:txBody>
                    <a:bodyPr/>
                    <a:lstStyle/>
                    <a:p>
                      <a:pPr algn="just"/>
                      <a:r>
                        <a:rPr lang="cs-CZ" sz="1400" b="1" kern="1200" dirty="0" smtClean="0">
                          <a:solidFill>
                            <a:schemeClr val="dk1"/>
                          </a:solidFill>
                          <a:latin typeface="+mn-lt"/>
                          <a:ea typeface="+mn-ea"/>
                          <a:cs typeface="+mn-cs"/>
                        </a:rPr>
                        <a:t>výjimečný trest - doživotí</a:t>
                      </a:r>
                      <a:endParaRPr lang="cs-CZ" sz="1400" b="1" dirty="0">
                        <a:latin typeface="+mj-lt"/>
                      </a:endParaRPr>
                    </a:p>
                  </a:txBody>
                  <a:tcPr/>
                </a:tc>
                <a:extLst>
                  <a:ext uri="{0D108BD9-81ED-4DB2-BD59-A6C34878D82A}">
                    <a16:rowId xmlns:a16="http://schemas.microsoft.com/office/drawing/2014/main" xmlns="" val="10004"/>
                  </a:ext>
                </a:extLst>
              </a:tr>
            </a:tbl>
          </a:graphicData>
        </a:graphic>
      </p:graphicFrame>
      <p:sp>
        <p:nvSpPr>
          <p:cNvPr id="3" name="Zástupný symbol pro číslo snímku 2"/>
          <p:cNvSpPr>
            <a:spLocks noGrp="1"/>
          </p:cNvSpPr>
          <p:nvPr>
            <p:ph type="sldNum" sz="quarter" idx="12"/>
          </p:nvPr>
        </p:nvSpPr>
        <p:spPr/>
        <p:txBody>
          <a:bodyPr/>
          <a:lstStyle/>
          <a:p>
            <a:fld id="{AC57A5DF-1266-40EA-9282-1E66B9DE06C0}" type="slidenum">
              <a:rPr lang="cs-CZ" smtClean="0"/>
              <a:pPr/>
              <a:t>63</a:t>
            </a:fld>
            <a:endParaRPr lang="cs-CZ" dirty="0"/>
          </a:p>
        </p:txBody>
      </p:sp>
    </p:spTree>
    <p:extLst>
      <p:ext uri="{BB962C8B-B14F-4D97-AF65-F5344CB8AC3E}">
        <p14:creationId xmlns:p14="http://schemas.microsoft.com/office/powerpoint/2010/main" val="407639074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5" name="TextovéPole 4"/>
          <p:cNvSpPr txBox="1"/>
          <p:nvPr/>
        </p:nvSpPr>
        <p:spPr>
          <a:xfrm>
            <a:off x="395536" y="620688"/>
            <a:ext cx="8280920" cy="1384995"/>
          </a:xfrm>
          <a:prstGeom prst="rect">
            <a:avLst/>
          </a:prstGeom>
          <a:noFill/>
        </p:spPr>
        <p:txBody>
          <a:bodyPr wrap="square" rtlCol="0">
            <a:spAutoFit/>
          </a:bodyPr>
          <a:lstStyle/>
          <a:p>
            <a:r>
              <a:rPr lang="cs-CZ" sz="2400" b="1" dirty="0" smtClean="0"/>
              <a:t>Listina základních práv a svobod</a:t>
            </a:r>
          </a:p>
          <a:p>
            <a:r>
              <a:rPr lang="cs-CZ" sz="2400" b="1" dirty="0" smtClean="0"/>
              <a:t>Vybraná lidská práva – výklad</a:t>
            </a:r>
          </a:p>
          <a:p>
            <a:pPr algn="just"/>
            <a:endParaRPr lang="cs-CZ" b="1" dirty="0" smtClean="0"/>
          </a:p>
          <a:p>
            <a:pPr algn="just"/>
            <a:endParaRPr lang="cs-CZ" b="1" dirty="0"/>
          </a:p>
        </p:txBody>
      </p:sp>
      <p:graphicFrame>
        <p:nvGraphicFramePr>
          <p:cNvPr id="4" name="Tabulka 3"/>
          <p:cNvGraphicFramePr>
            <a:graphicFrameLocks noGrp="1"/>
          </p:cNvGraphicFramePr>
          <p:nvPr/>
        </p:nvGraphicFramePr>
        <p:xfrm>
          <a:off x="1547664" y="1772816"/>
          <a:ext cx="6096000" cy="4491736"/>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xmlns="" val="20000"/>
                    </a:ext>
                  </a:extLst>
                </a:gridCol>
                <a:gridCol w="3048000">
                  <a:extLst>
                    <a:ext uri="{9D8B030D-6E8A-4147-A177-3AD203B41FA5}">
                      <a16:colId xmlns:a16="http://schemas.microsoft.com/office/drawing/2014/main" xmlns="" val="20001"/>
                    </a:ext>
                  </a:extLst>
                </a:gridCol>
              </a:tblGrid>
              <a:tr h="341865">
                <a:tc gridSpan="2">
                  <a:txBody>
                    <a:bodyPr/>
                    <a:lstStyle/>
                    <a:p>
                      <a:r>
                        <a:rPr lang="cs-CZ" sz="1800" b="1" kern="1200" dirty="0" smtClean="0">
                          <a:solidFill>
                            <a:schemeClr val="lt1"/>
                          </a:solidFill>
                          <a:latin typeface="+mn-lt"/>
                          <a:ea typeface="+mn-ea"/>
                          <a:cs typeface="+mn-cs"/>
                        </a:rPr>
                        <a:t>Právo na život</a:t>
                      </a:r>
                    </a:p>
                    <a:p>
                      <a:r>
                        <a:rPr lang="cs-CZ" sz="1800" b="1" kern="1200" dirty="0" smtClean="0">
                          <a:solidFill>
                            <a:schemeClr val="lt1"/>
                          </a:solidFill>
                          <a:latin typeface="+mn-lt"/>
                          <a:ea typeface="+mn-ea"/>
                          <a:cs typeface="+mn-cs"/>
                        </a:rPr>
                        <a:t>Čl. 6 Listiny</a:t>
                      </a:r>
                      <a:endParaRPr lang="cs-CZ" dirty="0"/>
                    </a:p>
                  </a:txBody>
                  <a:tcPr/>
                </a:tc>
                <a:tc hMerge="1">
                  <a:txBody>
                    <a:bodyPr/>
                    <a:lstStyle/>
                    <a:p>
                      <a:endParaRPr lang="cs-CZ" dirty="0"/>
                    </a:p>
                  </a:txBody>
                  <a:tcPr/>
                </a:tc>
                <a:extLst>
                  <a:ext uri="{0D108BD9-81ED-4DB2-BD59-A6C34878D82A}">
                    <a16:rowId xmlns:a16="http://schemas.microsoft.com/office/drawing/2014/main" xmlns="" val="10000"/>
                  </a:ext>
                </a:extLst>
              </a:tr>
              <a:tr h="341865">
                <a:tc>
                  <a:txBody>
                    <a:bodyPr/>
                    <a:lstStyle/>
                    <a:p>
                      <a:r>
                        <a:rPr lang="cs-CZ" sz="1400" b="1" kern="1200" dirty="0" smtClean="0">
                          <a:solidFill>
                            <a:schemeClr val="dk1"/>
                          </a:solidFill>
                          <a:latin typeface="+mn-lt"/>
                          <a:ea typeface="+mn-ea"/>
                          <a:cs typeface="+mn-cs"/>
                        </a:rPr>
                        <a:t>porušení práv podle tohoto článku není, byl-li někdo zbaven života v souvislosti s jednáním, které není trestné</a:t>
                      </a:r>
                      <a:endParaRPr lang="cs-CZ" sz="1400" b="1" dirty="0"/>
                    </a:p>
                  </a:txBody>
                  <a:tcPr/>
                </a:tc>
                <a:tc>
                  <a:txBody>
                    <a:bodyPr/>
                    <a:lstStyle/>
                    <a:p>
                      <a:r>
                        <a:rPr lang="cs-CZ" sz="1400" b="1" kern="1200" dirty="0" smtClean="0">
                          <a:solidFill>
                            <a:schemeClr val="dk1"/>
                          </a:solidFill>
                          <a:latin typeface="+mn-lt"/>
                          <a:ea typeface="+mn-ea"/>
                          <a:cs typeface="+mn-cs"/>
                        </a:rPr>
                        <a:t>sebevražda</a:t>
                      </a:r>
                    </a:p>
                    <a:p>
                      <a:r>
                        <a:rPr lang="cs-CZ" sz="1400" b="1" kern="1200" dirty="0" smtClean="0">
                          <a:solidFill>
                            <a:schemeClr val="dk1"/>
                          </a:solidFill>
                          <a:latin typeface="+mn-lt"/>
                          <a:ea typeface="+mn-ea"/>
                          <a:cs typeface="+mn-cs"/>
                        </a:rPr>
                        <a:t>zabití v nutné obraně</a:t>
                      </a:r>
                    </a:p>
                    <a:p>
                      <a:r>
                        <a:rPr lang="cs-CZ" sz="1400" b="1" kern="1200" dirty="0" smtClean="0">
                          <a:solidFill>
                            <a:schemeClr val="dk1"/>
                          </a:solidFill>
                          <a:latin typeface="+mn-lt"/>
                          <a:ea typeface="+mn-ea"/>
                          <a:cs typeface="+mn-cs"/>
                        </a:rPr>
                        <a:t>výkon povolání vojáka</a:t>
                      </a:r>
                      <a:endParaRPr lang="cs-CZ" sz="1400" b="1" dirty="0"/>
                    </a:p>
                  </a:txBody>
                  <a:tcPr/>
                </a:tc>
                <a:extLst>
                  <a:ext uri="{0D108BD9-81ED-4DB2-BD59-A6C34878D82A}">
                    <a16:rowId xmlns:a16="http://schemas.microsoft.com/office/drawing/2014/main" xmlns="" val="10001"/>
                  </a:ext>
                </a:extLst>
              </a:tr>
              <a:tr h="719296">
                <a:tc gridSpan="2">
                  <a:txBody>
                    <a:bodyPr/>
                    <a:lstStyle/>
                    <a:p>
                      <a:pPr algn="just">
                        <a:lnSpc>
                          <a:spcPct val="115000"/>
                        </a:lnSpc>
                        <a:spcAft>
                          <a:spcPts val="1000"/>
                        </a:spcAft>
                      </a:pPr>
                      <a:r>
                        <a:rPr lang="cs-CZ" sz="1600" b="1" dirty="0" smtClean="0">
                          <a:solidFill>
                            <a:schemeClr val="bg1"/>
                          </a:solidFill>
                          <a:latin typeface="Calibri"/>
                          <a:ea typeface="Calibri"/>
                          <a:cs typeface="Times New Roman"/>
                        </a:rPr>
                        <a:t>Právo na osobní svobodu</a:t>
                      </a:r>
                      <a:endParaRPr lang="cs-CZ" sz="1600" dirty="0" smtClean="0">
                        <a:solidFill>
                          <a:schemeClr val="bg1"/>
                        </a:solidFill>
                        <a:latin typeface="Calibri"/>
                        <a:ea typeface="Calibri"/>
                        <a:cs typeface="Times New Roman"/>
                      </a:endParaRPr>
                    </a:p>
                    <a:p>
                      <a:r>
                        <a:rPr lang="cs-CZ" sz="1600" b="1" dirty="0" smtClean="0">
                          <a:solidFill>
                            <a:schemeClr val="bg1"/>
                          </a:solidFill>
                          <a:latin typeface="Calibri"/>
                          <a:ea typeface="Calibri"/>
                          <a:cs typeface="Times New Roman"/>
                        </a:rPr>
                        <a:t>Čl. 8 Listiny</a:t>
                      </a:r>
                      <a:endParaRPr lang="cs-CZ" sz="1600" dirty="0">
                        <a:solidFill>
                          <a:schemeClr val="bg1"/>
                        </a:solidFill>
                      </a:endParaRPr>
                    </a:p>
                  </a:txBody>
                  <a:tcPr>
                    <a:solidFill>
                      <a:schemeClr val="tx2">
                        <a:lumMod val="40000"/>
                        <a:lumOff val="60000"/>
                      </a:schemeClr>
                    </a:solidFill>
                  </a:tcPr>
                </a:tc>
                <a:tc hMerge="1">
                  <a:txBody>
                    <a:bodyPr/>
                    <a:lstStyle/>
                    <a:p>
                      <a:pPr algn="just">
                        <a:lnSpc>
                          <a:spcPct val="115000"/>
                        </a:lnSpc>
                        <a:spcAft>
                          <a:spcPts val="1000"/>
                        </a:spcAft>
                      </a:pPr>
                      <a:endParaRPr lang="cs-CZ" dirty="0"/>
                    </a:p>
                  </a:txBody>
                  <a:tcPr/>
                </a:tc>
                <a:extLst>
                  <a:ext uri="{0D108BD9-81ED-4DB2-BD59-A6C34878D82A}">
                    <a16:rowId xmlns:a16="http://schemas.microsoft.com/office/drawing/2014/main" xmlns="" val="10002"/>
                  </a:ext>
                </a:extLst>
              </a:tr>
              <a:tr h="341865">
                <a:tc>
                  <a:txBody>
                    <a:bodyPr/>
                    <a:lstStyle/>
                    <a:p>
                      <a:pPr algn="just"/>
                      <a:r>
                        <a:rPr lang="cs-CZ" sz="1400" b="1" kern="1200" dirty="0" smtClean="0">
                          <a:solidFill>
                            <a:schemeClr val="dk1"/>
                          </a:solidFill>
                          <a:latin typeface="+mn-lt"/>
                          <a:ea typeface="+mn-ea"/>
                          <a:cs typeface="+mn-cs"/>
                        </a:rPr>
                        <a:t>osobní svoboda je zaručena</a:t>
                      </a:r>
                      <a:endParaRPr lang="cs-CZ" sz="1400" kern="1200" dirty="0" smtClean="0">
                        <a:solidFill>
                          <a:schemeClr val="dk1"/>
                        </a:solidFill>
                        <a:latin typeface="+mn-lt"/>
                        <a:ea typeface="+mn-ea"/>
                        <a:cs typeface="+mn-cs"/>
                      </a:endParaRPr>
                    </a:p>
                    <a:p>
                      <a:pPr algn="just"/>
                      <a:r>
                        <a:rPr lang="cs-CZ" sz="1400" b="1" kern="1200" dirty="0" smtClean="0">
                          <a:solidFill>
                            <a:schemeClr val="dk1"/>
                          </a:solidFill>
                          <a:latin typeface="+mn-lt"/>
                          <a:ea typeface="+mn-ea"/>
                          <a:cs typeface="+mn-cs"/>
                        </a:rPr>
                        <a:t>nikdo nesmí být stíhán nebo zbaven svobody jinak než z důvodů a způsobem, který stanoví zákon</a:t>
                      </a:r>
                      <a:endParaRPr lang="cs-CZ" sz="1400" dirty="0"/>
                    </a:p>
                  </a:txBody>
                  <a:tcPr/>
                </a:tc>
                <a:tc>
                  <a:txBody>
                    <a:bodyPr/>
                    <a:lstStyle/>
                    <a:p>
                      <a:pPr algn="just"/>
                      <a:r>
                        <a:rPr lang="cs-CZ" sz="1400" b="1" kern="1200" dirty="0" smtClean="0">
                          <a:solidFill>
                            <a:schemeClr val="dk1"/>
                          </a:solidFill>
                          <a:latin typeface="+mn-lt"/>
                          <a:ea typeface="+mn-ea"/>
                          <a:cs typeface="+mn-cs"/>
                        </a:rPr>
                        <a:t>trestné činy proti svobodě (hlava II. trestního zákoníku)</a:t>
                      </a:r>
                    </a:p>
                    <a:p>
                      <a:pPr algn="just"/>
                      <a:r>
                        <a:rPr lang="cs-CZ" sz="1400" b="1" kern="1200" dirty="0" smtClean="0">
                          <a:solidFill>
                            <a:schemeClr val="dk1"/>
                          </a:solidFill>
                          <a:latin typeface="+mn-lt"/>
                          <a:ea typeface="+mn-ea"/>
                          <a:cs typeface="+mn-cs"/>
                        </a:rPr>
                        <a:t>zbavení osobní svobody, omezování osobní svobody, zavlečení, loupež, vydírání</a:t>
                      </a:r>
                      <a:endParaRPr lang="cs-CZ" sz="1400" b="1" dirty="0"/>
                    </a:p>
                  </a:txBody>
                  <a:tcPr/>
                </a:tc>
                <a:extLst>
                  <a:ext uri="{0D108BD9-81ED-4DB2-BD59-A6C34878D82A}">
                    <a16:rowId xmlns:a16="http://schemas.microsoft.com/office/drawing/2014/main" xmlns="" val="10003"/>
                  </a:ext>
                </a:extLst>
              </a:tr>
              <a:tr h="341865">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cs-CZ" sz="1400" b="1" kern="1200" dirty="0" smtClean="0">
                          <a:solidFill>
                            <a:schemeClr val="dk1"/>
                          </a:solidFill>
                          <a:latin typeface="+mn-lt"/>
                          <a:ea typeface="+mn-ea"/>
                          <a:cs typeface="+mn-cs"/>
                        </a:rPr>
                        <a:t>nikdo nesmí být zbaven svobody pouze pro neschopnost dostát smluvnímu závazku</a:t>
                      </a:r>
                      <a:endParaRPr lang="cs-CZ" sz="1400" kern="1200" dirty="0" smtClean="0">
                        <a:solidFill>
                          <a:schemeClr val="dk1"/>
                        </a:solidFill>
                        <a:latin typeface="+mn-lt"/>
                        <a:ea typeface="+mn-ea"/>
                        <a:cs typeface="+mn-cs"/>
                      </a:endParaRPr>
                    </a:p>
                    <a:p>
                      <a:endParaRPr lang="cs-CZ" dirty="0"/>
                    </a:p>
                  </a:txBody>
                  <a:tcPr/>
                </a:tc>
                <a:tc>
                  <a:txBody>
                    <a:bodyPr/>
                    <a:lstStyle/>
                    <a:p>
                      <a:r>
                        <a:rPr lang="cs-CZ" sz="1400" b="1" kern="1200" dirty="0" smtClean="0">
                          <a:solidFill>
                            <a:schemeClr val="dk1"/>
                          </a:solidFill>
                          <a:latin typeface="+mn-lt"/>
                          <a:ea typeface="+mn-ea"/>
                          <a:cs typeface="+mn-cs"/>
                        </a:rPr>
                        <a:t>za nesplnění smluvního závazku podléhá osoba toliko odpovědnosti občanskoprávní, ale nesmí být zbavena na svobodě</a:t>
                      </a:r>
                      <a:endParaRPr lang="cs-CZ" sz="1400" b="1" dirty="0"/>
                    </a:p>
                  </a:txBody>
                  <a:tcPr/>
                </a:tc>
                <a:extLst>
                  <a:ext uri="{0D108BD9-81ED-4DB2-BD59-A6C34878D82A}">
                    <a16:rowId xmlns:a16="http://schemas.microsoft.com/office/drawing/2014/main" xmlns="" val="10004"/>
                  </a:ext>
                </a:extLst>
              </a:tr>
            </a:tbl>
          </a:graphicData>
        </a:graphic>
      </p:graphicFrame>
      <p:sp>
        <p:nvSpPr>
          <p:cNvPr id="3" name="Zástupný symbol pro číslo snímku 2"/>
          <p:cNvSpPr>
            <a:spLocks noGrp="1"/>
          </p:cNvSpPr>
          <p:nvPr>
            <p:ph type="sldNum" sz="quarter" idx="12"/>
          </p:nvPr>
        </p:nvSpPr>
        <p:spPr/>
        <p:txBody>
          <a:bodyPr/>
          <a:lstStyle/>
          <a:p>
            <a:fld id="{AC57A5DF-1266-40EA-9282-1E66B9DE06C0}" type="slidenum">
              <a:rPr lang="cs-CZ" smtClean="0"/>
              <a:pPr/>
              <a:t>64</a:t>
            </a:fld>
            <a:endParaRPr lang="cs-CZ" dirty="0"/>
          </a:p>
        </p:txBody>
      </p:sp>
    </p:spTree>
    <p:extLst>
      <p:ext uri="{BB962C8B-B14F-4D97-AF65-F5344CB8AC3E}">
        <p14:creationId xmlns:p14="http://schemas.microsoft.com/office/powerpoint/2010/main" val="406572878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539552" y="692696"/>
            <a:ext cx="8136904" cy="3262432"/>
          </a:xfrm>
          <a:prstGeom prst="rect">
            <a:avLst/>
          </a:prstGeom>
          <a:noFill/>
        </p:spPr>
        <p:txBody>
          <a:bodyPr wrap="square" rtlCol="0">
            <a:spAutoFit/>
          </a:bodyPr>
          <a:lstStyle/>
          <a:p>
            <a:r>
              <a:rPr lang="cs-CZ" sz="2400" b="1" dirty="0" smtClean="0"/>
              <a:t>Listina základních práv a svobod</a:t>
            </a:r>
          </a:p>
          <a:p>
            <a:r>
              <a:rPr lang="cs-CZ" sz="2400" b="1" dirty="0" smtClean="0"/>
              <a:t>Vybraná lidská práva – výklad</a:t>
            </a:r>
          </a:p>
          <a:p>
            <a:endParaRPr lang="cs-CZ" sz="2400" b="1" dirty="0" smtClean="0"/>
          </a:p>
          <a:p>
            <a:endParaRPr lang="cs-CZ" sz="2400" b="1" dirty="0" smtClean="0"/>
          </a:p>
          <a:p>
            <a:endParaRPr lang="cs-CZ" sz="2400" b="1" dirty="0" smtClean="0"/>
          </a:p>
          <a:p>
            <a:endParaRPr lang="cs-CZ" sz="2400" b="1" dirty="0" smtClean="0"/>
          </a:p>
          <a:p>
            <a:endParaRPr lang="cs-CZ" sz="2400" b="1" dirty="0" smtClean="0"/>
          </a:p>
          <a:p>
            <a:endParaRPr lang="cs-CZ" sz="2000" b="1" dirty="0" smtClean="0"/>
          </a:p>
          <a:p>
            <a:endParaRPr lang="cs-CZ" dirty="0"/>
          </a:p>
        </p:txBody>
      </p:sp>
      <p:graphicFrame>
        <p:nvGraphicFramePr>
          <p:cNvPr id="5" name="Tabulka 4"/>
          <p:cNvGraphicFramePr>
            <a:graphicFrameLocks noGrp="1"/>
          </p:cNvGraphicFramePr>
          <p:nvPr/>
        </p:nvGraphicFramePr>
        <p:xfrm>
          <a:off x="1475656" y="1556792"/>
          <a:ext cx="6096000" cy="4791964"/>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xmlns="" val="20000"/>
                    </a:ext>
                  </a:extLst>
                </a:gridCol>
                <a:gridCol w="3048000">
                  <a:extLst>
                    <a:ext uri="{9D8B030D-6E8A-4147-A177-3AD203B41FA5}">
                      <a16:colId xmlns:a16="http://schemas.microsoft.com/office/drawing/2014/main" xmlns="" val="20001"/>
                    </a:ext>
                  </a:extLst>
                </a:gridCol>
              </a:tblGrid>
              <a:tr h="139040">
                <a:tc gridSpan="2">
                  <a:txBody>
                    <a:bodyPr/>
                    <a:lstStyle/>
                    <a:p>
                      <a:pPr algn="just">
                        <a:lnSpc>
                          <a:spcPct val="115000"/>
                        </a:lnSpc>
                        <a:spcAft>
                          <a:spcPts val="1000"/>
                        </a:spcAft>
                      </a:pPr>
                      <a:r>
                        <a:rPr lang="cs-CZ" sz="1400" b="1" dirty="0" smtClean="0">
                          <a:solidFill>
                            <a:schemeClr val="bg1"/>
                          </a:solidFill>
                          <a:latin typeface="+mn-lt"/>
                          <a:ea typeface="Calibri"/>
                          <a:cs typeface="Times New Roman"/>
                        </a:rPr>
                        <a:t>Právo na osobní svobodu</a:t>
                      </a:r>
                      <a:endParaRPr lang="cs-CZ" sz="1400" dirty="0" smtClean="0">
                        <a:solidFill>
                          <a:schemeClr val="bg1"/>
                        </a:solidFill>
                        <a:latin typeface="+mn-lt"/>
                        <a:ea typeface="Calibri"/>
                        <a:cs typeface="Times New Roman"/>
                      </a:endParaRPr>
                    </a:p>
                    <a:p>
                      <a:r>
                        <a:rPr lang="cs-CZ" sz="1400" b="1" dirty="0" smtClean="0">
                          <a:solidFill>
                            <a:schemeClr val="bg1"/>
                          </a:solidFill>
                          <a:latin typeface="+mn-lt"/>
                          <a:ea typeface="Calibri"/>
                          <a:cs typeface="Times New Roman"/>
                        </a:rPr>
                        <a:t>Čl. 8 Listiny</a:t>
                      </a:r>
                      <a:endParaRPr lang="cs-CZ" sz="1400" dirty="0">
                        <a:solidFill>
                          <a:schemeClr val="bg1"/>
                        </a:solidFill>
                      </a:endParaRPr>
                    </a:p>
                  </a:txBody>
                  <a:tcPr>
                    <a:solidFill>
                      <a:schemeClr val="tx2">
                        <a:lumMod val="60000"/>
                        <a:lumOff val="40000"/>
                      </a:schemeClr>
                    </a:solidFill>
                  </a:tcPr>
                </a:tc>
                <a:tc hMerge="1">
                  <a:txBody>
                    <a:bodyPr/>
                    <a:lstStyle/>
                    <a:p>
                      <a:endParaRPr lang="cs-CZ" dirty="0"/>
                    </a:p>
                  </a:txBody>
                  <a:tcPr>
                    <a:solidFill>
                      <a:schemeClr val="accent1">
                        <a:lumMod val="20000"/>
                        <a:lumOff val="80000"/>
                      </a:schemeClr>
                    </a:solidFill>
                  </a:tcPr>
                </a:tc>
                <a:extLst>
                  <a:ext uri="{0D108BD9-81ED-4DB2-BD59-A6C34878D82A}">
                    <a16:rowId xmlns:a16="http://schemas.microsoft.com/office/drawing/2014/main" xmlns="" val="10000"/>
                  </a:ext>
                </a:extLst>
              </a:tr>
              <a:tr h="370840">
                <a:tc>
                  <a:txBody>
                    <a:bodyPr/>
                    <a:lstStyle/>
                    <a:p>
                      <a:pPr algn="just"/>
                      <a:r>
                        <a:rPr lang="cs-CZ" sz="1400" b="1" kern="1200" dirty="0" smtClean="0">
                          <a:solidFill>
                            <a:schemeClr val="dk1"/>
                          </a:solidFill>
                          <a:latin typeface="+mn-lt"/>
                          <a:ea typeface="+mn-ea"/>
                          <a:cs typeface="+mn-cs"/>
                        </a:rPr>
                        <a:t>obviněného nebo podezřelého z trestného činu je možno zadržet jen v případech stanovených v zákoně</a:t>
                      </a:r>
                      <a:endParaRPr lang="cs-CZ" sz="1400" b="1" dirty="0"/>
                    </a:p>
                  </a:txBody>
                  <a:tcPr/>
                </a:tc>
                <a:tc>
                  <a:txBody>
                    <a:bodyPr/>
                    <a:lstStyle/>
                    <a:p>
                      <a:pPr algn="just"/>
                      <a:r>
                        <a:rPr lang="cs-CZ" sz="1400" b="1" kern="1200" dirty="0" smtClean="0">
                          <a:solidFill>
                            <a:schemeClr val="dk1"/>
                          </a:solidFill>
                          <a:latin typeface="+mn-lt"/>
                          <a:ea typeface="+mn-ea"/>
                          <a:cs typeface="+mn-cs"/>
                        </a:rPr>
                        <a:t>příkaz k zadržení, </a:t>
                      </a:r>
                      <a:r>
                        <a:rPr lang="cs-CZ" sz="1400" b="1" kern="1200" dirty="0" err="1" smtClean="0">
                          <a:solidFill>
                            <a:schemeClr val="dk1"/>
                          </a:solidFill>
                          <a:latin typeface="+mn-lt"/>
                          <a:ea typeface="+mn-ea"/>
                          <a:cs typeface="+mn-cs"/>
                        </a:rPr>
                        <a:t>zadržení</a:t>
                      </a:r>
                      <a:r>
                        <a:rPr lang="cs-CZ" sz="1400" b="1" kern="1200" dirty="0" smtClean="0">
                          <a:solidFill>
                            <a:schemeClr val="dk1"/>
                          </a:solidFill>
                          <a:latin typeface="+mn-lt"/>
                          <a:ea typeface="+mn-ea"/>
                          <a:cs typeface="+mn-cs"/>
                        </a:rPr>
                        <a:t> podezřelého na místě, příkaz k zatčení, evropský zatýkací rozkaz</a:t>
                      </a:r>
                      <a:endParaRPr lang="cs-CZ" sz="1400" b="1" dirty="0"/>
                    </a:p>
                  </a:txBody>
                  <a:tcPr/>
                </a:tc>
                <a:extLst>
                  <a:ext uri="{0D108BD9-81ED-4DB2-BD59-A6C34878D82A}">
                    <a16:rowId xmlns:a16="http://schemas.microsoft.com/office/drawing/2014/main" xmlns="" val="10001"/>
                  </a:ext>
                </a:extLst>
              </a:tr>
              <a:tr h="370840">
                <a:tc>
                  <a:txBody>
                    <a:bodyPr/>
                    <a:lstStyle/>
                    <a:p>
                      <a:pPr algn="just"/>
                      <a:r>
                        <a:rPr lang="cs-CZ" sz="1400" b="1" kern="1200" dirty="0" smtClean="0">
                          <a:solidFill>
                            <a:schemeClr val="dk1"/>
                          </a:solidFill>
                          <a:latin typeface="+mn-lt"/>
                          <a:ea typeface="+mn-ea"/>
                          <a:cs typeface="+mn-cs"/>
                        </a:rPr>
                        <a:t>zadržená osoba musí být ihned seznámena s důvody zadržení, vyslechnuta a nejpozději do 48 hodin propuštěna na svobodu nebo odevzdána soudu. Soudce musí zadrženou osobu do 24 hodin od převzetí vyslechnout a rozhodnout o vazbě, nebo ji propustit na svobodu</a:t>
                      </a:r>
                      <a:endParaRPr lang="cs-CZ" sz="1400" b="1" dirty="0"/>
                    </a:p>
                  </a:txBody>
                  <a:tcPr/>
                </a:tc>
                <a:tc>
                  <a:txBody>
                    <a:bodyPr/>
                    <a:lstStyle/>
                    <a:p>
                      <a:pPr algn="just"/>
                      <a:r>
                        <a:rPr lang="cs-CZ" sz="1400" b="1" kern="1200" dirty="0" smtClean="0">
                          <a:solidFill>
                            <a:schemeClr val="dk1"/>
                          </a:solidFill>
                          <a:latin typeface="+mn-lt"/>
                          <a:ea typeface="+mn-ea"/>
                          <a:cs typeface="+mn-cs"/>
                        </a:rPr>
                        <a:t>maximální časová doba pro zadržení, když do této doby není dodána soudu, nebo ve lhůtě soud nerozhodne, musí být osoba propuštěna na svobodu</a:t>
                      </a:r>
                      <a:endParaRPr lang="cs-CZ" sz="1400" b="1" dirty="0"/>
                    </a:p>
                  </a:txBody>
                  <a:tcPr/>
                </a:tc>
                <a:extLst>
                  <a:ext uri="{0D108BD9-81ED-4DB2-BD59-A6C34878D82A}">
                    <a16:rowId xmlns:a16="http://schemas.microsoft.com/office/drawing/2014/main" xmlns="" val="10002"/>
                  </a:ext>
                </a:extLst>
              </a:tr>
              <a:tr h="370840">
                <a:tc>
                  <a:txBody>
                    <a:bodyPr/>
                    <a:lstStyle/>
                    <a:p>
                      <a:pPr algn="just"/>
                      <a:r>
                        <a:rPr lang="cs-CZ" sz="1400" b="1" kern="1200" dirty="0" smtClean="0">
                          <a:solidFill>
                            <a:schemeClr val="dk1"/>
                          </a:solidFill>
                          <a:latin typeface="+mn-lt"/>
                          <a:ea typeface="+mn-ea"/>
                          <a:cs typeface="+mn-cs"/>
                        </a:rPr>
                        <a:t>nikdo nesmí být vzat do vazby, leč z důvodů a na dobu stanovenou zákonem a na základě rozhodnutí soudu</a:t>
                      </a:r>
                      <a:endParaRPr lang="cs-CZ" sz="1400" dirty="0"/>
                    </a:p>
                  </a:txBody>
                  <a:tcPr/>
                </a:tc>
                <a:tc>
                  <a:txBody>
                    <a:bodyPr/>
                    <a:lstStyle/>
                    <a:p>
                      <a:pPr algn="just"/>
                      <a:r>
                        <a:rPr lang="cs-CZ" sz="1400" b="1" kern="1200" dirty="0" smtClean="0">
                          <a:solidFill>
                            <a:schemeClr val="dk1"/>
                          </a:solidFill>
                          <a:latin typeface="+mn-lt"/>
                          <a:ea typeface="+mn-ea"/>
                          <a:cs typeface="+mn-cs"/>
                        </a:rPr>
                        <a:t>zahájeno trestní stíhání, odůvodněný závěr, že se skutek stal, je trestným činem a spáchal jej obviněný, nelze účelu vzhledem k povaze a závažnosti trestného činu a osobě obviněného dosáhnout mírnějším opatřením + existence vazebního důvodu</a:t>
                      </a:r>
                      <a:endParaRPr lang="cs-CZ" sz="1400" b="1" dirty="0"/>
                    </a:p>
                  </a:txBody>
                  <a:tcPr/>
                </a:tc>
                <a:extLst>
                  <a:ext uri="{0D108BD9-81ED-4DB2-BD59-A6C34878D82A}">
                    <a16:rowId xmlns:a16="http://schemas.microsoft.com/office/drawing/2014/main" xmlns="" val="10003"/>
                  </a:ext>
                </a:extLst>
              </a:tr>
            </a:tbl>
          </a:graphicData>
        </a:graphic>
      </p:graphicFrame>
      <p:sp>
        <p:nvSpPr>
          <p:cNvPr id="3" name="Zástupný symbol pro číslo snímku 2"/>
          <p:cNvSpPr>
            <a:spLocks noGrp="1"/>
          </p:cNvSpPr>
          <p:nvPr>
            <p:ph type="sldNum" sz="quarter" idx="12"/>
          </p:nvPr>
        </p:nvSpPr>
        <p:spPr/>
        <p:txBody>
          <a:bodyPr/>
          <a:lstStyle/>
          <a:p>
            <a:fld id="{AC57A5DF-1266-40EA-9282-1E66B9DE06C0}" type="slidenum">
              <a:rPr lang="cs-CZ" smtClean="0"/>
              <a:pPr/>
              <a:t>65</a:t>
            </a:fld>
            <a:endParaRPr lang="cs-CZ" dirty="0"/>
          </a:p>
        </p:txBody>
      </p:sp>
    </p:spTree>
    <p:extLst>
      <p:ext uri="{BB962C8B-B14F-4D97-AF65-F5344CB8AC3E}">
        <p14:creationId xmlns:p14="http://schemas.microsoft.com/office/powerpoint/2010/main" val="190121515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836712"/>
            <a:ext cx="8229600" cy="5289451"/>
          </a:xfrm>
        </p:spPr>
        <p:txBody>
          <a:bodyPr>
            <a:normAutofit/>
          </a:bodyPr>
          <a:lstStyle/>
          <a:p>
            <a:pPr>
              <a:buNone/>
            </a:pPr>
            <a:r>
              <a:rPr lang="cs-CZ" sz="2400" b="1" dirty="0" smtClean="0"/>
              <a:t>Listina základních práv a svobod</a:t>
            </a:r>
          </a:p>
          <a:p>
            <a:pPr>
              <a:buNone/>
            </a:pPr>
            <a:r>
              <a:rPr lang="cs-CZ" sz="2400" b="1" dirty="0" smtClean="0"/>
              <a:t>Vybraná lidská práva – výklad</a:t>
            </a:r>
          </a:p>
          <a:p>
            <a:pPr>
              <a:buNone/>
            </a:pPr>
            <a:endParaRPr lang="cs-CZ" sz="2400" b="1" dirty="0" smtClean="0"/>
          </a:p>
          <a:p>
            <a:pPr marL="0" indent="0">
              <a:buNone/>
            </a:pPr>
            <a:endParaRPr lang="cs-CZ" sz="2400" b="1" dirty="0" smtClean="0"/>
          </a:p>
          <a:p>
            <a:pPr marL="0" indent="0">
              <a:buNone/>
            </a:pPr>
            <a:endParaRPr lang="cs-CZ" sz="2400" dirty="0"/>
          </a:p>
          <a:p>
            <a:pPr marL="0" indent="0">
              <a:buNone/>
            </a:pPr>
            <a:endParaRPr lang="cs-CZ" dirty="0"/>
          </a:p>
        </p:txBody>
      </p:sp>
      <p:sp>
        <p:nvSpPr>
          <p:cNvPr id="4" name="Zástupný symbol pro zápatí 3"/>
          <p:cNvSpPr>
            <a:spLocks noGrp="1"/>
          </p:cNvSpPr>
          <p:nvPr>
            <p:ph type="ftr" sz="quarter" idx="11"/>
          </p:nvPr>
        </p:nvSpPr>
        <p:spPr/>
        <p:txBody>
          <a:bodyPr/>
          <a:lstStyle/>
          <a:p>
            <a:r>
              <a:rPr lang="cs-CZ" smtClean="0"/>
              <a:t>Právo-blok I. JUDr. Michal Márton, Ph.D.</a:t>
            </a:r>
            <a:endParaRPr lang="cs-CZ" dirty="0"/>
          </a:p>
        </p:txBody>
      </p:sp>
      <p:graphicFrame>
        <p:nvGraphicFramePr>
          <p:cNvPr id="5" name="Tabulka 4"/>
          <p:cNvGraphicFramePr>
            <a:graphicFrameLocks noGrp="1"/>
          </p:cNvGraphicFramePr>
          <p:nvPr/>
        </p:nvGraphicFramePr>
        <p:xfrm>
          <a:off x="1403648" y="1844824"/>
          <a:ext cx="6096000" cy="3787648"/>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xmlns="" val="20000"/>
                    </a:ext>
                  </a:extLst>
                </a:gridCol>
                <a:gridCol w="3048000">
                  <a:extLst>
                    <a:ext uri="{9D8B030D-6E8A-4147-A177-3AD203B41FA5}">
                      <a16:colId xmlns:a16="http://schemas.microsoft.com/office/drawing/2014/main" xmlns="" val="20001"/>
                    </a:ext>
                  </a:extLst>
                </a:gridCol>
              </a:tblGrid>
              <a:tr h="370840">
                <a:tc gridSpan="2">
                  <a:txBody>
                    <a:bodyPr/>
                    <a:lstStyle/>
                    <a:p>
                      <a:pPr algn="just">
                        <a:lnSpc>
                          <a:spcPct val="115000"/>
                        </a:lnSpc>
                        <a:spcAft>
                          <a:spcPts val="1000"/>
                        </a:spcAft>
                      </a:pPr>
                      <a:r>
                        <a:rPr lang="cs-CZ" sz="1400" b="1" dirty="0" smtClean="0">
                          <a:solidFill>
                            <a:schemeClr val="bg1"/>
                          </a:solidFill>
                          <a:latin typeface="+mn-lt"/>
                          <a:ea typeface="Calibri"/>
                          <a:cs typeface="Times New Roman"/>
                        </a:rPr>
                        <a:t>Právo na osobní svobodu</a:t>
                      </a:r>
                    </a:p>
                    <a:p>
                      <a:pPr algn="just">
                        <a:lnSpc>
                          <a:spcPct val="115000"/>
                        </a:lnSpc>
                        <a:spcAft>
                          <a:spcPts val="1000"/>
                        </a:spcAft>
                      </a:pPr>
                      <a:r>
                        <a:rPr lang="cs-CZ" sz="1400" b="1" dirty="0" smtClean="0">
                          <a:solidFill>
                            <a:schemeClr val="bg1"/>
                          </a:solidFill>
                          <a:latin typeface="+mn-lt"/>
                          <a:ea typeface="Calibri"/>
                          <a:cs typeface="Times New Roman"/>
                        </a:rPr>
                        <a:t>Čl. 8 Listiny</a:t>
                      </a:r>
                      <a:endParaRPr lang="cs-CZ" sz="1400" dirty="0">
                        <a:solidFill>
                          <a:schemeClr val="bg1"/>
                        </a:solidFill>
                      </a:endParaRPr>
                    </a:p>
                  </a:txBody>
                  <a:tcPr/>
                </a:tc>
                <a:tc hMerge="1">
                  <a:txBody>
                    <a:bodyPr/>
                    <a:lstStyle/>
                    <a:p>
                      <a:endParaRPr lang="cs-CZ" dirty="0"/>
                    </a:p>
                  </a:txBody>
                  <a:tcPr/>
                </a:tc>
                <a:extLst>
                  <a:ext uri="{0D108BD9-81ED-4DB2-BD59-A6C34878D82A}">
                    <a16:rowId xmlns:a16="http://schemas.microsoft.com/office/drawing/2014/main" xmlns="" val="10000"/>
                  </a:ext>
                </a:extLst>
              </a:tr>
              <a:tr h="370840">
                <a:tc>
                  <a:txBody>
                    <a:bodyPr/>
                    <a:lstStyle/>
                    <a:p>
                      <a:pPr algn="just"/>
                      <a:r>
                        <a:rPr lang="cs-CZ" sz="1400" b="1" kern="1200" dirty="0" smtClean="0">
                          <a:solidFill>
                            <a:schemeClr val="dk1"/>
                          </a:solidFill>
                          <a:latin typeface="+mn-lt"/>
                          <a:ea typeface="+mn-ea"/>
                          <a:cs typeface="+mn-cs"/>
                        </a:rPr>
                        <a:t>zákon stanoví, ve kterých případech může být osoba převzata nebo držena v ústavní zdravotnické péči bez svého souhlasu. Takové opatření musí být do 24 hodin oznámeno soudu, který o tomto umístění rozhodne do 7 dnů.</a:t>
                      </a:r>
                      <a:endParaRPr lang="cs-CZ" sz="1400" dirty="0"/>
                    </a:p>
                  </a:txBody>
                  <a:tcPr/>
                </a:tc>
                <a:tc>
                  <a:txBody>
                    <a:bodyPr/>
                    <a:lstStyle/>
                    <a:p>
                      <a:pPr algn="just"/>
                      <a:r>
                        <a:rPr lang="cs-CZ" sz="1400" b="1" kern="1200" dirty="0" smtClean="0">
                          <a:solidFill>
                            <a:schemeClr val="dk1"/>
                          </a:solidFill>
                          <a:latin typeface="+mn-lt"/>
                          <a:ea typeface="+mn-ea"/>
                          <a:cs typeface="+mn-cs"/>
                        </a:rPr>
                        <a:t>osoba je pro své okolí nebezpečná ze zdravotních důvodů, tzv. </a:t>
                      </a:r>
                      <a:r>
                        <a:rPr lang="cs-CZ" sz="1400" b="1" kern="1200" dirty="0" err="1" smtClean="0">
                          <a:solidFill>
                            <a:schemeClr val="dk1"/>
                          </a:solidFill>
                          <a:latin typeface="+mn-lt"/>
                          <a:ea typeface="+mn-ea"/>
                          <a:cs typeface="+mn-cs"/>
                        </a:rPr>
                        <a:t>detenční</a:t>
                      </a:r>
                      <a:r>
                        <a:rPr lang="cs-CZ" sz="1400" b="1" kern="1200" dirty="0" smtClean="0">
                          <a:solidFill>
                            <a:schemeClr val="dk1"/>
                          </a:solidFill>
                          <a:latin typeface="+mn-lt"/>
                          <a:ea typeface="+mn-ea"/>
                          <a:cs typeface="+mn-cs"/>
                        </a:rPr>
                        <a:t> řízení</a:t>
                      </a:r>
                    </a:p>
                    <a:p>
                      <a:pPr algn="just"/>
                      <a:r>
                        <a:rPr lang="cs-CZ" sz="1400" b="1" kern="1200" dirty="0" smtClean="0">
                          <a:solidFill>
                            <a:schemeClr val="dk1"/>
                          </a:solidFill>
                          <a:latin typeface="+mn-lt"/>
                          <a:ea typeface="+mn-ea"/>
                          <a:cs typeface="+mn-cs"/>
                        </a:rPr>
                        <a:t>je nařízena izolace, karanténa nebo léčení podle zákona o ochraně veřejného zdraví, </a:t>
                      </a:r>
                    </a:p>
                    <a:p>
                      <a:pPr algn="just"/>
                      <a:r>
                        <a:rPr lang="cs-CZ" sz="1400" b="1" kern="1200" dirty="0" smtClean="0">
                          <a:solidFill>
                            <a:schemeClr val="dk1"/>
                          </a:solidFill>
                          <a:latin typeface="+mn-lt"/>
                          <a:ea typeface="+mn-ea"/>
                          <a:cs typeface="+mn-cs"/>
                        </a:rPr>
                        <a:t>ohrožuje bezprostředně a závažným způsobem sebe nebo své okolí a jeví známky duševní poruchy nebo touto poruchou trpí nebo je pod vlivem návykové látky</a:t>
                      </a:r>
                    </a:p>
                    <a:p>
                      <a:pPr algn="just"/>
                      <a:r>
                        <a:rPr lang="cs-CZ" sz="1400" b="1" kern="1200" dirty="0" smtClean="0">
                          <a:solidFill>
                            <a:schemeClr val="dk1"/>
                          </a:solidFill>
                          <a:latin typeface="+mn-lt"/>
                          <a:ea typeface="+mn-ea"/>
                          <a:cs typeface="+mn-cs"/>
                        </a:rPr>
                        <a:t>jeho zdravotní stav vyžaduje poskytnutí neodkladné péče a zároveň neumožňuje, aby vyslovil souhlas</a:t>
                      </a:r>
                      <a:endParaRPr lang="cs-CZ" sz="1400" b="1" dirty="0"/>
                    </a:p>
                  </a:txBody>
                  <a:tcPr/>
                </a:tc>
                <a:extLst>
                  <a:ext uri="{0D108BD9-81ED-4DB2-BD59-A6C34878D82A}">
                    <a16:rowId xmlns:a16="http://schemas.microsoft.com/office/drawing/2014/main" xmlns="" val="10001"/>
                  </a:ext>
                </a:extLst>
              </a:tr>
            </a:tbl>
          </a:graphicData>
        </a:graphic>
      </p:graphicFrame>
      <p:sp>
        <p:nvSpPr>
          <p:cNvPr id="2" name="Zástupný symbol pro číslo snímku 1"/>
          <p:cNvSpPr>
            <a:spLocks noGrp="1"/>
          </p:cNvSpPr>
          <p:nvPr>
            <p:ph type="sldNum" sz="quarter" idx="12"/>
          </p:nvPr>
        </p:nvSpPr>
        <p:spPr/>
        <p:txBody>
          <a:bodyPr/>
          <a:lstStyle/>
          <a:p>
            <a:fld id="{AC57A5DF-1266-40EA-9282-1E66B9DE06C0}" type="slidenum">
              <a:rPr lang="cs-CZ" smtClean="0"/>
              <a:pPr/>
              <a:t>66</a:t>
            </a:fld>
            <a:endParaRPr lang="cs-CZ" dirty="0"/>
          </a:p>
        </p:txBody>
      </p:sp>
    </p:spTree>
    <p:extLst>
      <p:ext uri="{BB962C8B-B14F-4D97-AF65-F5344CB8AC3E}">
        <p14:creationId xmlns:p14="http://schemas.microsoft.com/office/powerpoint/2010/main" val="78675944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467544" y="620688"/>
            <a:ext cx="8208912" cy="2215991"/>
          </a:xfrm>
          <a:prstGeom prst="rect">
            <a:avLst/>
          </a:prstGeom>
          <a:noFill/>
        </p:spPr>
        <p:txBody>
          <a:bodyPr wrap="square" rtlCol="0">
            <a:spAutoFit/>
          </a:bodyPr>
          <a:lstStyle/>
          <a:p>
            <a:r>
              <a:rPr lang="cs-CZ" sz="2400" b="1" dirty="0" smtClean="0"/>
              <a:t>Listina základních práv a svobod</a:t>
            </a:r>
          </a:p>
          <a:p>
            <a:r>
              <a:rPr lang="cs-CZ" sz="2400" b="1" dirty="0" smtClean="0"/>
              <a:t>Vybraná lidská práva – výklad</a:t>
            </a:r>
          </a:p>
          <a:p>
            <a:pPr marL="285750" indent="-285750" algn="just"/>
            <a:endParaRPr lang="cs-CZ" dirty="0"/>
          </a:p>
          <a:p>
            <a:pPr algn="just"/>
            <a:endParaRPr lang="cs-CZ" dirty="0"/>
          </a:p>
          <a:p>
            <a:pPr algn="just"/>
            <a:endParaRPr lang="cs-CZ" dirty="0"/>
          </a:p>
          <a:p>
            <a:pPr algn="just"/>
            <a:endParaRPr lang="cs-CZ" dirty="0" smtClean="0"/>
          </a:p>
          <a:p>
            <a:pPr algn="just"/>
            <a:endParaRPr lang="cs-CZ" b="1" dirty="0"/>
          </a:p>
        </p:txBody>
      </p:sp>
      <p:graphicFrame>
        <p:nvGraphicFramePr>
          <p:cNvPr id="5" name="Tabulka 4"/>
          <p:cNvGraphicFramePr>
            <a:graphicFrameLocks noGrp="1"/>
          </p:cNvGraphicFramePr>
          <p:nvPr/>
        </p:nvGraphicFramePr>
        <p:xfrm>
          <a:off x="1547664" y="1484784"/>
          <a:ext cx="6096000" cy="463296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xmlns="" val="20000"/>
                    </a:ext>
                  </a:extLst>
                </a:gridCol>
                <a:gridCol w="3048000">
                  <a:extLst>
                    <a:ext uri="{9D8B030D-6E8A-4147-A177-3AD203B41FA5}">
                      <a16:colId xmlns:a16="http://schemas.microsoft.com/office/drawing/2014/main" xmlns="" val="20001"/>
                    </a:ext>
                  </a:extLst>
                </a:gridCol>
              </a:tblGrid>
              <a:tr h="370840">
                <a:tc gridSpan="2">
                  <a:txBody>
                    <a:bodyPr/>
                    <a:lstStyle/>
                    <a:p>
                      <a:r>
                        <a:rPr lang="cs-CZ" sz="1400" b="1" kern="1200" dirty="0" smtClean="0">
                          <a:solidFill>
                            <a:schemeClr val="lt1"/>
                          </a:solidFill>
                          <a:latin typeface="+mn-lt"/>
                          <a:ea typeface="+mn-ea"/>
                          <a:cs typeface="+mn-cs"/>
                        </a:rPr>
                        <a:t>Právo vlastnit majetek</a:t>
                      </a:r>
                    </a:p>
                    <a:p>
                      <a:r>
                        <a:rPr lang="cs-CZ" sz="1400" b="1" kern="1200" dirty="0" smtClean="0">
                          <a:solidFill>
                            <a:schemeClr val="lt1"/>
                          </a:solidFill>
                          <a:latin typeface="+mn-lt"/>
                          <a:ea typeface="+mn-ea"/>
                          <a:cs typeface="+mn-cs"/>
                        </a:rPr>
                        <a:t>Čl. 11 Listiny</a:t>
                      </a:r>
                      <a:endParaRPr lang="cs-CZ" sz="1400" dirty="0"/>
                    </a:p>
                  </a:txBody>
                  <a:tcPr/>
                </a:tc>
                <a:tc hMerge="1">
                  <a:txBody>
                    <a:bodyPr/>
                    <a:lstStyle/>
                    <a:p>
                      <a:endParaRPr lang="cs-CZ" dirty="0"/>
                    </a:p>
                  </a:txBody>
                  <a:tcPr/>
                </a:tc>
                <a:extLst>
                  <a:ext uri="{0D108BD9-81ED-4DB2-BD59-A6C34878D82A}">
                    <a16:rowId xmlns:a16="http://schemas.microsoft.com/office/drawing/2014/main" xmlns="" val="10000"/>
                  </a:ext>
                </a:extLst>
              </a:tr>
              <a:tr h="370840">
                <a:tc>
                  <a:txBody>
                    <a:bodyPr/>
                    <a:lstStyle/>
                    <a:p>
                      <a:pPr lvl="0" algn="just"/>
                      <a:r>
                        <a:rPr lang="cs-CZ" sz="1400" b="1" kern="1200" dirty="0" smtClean="0">
                          <a:solidFill>
                            <a:schemeClr val="dk1"/>
                          </a:solidFill>
                          <a:latin typeface="+mn-lt"/>
                          <a:ea typeface="+mn-ea"/>
                          <a:cs typeface="+mn-cs"/>
                        </a:rPr>
                        <a:t>každý má právo vlastnit majetek, vlastnické právo všech vlastníků má stejný zákonný obsah a ochranu</a:t>
                      </a:r>
                      <a:endParaRPr lang="cs-CZ" sz="1400" b="1" kern="1200" dirty="0">
                        <a:solidFill>
                          <a:schemeClr val="dk1"/>
                        </a:solidFill>
                        <a:latin typeface="+mn-lt"/>
                        <a:ea typeface="+mn-ea"/>
                        <a:cs typeface="+mn-cs"/>
                      </a:endParaRPr>
                    </a:p>
                  </a:txBody>
                  <a:tcPr/>
                </a:tc>
                <a:tc>
                  <a:txBody>
                    <a:bodyPr/>
                    <a:lstStyle/>
                    <a:p>
                      <a:pPr algn="just"/>
                      <a:r>
                        <a:rPr lang="cs-CZ" sz="1400" b="1" kern="1200" dirty="0" smtClean="0">
                          <a:solidFill>
                            <a:schemeClr val="dk1"/>
                          </a:solidFill>
                          <a:latin typeface="+mn-lt"/>
                          <a:ea typeface="+mn-ea"/>
                          <a:cs typeface="+mn-cs"/>
                        </a:rPr>
                        <a:t>absolutní právo omezené právem druhého vlastníka, rovnost vlastníků pokud jde o obsah a ochranu jejich vlastnického práva</a:t>
                      </a:r>
                      <a:endParaRPr lang="cs-CZ" sz="1400" b="1" dirty="0"/>
                    </a:p>
                  </a:txBody>
                  <a:tcPr/>
                </a:tc>
                <a:extLst>
                  <a:ext uri="{0D108BD9-81ED-4DB2-BD59-A6C34878D82A}">
                    <a16:rowId xmlns:a16="http://schemas.microsoft.com/office/drawing/2014/main" xmlns="" val="10001"/>
                  </a:ext>
                </a:extLst>
              </a:tr>
              <a:tr h="370840">
                <a:tc>
                  <a:txBody>
                    <a:bodyPr/>
                    <a:lstStyle/>
                    <a:p>
                      <a:pPr algn="just"/>
                      <a:r>
                        <a:rPr lang="cs-CZ" sz="1400" b="1" kern="1200" dirty="0" smtClean="0">
                          <a:solidFill>
                            <a:schemeClr val="dk1"/>
                          </a:solidFill>
                          <a:latin typeface="+mn-lt"/>
                          <a:ea typeface="+mn-ea"/>
                          <a:cs typeface="+mn-cs"/>
                        </a:rPr>
                        <a:t>dědění se zaručuje </a:t>
                      </a:r>
                      <a:endParaRPr lang="cs-CZ" sz="1400" b="1" dirty="0"/>
                    </a:p>
                  </a:txBody>
                  <a:tcPr/>
                </a:tc>
                <a:tc>
                  <a:txBody>
                    <a:bodyPr/>
                    <a:lstStyle/>
                    <a:p>
                      <a:pPr algn="just"/>
                      <a:r>
                        <a:rPr lang="cs-CZ" sz="1400" b="1" kern="1200" dirty="0" smtClean="0">
                          <a:solidFill>
                            <a:schemeClr val="dk1"/>
                          </a:solidFill>
                          <a:latin typeface="+mn-lt"/>
                          <a:ea typeface="+mn-ea"/>
                          <a:cs typeface="+mn-cs"/>
                        </a:rPr>
                        <a:t>přechod majetkových práv ze zůstavitele na dědice v co nejširším okruhu, OZ účinný od roku 2014 rozšířil počet dědických tříd, aby minimalizoval institut tzv. odúmrti</a:t>
                      </a:r>
                      <a:endParaRPr lang="cs-CZ" sz="1400" b="1" dirty="0"/>
                    </a:p>
                  </a:txBody>
                  <a:tcPr/>
                </a:tc>
                <a:extLst>
                  <a:ext uri="{0D108BD9-81ED-4DB2-BD59-A6C34878D82A}">
                    <a16:rowId xmlns:a16="http://schemas.microsoft.com/office/drawing/2014/main" xmlns="" val="10002"/>
                  </a:ext>
                </a:extLst>
              </a:tr>
              <a:tr h="370840">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cs-CZ" sz="1400" b="1" kern="1200" dirty="0" smtClean="0">
                          <a:solidFill>
                            <a:schemeClr val="dk1"/>
                          </a:solidFill>
                          <a:latin typeface="+mn-lt"/>
                          <a:ea typeface="+mn-ea"/>
                          <a:cs typeface="+mn-cs"/>
                        </a:rPr>
                        <a:t>zákon může stanovit, který majetek je ve vlastnictví státu, obce, určených právnických osob</a:t>
                      </a:r>
                    </a:p>
                    <a:p>
                      <a:pPr algn="just"/>
                      <a:endParaRPr lang="cs-CZ" sz="1400" b="1" dirty="0"/>
                    </a:p>
                  </a:txBody>
                  <a:tcPr/>
                </a:tc>
                <a:tc>
                  <a:txBody>
                    <a:bodyPr/>
                    <a:lstStyle/>
                    <a:p>
                      <a:pPr algn="just"/>
                      <a:r>
                        <a:rPr lang="cs-CZ" sz="1400" b="1" kern="1200" dirty="0" smtClean="0">
                          <a:solidFill>
                            <a:schemeClr val="dk1"/>
                          </a:solidFill>
                          <a:latin typeface="+mn-lt"/>
                          <a:ea typeface="+mn-ea"/>
                          <a:cs typeface="+mn-cs"/>
                        </a:rPr>
                        <a:t>nerostné bohatství podle horního zákona, silnice I. třídy, dálnice klíčové infrastrukturní a existencionální statky</a:t>
                      </a:r>
                    </a:p>
                    <a:p>
                      <a:pPr algn="just"/>
                      <a:r>
                        <a:rPr lang="cs-CZ" sz="1400" b="1" kern="1200" dirty="0" smtClean="0">
                          <a:solidFill>
                            <a:schemeClr val="dk1"/>
                          </a:solidFill>
                          <a:latin typeface="+mn-lt"/>
                          <a:ea typeface="+mn-ea"/>
                          <a:cs typeface="+mn-cs"/>
                        </a:rPr>
                        <a:t>proti tomu tzv. koncept </a:t>
                      </a:r>
                      <a:r>
                        <a:rPr lang="cs-CZ" sz="1400" b="1" kern="1200" dirty="0" err="1" smtClean="0">
                          <a:solidFill>
                            <a:schemeClr val="dk1"/>
                          </a:solidFill>
                          <a:latin typeface="+mn-lt"/>
                          <a:ea typeface="+mn-ea"/>
                          <a:cs typeface="+mn-cs"/>
                        </a:rPr>
                        <a:t>extrakomercionální</a:t>
                      </a:r>
                      <a:r>
                        <a:rPr lang="cs-CZ" sz="1400" b="1" kern="1200" dirty="0" smtClean="0">
                          <a:solidFill>
                            <a:schemeClr val="dk1"/>
                          </a:solidFill>
                          <a:latin typeface="+mn-lt"/>
                          <a:ea typeface="+mn-ea"/>
                          <a:cs typeface="+mn-cs"/>
                        </a:rPr>
                        <a:t> věci (vyloučené z obchodu, např. povrchové a podzemní vody podle vodního zákon, minerální vody podle lázeňského zákona)</a:t>
                      </a:r>
                      <a:endParaRPr lang="cs-CZ" sz="1400" b="1" dirty="0"/>
                    </a:p>
                  </a:txBody>
                  <a:tcPr/>
                </a:tc>
                <a:extLst>
                  <a:ext uri="{0D108BD9-81ED-4DB2-BD59-A6C34878D82A}">
                    <a16:rowId xmlns:a16="http://schemas.microsoft.com/office/drawing/2014/main" xmlns="" val="10003"/>
                  </a:ext>
                </a:extLst>
              </a:tr>
            </a:tbl>
          </a:graphicData>
        </a:graphic>
      </p:graphicFrame>
      <p:sp>
        <p:nvSpPr>
          <p:cNvPr id="3" name="Zástupný symbol pro číslo snímku 2"/>
          <p:cNvSpPr>
            <a:spLocks noGrp="1"/>
          </p:cNvSpPr>
          <p:nvPr>
            <p:ph type="sldNum" sz="quarter" idx="12"/>
          </p:nvPr>
        </p:nvSpPr>
        <p:spPr/>
        <p:txBody>
          <a:bodyPr/>
          <a:lstStyle/>
          <a:p>
            <a:fld id="{AC57A5DF-1266-40EA-9282-1E66B9DE06C0}" type="slidenum">
              <a:rPr lang="cs-CZ" smtClean="0"/>
              <a:pPr/>
              <a:t>67</a:t>
            </a:fld>
            <a:endParaRPr lang="cs-CZ" dirty="0"/>
          </a:p>
        </p:txBody>
      </p:sp>
    </p:spTree>
    <p:extLst>
      <p:ext uri="{BB962C8B-B14F-4D97-AF65-F5344CB8AC3E}">
        <p14:creationId xmlns:p14="http://schemas.microsoft.com/office/powerpoint/2010/main" val="38208692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539552" y="692696"/>
            <a:ext cx="8136904" cy="1477328"/>
          </a:xfrm>
          <a:prstGeom prst="rect">
            <a:avLst/>
          </a:prstGeom>
          <a:noFill/>
        </p:spPr>
        <p:txBody>
          <a:bodyPr wrap="square" rtlCol="0">
            <a:spAutoFit/>
          </a:bodyPr>
          <a:lstStyle/>
          <a:p>
            <a:r>
              <a:rPr lang="cs-CZ" sz="2400" b="1" dirty="0" smtClean="0"/>
              <a:t>Listina základních práv a svobod</a:t>
            </a:r>
          </a:p>
          <a:p>
            <a:r>
              <a:rPr lang="cs-CZ" sz="2400" b="1" dirty="0" smtClean="0"/>
              <a:t>Vybraná lidská práva – výklad</a:t>
            </a:r>
          </a:p>
          <a:p>
            <a:endParaRPr lang="cs-CZ" sz="2400" b="1" dirty="0"/>
          </a:p>
          <a:p>
            <a:endParaRPr lang="cs-CZ" dirty="0"/>
          </a:p>
        </p:txBody>
      </p:sp>
      <p:graphicFrame>
        <p:nvGraphicFramePr>
          <p:cNvPr id="5" name="Tabulka 4"/>
          <p:cNvGraphicFramePr>
            <a:graphicFrameLocks noGrp="1"/>
          </p:cNvGraphicFramePr>
          <p:nvPr/>
        </p:nvGraphicFramePr>
        <p:xfrm>
          <a:off x="1475656" y="1556792"/>
          <a:ext cx="6096000" cy="51511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xmlns="" val="20000"/>
                    </a:ext>
                  </a:extLst>
                </a:gridCol>
                <a:gridCol w="3048000">
                  <a:extLst>
                    <a:ext uri="{9D8B030D-6E8A-4147-A177-3AD203B41FA5}">
                      <a16:colId xmlns:a16="http://schemas.microsoft.com/office/drawing/2014/main" xmlns="" val="20001"/>
                    </a:ext>
                  </a:extLst>
                </a:gridCol>
              </a:tblGrid>
              <a:tr h="367685">
                <a:tc gridSpan="2">
                  <a:txBody>
                    <a:bodyPr/>
                    <a:lstStyle/>
                    <a:p>
                      <a:r>
                        <a:rPr lang="cs-CZ" sz="1400" b="1" kern="1200" dirty="0" smtClean="0">
                          <a:solidFill>
                            <a:schemeClr val="lt1"/>
                          </a:solidFill>
                          <a:latin typeface="+mn-lt"/>
                          <a:ea typeface="+mn-ea"/>
                          <a:cs typeface="+mn-cs"/>
                        </a:rPr>
                        <a:t>Právo vlastnit majetek</a:t>
                      </a:r>
                    </a:p>
                    <a:p>
                      <a:r>
                        <a:rPr lang="cs-CZ" sz="1400" b="1" kern="1200" dirty="0" smtClean="0">
                          <a:solidFill>
                            <a:schemeClr val="lt1"/>
                          </a:solidFill>
                          <a:latin typeface="+mn-lt"/>
                          <a:ea typeface="+mn-ea"/>
                          <a:cs typeface="+mn-cs"/>
                        </a:rPr>
                        <a:t>Čl. 11 Listiny</a:t>
                      </a:r>
                      <a:endParaRPr lang="cs-CZ" dirty="0"/>
                    </a:p>
                  </a:txBody>
                  <a:tcPr/>
                </a:tc>
                <a:tc hMerge="1">
                  <a:txBody>
                    <a:bodyPr/>
                    <a:lstStyle/>
                    <a:p>
                      <a:endParaRPr lang="cs-CZ" dirty="0"/>
                    </a:p>
                  </a:txBody>
                  <a:tcPr/>
                </a:tc>
                <a:extLst>
                  <a:ext uri="{0D108BD9-81ED-4DB2-BD59-A6C34878D82A}">
                    <a16:rowId xmlns:a16="http://schemas.microsoft.com/office/drawing/2014/main" xmlns="" val="10000"/>
                  </a:ext>
                </a:extLst>
              </a:tr>
              <a:tr h="367685">
                <a:tc>
                  <a:txBody>
                    <a:bodyPr/>
                    <a:lstStyle/>
                    <a:p>
                      <a:r>
                        <a:rPr lang="cs-CZ" sz="1400" b="1" kern="1200" dirty="0" smtClean="0">
                          <a:solidFill>
                            <a:schemeClr val="dk1"/>
                          </a:solidFill>
                          <a:latin typeface="+mn-lt"/>
                          <a:ea typeface="+mn-ea"/>
                          <a:cs typeface="+mn-cs"/>
                        </a:rPr>
                        <a:t>vlastnictví zavazuje, nesmí být užíváno na újmu práv druhých anebo v rozporu se zákonem nebo chráněnými obecnými zájmy</a:t>
                      </a:r>
                      <a:endParaRPr lang="cs-CZ" sz="1400" b="1" dirty="0"/>
                    </a:p>
                  </a:txBody>
                  <a:tcPr/>
                </a:tc>
                <a:tc>
                  <a:txBody>
                    <a:bodyPr/>
                    <a:lstStyle/>
                    <a:p>
                      <a:r>
                        <a:rPr lang="cs-CZ" sz="1400" b="1" kern="1200" dirty="0" smtClean="0">
                          <a:solidFill>
                            <a:schemeClr val="dk1"/>
                          </a:solidFill>
                          <a:latin typeface="+mn-lt"/>
                          <a:ea typeface="+mn-ea"/>
                          <a:cs typeface="+mn-cs"/>
                        </a:rPr>
                        <a:t>vlastník při výkonu vlastnictví nesmí způsobit újmu na vlastnických či jiných právech ostatních vlastníků a dalších osob</a:t>
                      </a:r>
                      <a:endParaRPr lang="cs-CZ" sz="1400" b="1" dirty="0"/>
                    </a:p>
                  </a:txBody>
                  <a:tcPr/>
                </a:tc>
                <a:extLst>
                  <a:ext uri="{0D108BD9-81ED-4DB2-BD59-A6C34878D82A}">
                    <a16:rowId xmlns:a16="http://schemas.microsoft.com/office/drawing/2014/main" xmlns="" val="10001"/>
                  </a:ext>
                </a:extLst>
              </a:tr>
              <a:tr h="367685">
                <a:tc>
                  <a:txBody>
                    <a:bodyPr/>
                    <a:lstStyle/>
                    <a:p>
                      <a:r>
                        <a:rPr lang="cs-CZ" sz="1400" b="1" kern="1200" dirty="0" smtClean="0">
                          <a:solidFill>
                            <a:schemeClr val="dk1"/>
                          </a:solidFill>
                          <a:latin typeface="+mn-lt"/>
                          <a:ea typeface="+mn-ea"/>
                          <a:cs typeface="+mn-cs"/>
                        </a:rPr>
                        <a:t>výkon vlastnictví nesmí poškozovat lidské zdraví, přírodu a životní prostředí nad míru stanovenou zákonem</a:t>
                      </a:r>
                      <a:endParaRPr lang="cs-CZ" sz="1400" b="1" dirty="0"/>
                    </a:p>
                  </a:txBody>
                  <a:tcPr/>
                </a:tc>
                <a:tc>
                  <a:txBody>
                    <a:bodyPr/>
                    <a:lstStyle/>
                    <a:p>
                      <a:r>
                        <a:rPr lang="cs-CZ" sz="1400" b="1" kern="1200" dirty="0" smtClean="0">
                          <a:solidFill>
                            <a:schemeClr val="dk1"/>
                          </a:solidFill>
                          <a:latin typeface="+mn-lt"/>
                          <a:ea typeface="+mn-ea"/>
                          <a:cs typeface="+mn-cs"/>
                        </a:rPr>
                        <a:t>typicky sousedská práva</a:t>
                      </a:r>
                    </a:p>
                  </a:txBody>
                  <a:tcPr/>
                </a:tc>
                <a:extLst>
                  <a:ext uri="{0D108BD9-81ED-4DB2-BD59-A6C34878D82A}">
                    <a16:rowId xmlns:a16="http://schemas.microsoft.com/office/drawing/2014/main" xmlns="" val="10002"/>
                  </a:ext>
                </a:extLst>
              </a:tr>
              <a:tr h="367685">
                <a:tc>
                  <a:txBody>
                    <a:bodyPr/>
                    <a:lstStyle/>
                    <a:p>
                      <a:r>
                        <a:rPr lang="cs-CZ" sz="1400" b="1" kern="1200" dirty="0" smtClean="0">
                          <a:solidFill>
                            <a:schemeClr val="dk1"/>
                          </a:solidFill>
                          <a:latin typeface="+mn-lt"/>
                          <a:ea typeface="+mn-ea"/>
                          <a:cs typeface="+mn-cs"/>
                        </a:rPr>
                        <a:t>vyvlastnění nebo nucené omezení vlastnického práva je možné jen ve veřejném zájmu, na základě zákona a za náhradu</a:t>
                      </a:r>
                      <a:endParaRPr lang="cs-CZ" sz="1400" b="1" dirty="0"/>
                    </a:p>
                  </a:txBody>
                  <a:tcPr/>
                </a:tc>
                <a:tc>
                  <a:txBody>
                    <a:bodyPr/>
                    <a:lstStyle/>
                    <a:p>
                      <a:r>
                        <a:rPr lang="cs-CZ" sz="1400" b="1" kern="1200" dirty="0" smtClean="0">
                          <a:solidFill>
                            <a:schemeClr val="dk1"/>
                          </a:solidFill>
                          <a:latin typeface="+mn-lt"/>
                          <a:ea typeface="+mn-ea"/>
                          <a:cs typeface="+mn-cs"/>
                        </a:rPr>
                        <a:t>vyvlastnění = přechod vlastnického práva z vlastníka do vlastnictví státu.</a:t>
                      </a:r>
                    </a:p>
                    <a:p>
                      <a:r>
                        <a:rPr lang="cs-CZ" sz="1400" b="1" kern="1200" dirty="0" smtClean="0">
                          <a:solidFill>
                            <a:schemeClr val="dk1"/>
                          </a:solidFill>
                          <a:latin typeface="+mn-lt"/>
                          <a:ea typeface="+mn-ea"/>
                          <a:cs typeface="+mn-cs"/>
                        </a:rPr>
                        <a:t>nucené omezení = strpět na svém pozemku elektrické přípojky, vedení, potrubí aj.</a:t>
                      </a:r>
                      <a:endParaRPr lang="cs-CZ" sz="1400" b="1" dirty="0"/>
                    </a:p>
                  </a:txBody>
                  <a:tcPr/>
                </a:tc>
                <a:extLst>
                  <a:ext uri="{0D108BD9-81ED-4DB2-BD59-A6C34878D82A}">
                    <a16:rowId xmlns:a16="http://schemas.microsoft.com/office/drawing/2014/main" xmlns="" val="10003"/>
                  </a:ext>
                </a:extLst>
              </a:tr>
              <a:tr h="367685">
                <a:tc>
                  <a:txBody>
                    <a:bodyPr/>
                    <a:lstStyle/>
                    <a:p>
                      <a:r>
                        <a:rPr lang="cs-CZ" sz="1400" b="1" kern="1200" dirty="0" smtClean="0">
                          <a:solidFill>
                            <a:schemeClr val="dk1"/>
                          </a:solidFill>
                          <a:latin typeface="+mn-lt"/>
                          <a:ea typeface="+mn-ea"/>
                          <a:cs typeface="+mn-cs"/>
                        </a:rPr>
                        <a:t>daně a poplatky lze ukládat jen na základě zákona</a:t>
                      </a:r>
                      <a:endParaRPr lang="cs-CZ" sz="1400" dirty="0"/>
                    </a:p>
                  </a:txBody>
                  <a:tcPr/>
                </a:tc>
                <a:tc>
                  <a:txBody>
                    <a:bodyPr/>
                    <a:lstStyle/>
                    <a:p>
                      <a:pPr algn="just"/>
                      <a:r>
                        <a:rPr lang="cs-CZ" sz="1400" b="1" kern="1200" dirty="0" smtClean="0">
                          <a:solidFill>
                            <a:schemeClr val="dk1"/>
                          </a:solidFill>
                          <a:latin typeface="+mn-lt"/>
                          <a:ea typeface="+mn-ea"/>
                          <a:cs typeface="+mn-cs"/>
                        </a:rPr>
                        <a:t>daňový systém je nezbytným prostředkem k materiální existenci státu, ale i jakýmsi testem legitimity instituce státu. Soustava daní musí být z hlediska její koncepce i konkrétní aplikace transparentní, předvídatelná a přiměřená.</a:t>
                      </a:r>
                      <a:endParaRPr lang="cs-CZ" sz="1400" b="1" dirty="0"/>
                    </a:p>
                  </a:txBody>
                  <a:tcPr/>
                </a:tc>
                <a:extLst>
                  <a:ext uri="{0D108BD9-81ED-4DB2-BD59-A6C34878D82A}">
                    <a16:rowId xmlns:a16="http://schemas.microsoft.com/office/drawing/2014/main" xmlns="" val="10004"/>
                  </a:ext>
                </a:extLst>
              </a:tr>
            </a:tbl>
          </a:graphicData>
        </a:graphic>
      </p:graphicFrame>
      <p:sp>
        <p:nvSpPr>
          <p:cNvPr id="3" name="Zástupný symbol pro číslo snímku 2"/>
          <p:cNvSpPr>
            <a:spLocks noGrp="1"/>
          </p:cNvSpPr>
          <p:nvPr>
            <p:ph type="sldNum" sz="quarter" idx="12"/>
          </p:nvPr>
        </p:nvSpPr>
        <p:spPr/>
        <p:txBody>
          <a:bodyPr/>
          <a:lstStyle/>
          <a:p>
            <a:fld id="{AC57A5DF-1266-40EA-9282-1E66B9DE06C0}" type="slidenum">
              <a:rPr lang="cs-CZ" smtClean="0"/>
              <a:pPr/>
              <a:t>68</a:t>
            </a:fld>
            <a:endParaRPr lang="cs-CZ" dirty="0"/>
          </a:p>
        </p:txBody>
      </p:sp>
    </p:spTree>
    <p:extLst>
      <p:ext uri="{BB962C8B-B14F-4D97-AF65-F5344CB8AC3E}">
        <p14:creationId xmlns:p14="http://schemas.microsoft.com/office/powerpoint/2010/main" val="43058100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92696"/>
            <a:ext cx="8229600" cy="5433467"/>
          </a:xfrm>
        </p:spPr>
        <p:txBody>
          <a:bodyPr>
            <a:normAutofit/>
          </a:bodyPr>
          <a:lstStyle/>
          <a:p>
            <a:pPr>
              <a:buNone/>
            </a:pPr>
            <a:r>
              <a:rPr lang="cs-CZ" sz="2400" b="1" dirty="0" smtClean="0"/>
              <a:t>Listina základních práv a svobod</a:t>
            </a:r>
          </a:p>
          <a:p>
            <a:pPr>
              <a:buNone/>
            </a:pPr>
            <a:r>
              <a:rPr lang="cs-CZ" sz="2000" b="1" dirty="0" smtClean="0"/>
              <a:t>Ostatní lidská práva a svobody – přehled (hlava II., III., V. Listiny)</a:t>
            </a:r>
          </a:p>
          <a:p>
            <a:pPr>
              <a:buNone/>
            </a:pPr>
            <a:endParaRPr lang="cs-CZ" sz="2400" b="1" dirty="0" smtClean="0"/>
          </a:p>
          <a:p>
            <a:pPr>
              <a:buNone/>
            </a:pPr>
            <a:endParaRPr lang="cs-CZ" sz="2400" b="1" dirty="0" smtClean="0"/>
          </a:p>
          <a:p>
            <a:pPr marL="0" indent="0">
              <a:buNone/>
            </a:pPr>
            <a:endParaRPr lang="cs-CZ" sz="2000" b="1" dirty="0"/>
          </a:p>
          <a:p>
            <a:pPr marL="0" indent="0">
              <a:buNone/>
            </a:pPr>
            <a:endParaRPr lang="cs-CZ" dirty="0"/>
          </a:p>
        </p:txBody>
      </p:sp>
      <p:sp>
        <p:nvSpPr>
          <p:cNvPr id="4" name="Zástupný symbol pro zápatí 3"/>
          <p:cNvSpPr>
            <a:spLocks noGrp="1"/>
          </p:cNvSpPr>
          <p:nvPr>
            <p:ph type="ftr" sz="quarter" idx="11"/>
          </p:nvPr>
        </p:nvSpPr>
        <p:spPr/>
        <p:txBody>
          <a:bodyPr/>
          <a:lstStyle/>
          <a:p>
            <a:r>
              <a:rPr lang="cs-CZ" smtClean="0"/>
              <a:t>Právo-blok I. JUDr. Michal Márton, Ph.D.</a:t>
            </a:r>
            <a:endParaRPr lang="cs-CZ" dirty="0"/>
          </a:p>
        </p:txBody>
      </p:sp>
      <p:graphicFrame>
        <p:nvGraphicFramePr>
          <p:cNvPr id="5" name="Tabulka 4"/>
          <p:cNvGraphicFramePr>
            <a:graphicFrameLocks noGrp="1"/>
          </p:cNvGraphicFramePr>
          <p:nvPr/>
        </p:nvGraphicFramePr>
        <p:xfrm>
          <a:off x="1475656" y="1628800"/>
          <a:ext cx="6096000" cy="5031232"/>
        </p:xfrm>
        <a:graphic>
          <a:graphicData uri="http://schemas.openxmlformats.org/drawingml/2006/table">
            <a:tbl>
              <a:tblPr firstRow="1" bandRow="1">
                <a:tableStyleId>{5940675A-B579-460E-94D1-54222C63F5DA}</a:tableStyleId>
              </a:tblPr>
              <a:tblGrid>
                <a:gridCol w="3048000">
                  <a:extLst>
                    <a:ext uri="{9D8B030D-6E8A-4147-A177-3AD203B41FA5}">
                      <a16:colId xmlns:a16="http://schemas.microsoft.com/office/drawing/2014/main" xmlns="" val="20000"/>
                    </a:ext>
                  </a:extLst>
                </a:gridCol>
                <a:gridCol w="3048000">
                  <a:extLst>
                    <a:ext uri="{9D8B030D-6E8A-4147-A177-3AD203B41FA5}">
                      <a16:colId xmlns:a16="http://schemas.microsoft.com/office/drawing/2014/main" xmlns="" val="20001"/>
                    </a:ext>
                  </a:extLst>
                </a:gridCol>
              </a:tblGrid>
              <a:tr h="370840">
                <a:tc>
                  <a:txBody>
                    <a:bodyPr/>
                    <a:lstStyle/>
                    <a:p>
                      <a:pPr algn="just">
                        <a:lnSpc>
                          <a:spcPct val="115000"/>
                        </a:lnSpc>
                        <a:spcAft>
                          <a:spcPts val="0"/>
                        </a:spcAft>
                      </a:pPr>
                      <a:r>
                        <a:rPr lang="cs-CZ" sz="1200" b="1" dirty="0" smtClean="0">
                          <a:latin typeface="Calibri"/>
                          <a:ea typeface="Calibri"/>
                          <a:cs typeface="Times New Roman"/>
                        </a:rPr>
                        <a:t>nedotknutelnost osoby a jejího soukromí</a:t>
                      </a:r>
                      <a:endParaRPr lang="cs-CZ" sz="1100" dirty="0">
                        <a:latin typeface="Calibri"/>
                        <a:ea typeface="Calibri"/>
                        <a:cs typeface="Times New Roman"/>
                      </a:endParaRPr>
                    </a:p>
                  </a:txBody>
                  <a:tcPr marL="68580" marR="68580" marT="0" marB="0"/>
                </a:tc>
                <a:tc>
                  <a:txBody>
                    <a:bodyPr/>
                    <a:lstStyle/>
                    <a:p>
                      <a:pPr algn="just">
                        <a:lnSpc>
                          <a:spcPct val="115000"/>
                        </a:lnSpc>
                        <a:spcAft>
                          <a:spcPts val="0"/>
                        </a:spcAft>
                      </a:pPr>
                      <a:r>
                        <a:rPr lang="cs-CZ" sz="1200" b="1" dirty="0">
                          <a:latin typeface="Calibri"/>
                          <a:ea typeface="Calibri"/>
                          <a:cs typeface="Times New Roman"/>
                        </a:rPr>
                        <a:t>čl. 7</a:t>
                      </a:r>
                      <a:endParaRPr lang="cs-CZ" sz="1100" dirty="0">
                        <a:latin typeface="Calibri"/>
                        <a:ea typeface="Calibri"/>
                        <a:cs typeface="Times New Roman"/>
                      </a:endParaRPr>
                    </a:p>
                  </a:txBody>
                  <a:tcPr marL="68580" marR="68580" marT="0" marB="0"/>
                </a:tc>
                <a:extLst>
                  <a:ext uri="{0D108BD9-81ED-4DB2-BD59-A6C34878D82A}">
                    <a16:rowId xmlns:a16="http://schemas.microsoft.com/office/drawing/2014/main" xmlns="" val="10000"/>
                  </a:ext>
                </a:extLst>
              </a:tr>
              <a:tr h="370840">
                <a:tc>
                  <a:txBody>
                    <a:bodyPr/>
                    <a:lstStyle/>
                    <a:p>
                      <a:pPr algn="just">
                        <a:lnSpc>
                          <a:spcPct val="115000"/>
                        </a:lnSpc>
                        <a:spcAft>
                          <a:spcPts val="0"/>
                        </a:spcAft>
                      </a:pPr>
                      <a:r>
                        <a:rPr lang="cs-CZ" sz="1200" b="1">
                          <a:latin typeface="Calibri"/>
                          <a:ea typeface="Calibri"/>
                          <a:cs typeface="Times New Roman"/>
                        </a:rPr>
                        <a:t>zákaz nucených prací </a:t>
                      </a:r>
                      <a:endParaRPr lang="cs-CZ" sz="1100">
                        <a:latin typeface="Calibri"/>
                        <a:ea typeface="Calibri"/>
                        <a:cs typeface="Times New Roman"/>
                      </a:endParaRPr>
                    </a:p>
                  </a:txBody>
                  <a:tcPr marL="68580" marR="68580" marT="0" marB="0"/>
                </a:tc>
                <a:tc>
                  <a:txBody>
                    <a:bodyPr/>
                    <a:lstStyle/>
                    <a:p>
                      <a:pPr algn="just">
                        <a:lnSpc>
                          <a:spcPct val="115000"/>
                        </a:lnSpc>
                        <a:spcAft>
                          <a:spcPts val="0"/>
                        </a:spcAft>
                      </a:pPr>
                      <a:r>
                        <a:rPr lang="cs-CZ" sz="1200" b="1">
                          <a:latin typeface="Calibri"/>
                          <a:ea typeface="Calibri"/>
                          <a:cs typeface="Times New Roman"/>
                        </a:rPr>
                        <a:t>čl. 9</a:t>
                      </a:r>
                      <a:endParaRPr lang="cs-CZ" sz="1100">
                        <a:latin typeface="Calibri"/>
                        <a:ea typeface="Calibri"/>
                        <a:cs typeface="Times New Roman"/>
                      </a:endParaRPr>
                    </a:p>
                  </a:txBody>
                  <a:tcPr marL="68580" marR="68580" marT="0" marB="0"/>
                </a:tc>
                <a:extLst>
                  <a:ext uri="{0D108BD9-81ED-4DB2-BD59-A6C34878D82A}">
                    <a16:rowId xmlns:a16="http://schemas.microsoft.com/office/drawing/2014/main" xmlns="" val="10001"/>
                  </a:ext>
                </a:extLst>
              </a:tr>
              <a:tr h="370840">
                <a:tc>
                  <a:txBody>
                    <a:bodyPr/>
                    <a:lstStyle/>
                    <a:p>
                      <a:pPr algn="just">
                        <a:lnSpc>
                          <a:spcPct val="115000"/>
                        </a:lnSpc>
                        <a:spcAft>
                          <a:spcPts val="0"/>
                        </a:spcAft>
                      </a:pPr>
                      <a:r>
                        <a:rPr lang="cs-CZ" sz="1200" b="1">
                          <a:latin typeface="Calibri"/>
                          <a:ea typeface="Calibri"/>
                          <a:cs typeface="Times New Roman"/>
                        </a:rPr>
                        <a:t>ochrana lidské důstojnosti, cti, dobré pověsti a jména</a:t>
                      </a:r>
                      <a:endParaRPr lang="cs-CZ" sz="1100">
                        <a:latin typeface="Calibri"/>
                        <a:ea typeface="Calibri"/>
                        <a:cs typeface="Times New Roman"/>
                      </a:endParaRPr>
                    </a:p>
                  </a:txBody>
                  <a:tcPr marL="68580" marR="68580" marT="0" marB="0"/>
                </a:tc>
                <a:tc>
                  <a:txBody>
                    <a:bodyPr/>
                    <a:lstStyle/>
                    <a:p>
                      <a:pPr algn="just">
                        <a:lnSpc>
                          <a:spcPct val="115000"/>
                        </a:lnSpc>
                        <a:spcAft>
                          <a:spcPts val="0"/>
                        </a:spcAft>
                      </a:pPr>
                      <a:r>
                        <a:rPr lang="cs-CZ" sz="1200" b="1">
                          <a:latin typeface="Calibri"/>
                          <a:ea typeface="Calibri"/>
                          <a:cs typeface="Times New Roman"/>
                        </a:rPr>
                        <a:t>čl. 10</a:t>
                      </a:r>
                      <a:endParaRPr lang="cs-CZ" sz="1100">
                        <a:latin typeface="Calibri"/>
                        <a:ea typeface="Calibri"/>
                        <a:cs typeface="Times New Roman"/>
                      </a:endParaRPr>
                    </a:p>
                  </a:txBody>
                  <a:tcPr marL="68580" marR="68580" marT="0" marB="0"/>
                </a:tc>
                <a:extLst>
                  <a:ext uri="{0D108BD9-81ED-4DB2-BD59-A6C34878D82A}">
                    <a16:rowId xmlns:a16="http://schemas.microsoft.com/office/drawing/2014/main" xmlns="" val="10002"/>
                  </a:ext>
                </a:extLst>
              </a:tr>
              <a:tr h="370840">
                <a:tc>
                  <a:txBody>
                    <a:bodyPr/>
                    <a:lstStyle/>
                    <a:p>
                      <a:pPr algn="just">
                        <a:lnSpc>
                          <a:spcPct val="115000"/>
                        </a:lnSpc>
                        <a:spcAft>
                          <a:spcPts val="0"/>
                        </a:spcAft>
                      </a:pPr>
                      <a:r>
                        <a:rPr lang="cs-CZ" sz="1200" b="1">
                          <a:latin typeface="Calibri"/>
                          <a:ea typeface="Calibri"/>
                          <a:cs typeface="Times New Roman"/>
                        </a:rPr>
                        <a:t>nedotknutelnost obydlí</a:t>
                      </a:r>
                      <a:endParaRPr lang="cs-CZ" sz="1100">
                        <a:latin typeface="Calibri"/>
                        <a:ea typeface="Calibri"/>
                        <a:cs typeface="Times New Roman"/>
                      </a:endParaRPr>
                    </a:p>
                  </a:txBody>
                  <a:tcPr marL="68580" marR="68580" marT="0" marB="0"/>
                </a:tc>
                <a:tc>
                  <a:txBody>
                    <a:bodyPr/>
                    <a:lstStyle/>
                    <a:p>
                      <a:pPr algn="just">
                        <a:lnSpc>
                          <a:spcPct val="115000"/>
                        </a:lnSpc>
                        <a:spcAft>
                          <a:spcPts val="0"/>
                        </a:spcAft>
                      </a:pPr>
                      <a:r>
                        <a:rPr lang="cs-CZ" sz="1200" b="1">
                          <a:latin typeface="Calibri"/>
                          <a:ea typeface="Calibri"/>
                          <a:cs typeface="Times New Roman"/>
                        </a:rPr>
                        <a:t>čl. 12</a:t>
                      </a:r>
                      <a:endParaRPr lang="cs-CZ" sz="1100">
                        <a:latin typeface="Calibri"/>
                        <a:ea typeface="Calibri"/>
                        <a:cs typeface="Times New Roman"/>
                      </a:endParaRPr>
                    </a:p>
                  </a:txBody>
                  <a:tcPr marL="68580" marR="68580" marT="0" marB="0"/>
                </a:tc>
                <a:extLst>
                  <a:ext uri="{0D108BD9-81ED-4DB2-BD59-A6C34878D82A}">
                    <a16:rowId xmlns:a16="http://schemas.microsoft.com/office/drawing/2014/main" xmlns="" val="10003"/>
                  </a:ext>
                </a:extLst>
              </a:tr>
              <a:tr h="370840">
                <a:tc>
                  <a:txBody>
                    <a:bodyPr/>
                    <a:lstStyle/>
                    <a:p>
                      <a:pPr algn="just">
                        <a:lnSpc>
                          <a:spcPct val="115000"/>
                        </a:lnSpc>
                        <a:spcAft>
                          <a:spcPts val="0"/>
                        </a:spcAft>
                      </a:pPr>
                      <a:r>
                        <a:rPr lang="cs-CZ" sz="1200" b="1" dirty="0">
                          <a:latin typeface="Calibri"/>
                          <a:ea typeface="Calibri"/>
                          <a:cs typeface="Times New Roman"/>
                        </a:rPr>
                        <a:t>ochrana listovního tajemství a písemností a záznamů osobní povahy</a:t>
                      </a:r>
                      <a:endParaRPr lang="cs-CZ" sz="1100" dirty="0">
                        <a:latin typeface="Calibri"/>
                        <a:ea typeface="Calibri"/>
                        <a:cs typeface="Times New Roman"/>
                      </a:endParaRPr>
                    </a:p>
                  </a:txBody>
                  <a:tcPr marL="68580" marR="68580" marT="0" marB="0"/>
                </a:tc>
                <a:tc>
                  <a:txBody>
                    <a:bodyPr/>
                    <a:lstStyle/>
                    <a:p>
                      <a:pPr algn="just">
                        <a:lnSpc>
                          <a:spcPct val="115000"/>
                        </a:lnSpc>
                        <a:spcAft>
                          <a:spcPts val="0"/>
                        </a:spcAft>
                      </a:pPr>
                      <a:r>
                        <a:rPr lang="cs-CZ" sz="1200" b="1">
                          <a:latin typeface="Calibri"/>
                          <a:ea typeface="Calibri"/>
                          <a:cs typeface="Times New Roman"/>
                        </a:rPr>
                        <a:t>čl. 13</a:t>
                      </a:r>
                      <a:endParaRPr lang="cs-CZ" sz="1100">
                        <a:latin typeface="Calibri"/>
                        <a:ea typeface="Calibri"/>
                        <a:cs typeface="Times New Roman"/>
                      </a:endParaRPr>
                    </a:p>
                  </a:txBody>
                  <a:tcPr marL="68580" marR="68580" marT="0" marB="0"/>
                </a:tc>
                <a:extLst>
                  <a:ext uri="{0D108BD9-81ED-4DB2-BD59-A6C34878D82A}">
                    <a16:rowId xmlns:a16="http://schemas.microsoft.com/office/drawing/2014/main" xmlns="" val="10004"/>
                  </a:ext>
                </a:extLst>
              </a:tr>
              <a:tr h="370840">
                <a:tc>
                  <a:txBody>
                    <a:bodyPr/>
                    <a:lstStyle/>
                    <a:p>
                      <a:pPr algn="just">
                        <a:lnSpc>
                          <a:spcPct val="115000"/>
                        </a:lnSpc>
                        <a:spcAft>
                          <a:spcPts val="0"/>
                        </a:spcAft>
                      </a:pPr>
                      <a:r>
                        <a:rPr lang="cs-CZ" sz="1200" b="1">
                          <a:latin typeface="Calibri"/>
                          <a:ea typeface="Calibri"/>
                          <a:cs typeface="Times New Roman"/>
                        </a:rPr>
                        <a:t>svoboda pohybu a pobytu</a:t>
                      </a:r>
                      <a:endParaRPr lang="cs-CZ" sz="1100">
                        <a:latin typeface="Calibri"/>
                        <a:ea typeface="Calibri"/>
                        <a:cs typeface="Times New Roman"/>
                      </a:endParaRPr>
                    </a:p>
                  </a:txBody>
                  <a:tcPr marL="68580" marR="68580" marT="0" marB="0"/>
                </a:tc>
                <a:tc>
                  <a:txBody>
                    <a:bodyPr/>
                    <a:lstStyle/>
                    <a:p>
                      <a:pPr algn="just">
                        <a:lnSpc>
                          <a:spcPct val="115000"/>
                        </a:lnSpc>
                        <a:spcAft>
                          <a:spcPts val="0"/>
                        </a:spcAft>
                      </a:pPr>
                      <a:r>
                        <a:rPr lang="cs-CZ" sz="1200" b="1">
                          <a:latin typeface="Calibri"/>
                          <a:ea typeface="Calibri"/>
                          <a:cs typeface="Times New Roman"/>
                        </a:rPr>
                        <a:t>čl. 14</a:t>
                      </a:r>
                      <a:endParaRPr lang="cs-CZ" sz="1100">
                        <a:latin typeface="Calibri"/>
                        <a:ea typeface="Calibri"/>
                        <a:cs typeface="Times New Roman"/>
                      </a:endParaRPr>
                    </a:p>
                  </a:txBody>
                  <a:tcPr marL="68580" marR="68580" marT="0" marB="0"/>
                </a:tc>
                <a:extLst>
                  <a:ext uri="{0D108BD9-81ED-4DB2-BD59-A6C34878D82A}">
                    <a16:rowId xmlns:a16="http://schemas.microsoft.com/office/drawing/2014/main" xmlns="" val="10005"/>
                  </a:ext>
                </a:extLst>
              </a:tr>
              <a:tr h="370840">
                <a:tc>
                  <a:txBody>
                    <a:bodyPr/>
                    <a:lstStyle/>
                    <a:p>
                      <a:pPr algn="just">
                        <a:lnSpc>
                          <a:spcPct val="115000"/>
                        </a:lnSpc>
                        <a:spcAft>
                          <a:spcPts val="0"/>
                        </a:spcAft>
                      </a:pPr>
                      <a:r>
                        <a:rPr lang="cs-CZ" sz="1200" b="1" dirty="0">
                          <a:latin typeface="Calibri"/>
                          <a:ea typeface="Calibri"/>
                          <a:cs typeface="Times New Roman"/>
                        </a:rPr>
                        <a:t>svoboda myšlení, svědomí a náboženského vyznání</a:t>
                      </a:r>
                      <a:endParaRPr lang="cs-CZ" sz="1100" dirty="0">
                        <a:latin typeface="Calibri"/>
                        <a:ea typeface="Calibri"/>
                        <a:cs typeface="Times New Roman"/>
                      </a:endParaRPr>
                    </a:p>
                  </a:txBody>
                  <a:tcPr marL="68580" marR="68580" marT="0" marB="0"/>
                </a:tc>
                <a:tc>
                  <a:txBody>
                    <a:bodyPr/>
                    <a:lstStyle/>
                    <a:p>
                      <a:pPr algn="just">
                        <a:lnSpc>
                          <a:spcPct val="115000"/>
                        </a:lnSpc>
                        <a:spcAft>
                          <a:spcPts val="0"/>
                        </a:spcAft>
                      </a:pPr>
                      <a:r>
                        <a:rPr lang="cs-CZ" sz="1200" b="1" dirty="0">
                          <a:latin typeface="Calibri"/>
                          <a:ea typeface="Calibri"/>
                          <a:cs typeface="Times New Roman"/>
                        </a:rPr>
                        <a:t>čl. 15 a 16</a:t>
                      </a:r>
                      <a:endParaRPr lang="cs-CZ" sz="1100" dirty="0">
                        <a:latin typeface="Calibri"/>
                        <a:ea typeface="Calibri"/>
                        <a:cs typeface="Times New Roman"/>
                      </a:endParaRPr>
                    </a:p>
                  </a:txBody>
                  <a:tcPr marL="68580" marR="68580" marT="0" marB="0"/>
                </a:tc>
                <a:extLst>
                  <a:ext uri="{0D108BD9-81ED-4DB2-BD59-A6C34878D82A}">
                    <a16:rowId xmlns:a16="http://schemas.microsoft.com/office/drawing/2014/main" xmlns="" val="10006"/>
                  </a:ext>
                </a:extLst>
              </a:tr>
              <a:tr h="370840">
                <a:tc>
                  <a:txBody>
                    <a:bodyPr/>
                    <a:lstStyle/>
                    <a:p>
                      <a:r>
                        <a:rPr lang="cs-CZ" sz="1200" b="1" kern="1200" dirty="0" smtClean="0">
                          <a:solidFill>
                            <a:schemeClr val="tx1"/>
                          </a:solidFill>
                          <a:latin typeface="+mn-lt"/>
                          <a:ea typeface="+mn-ea"/>
                          <a:cs typeface="+mn-cs"/>
                        </a:rPr>
                        <a:t>politická práva </a:t>
                      </a:r>
                      <a:endParaRPr lang="cs-CZ" sz="1200" kern="1200" dirty="0" smtClean="0">
                        <a:solidFill>
                          <a:schemeClr val="tx1"/>
                        </a:solidFill>
                        <a:latin typeface="+mn-lt"/>
                        <a:ea typeface="+mn-ea"/>
                        <a:cs typeface="+mn-cs"/>
                      </a:endParaRPr>
                    </a:p>
                    <a:p>
                      <a:pPr lvl="0"/>
                      <a:r>
                        <a:rPr lang="cs-CZ" sz="1200" b="1" kern="1200" dirty="0" smtClean="0">
                          <a:solidFill>
                            <a:schemeClr val="tx1"/>
                          </a:solidFill>
                          <a:latin typeface="+mn-lt"/>
                          <a:ea typeface="+mn-ea"/>
                          <a:cs typeface="+mn-cs"/>
                        </a:rPr>
                        <a:t>svoboda projevu a právo na informace</a:t>
                      </a:r>
                      <a:endParaRPr lang="cs-CZ" sz="1200" kern="1200" dirty="0" smtClean="0">
                        <a:solidFill>
                          <a:schemeClr val="tx1"/>
                        </a:solidFill>
                        <a:latin typeface="+mn-lt"/>
                        <a:ea typeface="+mn-ea"/>
                        <a:cs typeface="+mn-cs"/>
                      </a:endParaRPr>
                    </a:p>
                    <a:p>
                      <a:pPr lvl="0"/>
                      <a:r>
                        <a:rPr lang="cs-CZ" sz="1200" b="1" kern="1200" dirty="0" smtClean="0">
                          <a:solidFill>
                            <a:schemeClr val="tx1"/>
                          </a:solidFill>
                          <a:latin typeface="+mn-lt"/>
                          <a:ea typeface="+mn-ea"/>
                          <a:cs typeface="+mn-cs"/>
                        </a:rPr>
                        <a:t>právo petiční</a:t>
                      </a:r>
                      <a:endParaRPr lang="cs-CZ" sz="1200" kern="1200" dirty="0" smtClean="0">
                        <a:solidFill>
                          <a:schemeClr val="tx1"/>
                        </a:solidFill>
                        <a:latin typeface="+mn-lt"/>
                        <a:ea typeface="+mn-ea"/>
                        <a:cs typeface="+mn-cs"/>
                      </a:endParaRPr>
                    </a:p>
                    <a:p>
                      <a:pPr lvl="0"/>
                      <a:r>
                        <a:rPr lang="cs-CZ" sz="1200" b="1" kern="1200" dirty="0" smtClean="0">
                          <a:solidFill>
                            <a:schemeClr val="tx1"/>
                          </a:solidFill>
                          <a:latin typeface="+mn-lt"/>
                          <a:ea typeface="+mn-ea"/>
                          <a:cs typeface="+mn-cs"/>
                        </a:rPr>
                        <a:t>právo shromažďovací</a:t>
                      </a:r>
                      <a:endParaRPr lang="cs-CZ" sz="1200" kern="1200" dirty="0" smtClean="0">
                        <a:solidFill>
                          <a:schemeClr val="tx1"/>
                        </a:solidFill>
                        <a:latin typeface="+mn-lt"/>
                        <a:ea typeface="+mn-ea"/>
                        <a:cs typeface="+mn-cs"/>
                      </a:endParaRPr>
                    </a:p>
                    <a:p>
                      <a:pPr lvl="0"/>
                      <a:r>
                        <a:rPr lang="cs-CZ" sz="1200" b="1" kern="1200" dirty="0" smtClean="0">
                          <a:solidFill>
                            <a:schemeClr val="tx1"/>
                          </a:solidFill>
                          <a:latin typeface="+mn-lt"/>
                          <a:ea typeface="+mn-ea"/>
                          <a:cs typeface="+mn-cs"/>
                        </a:rPr>
                        <a:t>právo sdružovací</a:t>
                      </a:r>
                      <a:endParaRPr lang="cs-CZ" sz="1200" kern="1200" dirty="0" smtClean="0">
                        <a:solidFill>
                          <a:schemeClr val="tx1"/>
                        </a:solidFill>
                        <a:latin typeface="+mn-lt"/>
                        <a:ea typeface="+mn-ea"/>
                        <a:cs typeface="+mn-cs"/>
                      </a:endParaRPr>
                    </a:p>
                    <a:p>
                      <a:pPr lvl="0"/>
                      <a:r>
                        <a:rPr lang="cs-CZ" sz="1200" b="1" kern="1200" dirty="0" smtClean="0">
                          <a:solidFill>
                            <a:schemeClr val="tx1"/>
                          </a:solidFill>
                          <a:latin typeface="+mn-lt"/>
                          <a:ea typeface="+mn-ea"/>
                          <a:cs typeface="+mn-cs"/>
                        </a:rPr>
                        <a:t>právo podílet se na zprávě věcí veřejných</a:t>
                      </a:r>
                      <a:endParaRPr lang="cs-CZ" sz="1200" kern="1200" dirty="0" smtClean="0">
                        <a:solidFill>
                          <a:schemeClr val="tx1"/>
                        </a:solidFill>
                        <a:latin typeface="+mn-lt"/>
                        <a:ea typeface="+mn-ea"/>
                        <a:cs typeface="+mn-cs"/>
                      </a:endParaRPr>
                    </a:p>
                    <a:p>
                      <a:pPr lvl="0"/>
                      <a:r>
                        <a:rPr lang="cs-CZ" sz="1200" b="1" kern="1200" dirty="0" smtClean="0">
                          <a:solidFill>
                            <a:schemeClr val="tx1"/>
                          </a:solidFill>
                          <a:latin typeface="+mn-lt"/>
                          <a:ea typeface="+mn-ea"/>
                          <a:cs typeface="+mn-cs"/>
                        </a:rPr>
                        <a:t>právo postavit se na odpor</a:t>
                      </a:r>
                      <a:endParaRPr lang="cs-CZ" dirty="0"/>
                    </a:p>
                  </a:txBody>
                  <a:tcPr/>
                </a:tc>
                <a:tc>
                  <a:txBody>
                    <a:bodyPr/>
                    <a:lstStyle/>
                    <a:p>
                      <a:r>
                        <a:rPr lang="cs-CZ" sz="1200" b="1" kern="1200" dirty="0" smtClean="0">
                          <a:solidFill>
                            <a:schemeClr val="tx1"/>
                          </a:solidFill>
                          <a:latin typeface="+mn-lt"/>
                          <a:ea typeface="+mn-ea"/>
                          <a:cs typeface="+mn-cs"/>
                        </a:rPr>
                        <a:t>čl. 17-23</a:t>
                      </a:r>
                      <a:endParaRPr lang="cs-CZ" sz="1200" kern="1200" dirty="0" smtClean="0">
                        <a:solidFill>
                          <a:schemeClr val="tx1"/>
                        </a:solidFill>
                        <a:latin typeface="+mn-lt"/>
                        <a:ea typeface="+mn-ea"/>
                        <a:cs typeface="+mn-cs"/>
                      </a:endParaRPr>
                    </a:p>
                    <a:p>
                      <a:r>
                        <a:rPr lang="cs-CZ" sz="1200" b="1" kern="1200" dirty="0" smtClean="0">
                          <a:solidFill>
                            <a:schemeClr val="tx1"/>
                          </a:solidFill>
                          <a:latin typeface="+mn-lt"/>
                          <a:ea typeface="+mn-ea"/>
                          <a:cs typeface="+mn-cs"/>
                        </a:rPr>
                        <a:t>čl. 17 </a:t>
                      </a:r>
                      <a:endParaRPr lang="cs-CZ" sz="1200" kern="1200" dirty="0" smtClean="0">
                        <a:solidFill>
                          <a:schemeClr val="tx1"/>
                        </a:solidFill>
                        <a:latin typeface="+mn-lt"/>
                        <a:ea typeface="+mn-ea"/>
                        <a:cs typeface="+mn-cs"/>
                      </a:endParaRPr>
                    </a:p>
                    <a:p>
                      <a:r>
                        <a:rPr lang="cs-CZ" sz="1200" b="1" kern="1200" dirty="0" smtClean="0">
                          <a:solidFill>
                            <a:schemeClr val="tx1"/>
                          </a:solidFill>
                          <a:latin typeface="+mn-lt"/>
                          <a:ea typeface="+mn-ea"/>
                          <a:cs typeface="+mn-cs"/>
                        </a:rPr>
                        <a:t>čl. 18</a:t>
                      </a:r>
                      <a:endParaRPr lang="cs-CZ" sz="1200" kern="1200" dirty="0" smtClean="0">
                        <a:solidFill>
                          <a:schemeClr val="tx1"/>
                        </a:solidFill>
                        <a:latin typeface="+mn-lt"/>
                        <a:ea typeface="+mn-ea"/>
                        <a:cs typeface="+mn-cs"/>
                      </a:endParaRPr>
                    </a:p>
                    <a:p>
                      <a:r>
                        <a:rPr lang="cs-CZ" sz="1200" b="1" kern="1200" dirty="0" smtClean="0">
                          <a:solidFill>
                            <a:schemeClr val="tx1"/>
                          </a:solidFill>
                          <a:latin typeface="+mn-lt"/>
                          <a:ea typeface="+mn-ea"/>
                          <a:cs typeface="+mn-cs"/>
                        </a:rPr>
                        <a:t>čl. 19</a:t>
                      </a:r>
                      <a:endParaRPr lang="cs-CZ" sz="1200" kern="1200" dirty="0" smtClean="0">
                        <a:solidFill>
                          <a:schemeClr val="tx1"/>
                        </a:solidFill>
                        <a:latin typeface="+mn-lt"/>
                        <a:ea typeface="+mn-ea"/>
                        <a:cs typeface="+mn-cs"/>
                      </a:endParaRPr>
                    </a:p>
                    <a:p>
                      <a:r>
                        <a:rPr lang="cs-CZ" sz="1200" b="1" kern="1200" dirty="0" smtClean="0">
                          <a:solidFill>
                            <a:schemeClr val="tx1"/>
                          </a:solidFill>
                          <a:latin typeface="+mn-lt"/>
                          <a:ea typeface="+mn-ea"/>
                          <a:cs typeface="+mn-cs"/>
                        </a:rPr>
                        <a:t>čl. 20</a:t>
                      </a:r>
                      <a:endParaRPr lang="cs-CZ" sz="1200" kern="1200" dirty="0" smtClean="0">
                        <a:solidFill>
                          <a:schemeClr val="tx1"/>
                        </a:solidFill>
                        <a:latin typeface="+mn-lt"/>
                        <a:ea typeface="+mn-ea"/>
                        <a:cs typeface="+mn-cs"/>
                      </a:endParaRPr>
                    </a:p>
                    <a:p>
                      <a:r>
                        <a:rPr lang="cs-CZ" sz="1200" b="1" kern="1200" dirty="0" smtClean="0">
                          <a:solidFill>
                            <a:schemeClr val="tx1"/>
                          </a:solidFill>
                          <a:latin typeface="+mn-lt"/>
                          <a:ea typeface="+mn-ea"/>
                          <a:cs typeface="+mn-cs"/>
                        </a:rPr>
                        <a:t>čl. 21 </a:t>
                      </a:r>
                      <a:endParaRPr lang="cs-CZ" sz="1200" kern="1200" dirty="0" smtClean="0">
                        <a:solidFill>
                          <a:schemeClr val="tx1"/>
                        </a:solidFill>
                        <a:latin typeface="+mn-lt"/>
                        <a:ea typeface="+mn-ea"/>
                        <a:cs typeface="+mn-cs"/>
                      </a:endParaRPr>
                    </a:p>
                    <a:p>
                      <a:r>
                        <a:rPr lang="cs-CZ" sz="1200" b="1" kern="1200" dirty="0" smtClean="0">
                          <a:solidFill>
                            <a:schemeClr val="tx1"/>
                          </a:solidFill>
                          <a:latin typeface="+mn-lt"/>
                          <a:ea typeface="+mn-ea"/>
                          <a:cs typeface="+mn-cs"/>
                        </a:rPr>
                        <a:t>čl. 23</a:t>
                      </a:r>
                      <a:endParaRPr lang="cs-CZ" sz="1200" dirty="0"/>
                    </a:p>
                  </a:txBody>
                  <a:tcPr/>
                </a:tc>
                <a:extLst>
                  <a:ext uri="{0D108BD9-81ED-4DB2-BD59-A6C34878D82A}">
                    <a16:rowId xmlns:a16="http://schemas.microsoft.com/office/drawing/2014/main" xmlns="" val="10007"/>
                  </a:ext>
                </a:extLst>
              </a:tr>
              <a:tr h="370840">
                <a:tc>
                  <a:txBody>
                    <a:bodyPr/>
                    <a:lstStyle/>
                    <a:p>
                      <a:pPr lvl="0"/>
                      <a:r>
                        <a:rPr lang="cs-CZ" sz="1200" b="1" dirty="0" smtClean="0"/>
                        <a:t>práva</a:t>
                      </a:r>
                      <a:r>
                        <a:rPr lang="cs-CZ" sz="1200" b="1" baseline="0" dirty="0" smtClean="0"/>
                        <a:t> národnostních menšin (hlava III. Listiny)</a:t>
                      </a:r>
                      <a:endParaRPr lang="cs-CZ" sz="1200" b="1" dirty="0"/>
                    </a:p>
                  </a:txBody>
                  <a:tcPr/>
                </a:tc>
                <a:tc>
                  <a:txBody>
                    <a:bodyPr/>
                    <a:lstStyle/>
                    <a:p>
                      <a:r>
                        <a:rPr lang="cs-CZ" sz="1200" b="1" dirty="0" smtClean="0"/>
                        <a:t>čl. 24-25</a:t>
                      </a:r>
                      <a:endParaRPr lang="cs-CZ" sz="1200" b="1" dirty="0"/>
                    </a:p>
                  </a:txBody>
                  <a:tcPr/>
                </a:tc>
                <a:extLst>
                  <a:ext uri="{0D108BD9-81ED-4DB2-BD59-A6C34878D82A}">
                    <a16:rowId xmlns:a16="http://schemas.microsoft.com/office/drawing/2014/main" xmlns="" val="10008"/>
                  </a:ext>
                </a:extLst>
              </a:tr>
              <a:tr h="370840">
                <a:tc>
                  <a:txBody>
                    <a:bodyPr/>
                    <a:lstStyle/>
                    <a:p>
                      <a:pPr lvl="0"/>
                      <a:r>
                        <a:rPr lang="cs-CZ" sz="1200" b="1" dirty="0" smtClean="0"/>
                        <a:t>právo</a:t>
                      </a:r>
                      <a:r>
                        <a:rPr lang="cs-CZ" sz="1200" b="1" baseline="0" dirty="0" smtClean="0"/>
                        <a:t> na soudní a jinou ochranu (hlava V. Listiny)</a:t>
                      </a:r>
                      <a:endParaRPr lang="cs-CZ" sz="1200" b="1" dirty="0"/>
                    </a:p>
                  </a:txBody>
                  <a:tcPr/>
                </a:tc>
                <a:tc>
                  <a:txBody>
                    <a:bodyPr/>
                    <a:lstStyle/>
                    <a:p>
                      <a:r>
                        <a:rPr lang="cs-CZ" sz="1200" b="1" dirty="0" smtClean="0"/>
                        <a:t>čl. 36-40</a:t>
                      </a:r>
                      <a:endParaRPr lang="cs-CZ" sz="1200" b="1" dirty="0"/>
                    </a:p>
                  </a:txBody>
                  <a:tcPr/>
                </a:tc>
                <a:extLst>
                  <a:ext uri="{0D108BD9-81ED-4DB2-BD59-A6C34878D82A}">
                    <a16:rowId xmlns:a16="http://schemas.microsoft.com/office/drawing/2014/main" xmlns="" val="10009"/>
                  </a:ext>
                </a:extLst>
              </a:tr>
            </a:tbl>
          </a:graphicData>
        </a:graphic>
      </p:graphicFrame>
      <p:sp>
        <p:nvSpPr>
          <p:cNvPr id="2" name="Zástupný symbol pro číslo snímku 1"/>
          <p:cNvSpPr>
            <a:spLocks noGrp="1"/>
          </p:cNvSpPr>
          <p:nvPr>
            <p:ph type="sldNum" sz="quarter" idx="12"/>
          </p:nvPr>
        </p:nvSpPr>
        <p:spPr/>
        <p:txBody>
          <a:bodyPr/>
          <a:lstStyle/>
          <a:p>
            <a:fld id="{AC57A5DF-1266-40EA-9282-1E66B9DE06C0}" type="slidenum">
              <a:rPr lang="cs-CZ" smtClean="0"/>
              <a:pPr/>
              <a:t>69</a:t>
            </a:fld>
            <a:endParaRPr lang="cs-CZ" dirty="0"/>
          </a:p>
        </p:txBody>
      </p:sp>
    </p:spTree>
    <p:extLst>
      <p:ext uri="{BB962C8B-B14F-4D97-AF65-F5344CB8AC3E}">
        <p14:creationId xmlns:p14="http://schemas.microsoft.com/office/powerpoint/2010/main" val="34313304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7</a:t>
            </a:fld>
            <a:endParaRPr lang="cs-CZ" dirty="0"/>
          </a:p>
        </p:txBody>
      </p:sp>
      <p:sp>
        <p:nvSpPr>
          <p:cNvPr id="4" name="TextovéPole 3"/>
          <p:cNvSpPr txBox="1"/>
          <p:nvPr/>
        </p:nvSpPr>
        <p:spPr>
          <a:xfrm>
            <a:off x="611560" y="836712"/>
            <a:ext cx="7920880" cy="7017306"/>
          </a:xfrm>
          <a:prstGeom prst="rect">
            <a:avLst/>
          </a:prstGeom>
          <a:noFill/>
        </p:spPr>
        <p:txBody>
          <a:bodyPr wrap="square" rtlCol="0">
            <a:spAutoFit/>
          </a:bodyPr>
          <a:lstStyle/>
          <a:p>
            <a:pPr algn="just">
              <a:buNone/>
            </a:pPr>
            <a:r>
              <a:rPr lang="cs-CZ" sz="2000" b="1" dirty="0" smtClean="0"/>
              <a:t>Rozlišení práva soukromého od práva veřejného není </a:t>
            </a:r>
            <a:r>
              <a:rPr lang="cs-CZ" sz="2000" b="1" u="sng" dirty="0" smtClean="0">
                <a:solidFill>
                  <a:srgbClr val="FF0000"/>
                </a:solidFill>
              </a:rPr>
              <a:t>absolutní</a:t>
            </a:r>
            <a:r>
              <a:rPr lang="cs-CZ" sz="2000" b="1" dirty="0" smtClean="0">
                <a:solidFill>
                  <a:srgbClr val="FF0000"/>
                </a:solidFill>
              </a:rPr>
              <a:t>.</a:t>
            </a:r>
          </a:p>
          <a:p>
            <a:pPr algn="just">
              <a:buNone/>
            </a:pPr>
            <a:endParaRPr lang="cs-CZ" sz="2000" dirty="0"/>
          </a:p>
          <a:p>
            <a:pPr algn="just">
              <a:buNone/>
            </a:pPr>
            <a:r>
              <a:rPr lang="cs-CZ" sz="2000" b="1" dirty="0" smtClean="0"/>
              <a:t>Zájmová teorie</a:t>
            </a:r>
          </a:p>
          <a:p>
            <a:pPr algn="just">
              <a:buNone/>
            </a:pPr>
            <a:endParaRPr lang="cs-CZ" sz="2000" b="1" dirty="0" smtClean="0"/>
          </a:p>
          <a:p>
            <a:pPr algn="just">
              <a:buFont typeface="Wingdings" pitchFamily="2" charset="2"/>
              <a:buChar char="q"/>
            </a:pPr>
            <a:r>
              <a:rPr lang="cs-CZ" sz="2000" b="1" dirty="0" smtClean="0"/>
              <a:t> pro vymezení je klíčový zájem</a:t>
            </a:r>
          </a:p>
          <a:p>
            <a:pPr algn="just">
              <a:buNone/>
            </a:pPr>
            <a:endParaRPr lang="cs-CZ" sz="2000" b="1" dirty="0"/>
          </a:p>
          <a:p>
            <a:pPr marL="285750" indent="-285750" algn="just">
              <a:buFont typeface="Arial" panose="020B0604020202020204" pitchFamily="34" charset="0"/>
              <a:buChar char="•"/>
            </a:pPr>
            <a:r>
              <a:rPr lang="cs-CZ" sz="2000" dirty="0"/>
              <a:t>právo veřejné </a:t>
            </a:r>
            <a:r>
              <a:rPr lang="cs-CZ" sz="2000" dirty="0" smtClean="0"/>
              <a:t>soubor norem, jež slouží za účelem ochrany zájmů ve společnosti („obecné blaho“) </a:t>
            </a:r>
            <a:endParaRPr lang="cs-CZ" sz="2000" dirty="0"/>
          </a:p>
          <a:p>
            <a:pPr marL="285750" indent="-285750" algn="just">
              <a:buFont typeface="Arial" panose="020B0604020202020204" pitchFamily="34" charset="0"/>
              <a:buChar char="•"/>
            </a:pPr>
            <a:r>
              <a:rPr lang="cs-CZ" sz="2000" dirty="0"/>
              <a:t>právo soukromé = </a:t>
            </a:r>
            <a:r>
              <a:rPr lang="cs-CZ" sz="2000" dirty="0" smtClean="0"/>
              <a:t> soubor norem, jež slouží zájmům </a:t>
            </a:r>
            <a:r>
              <a:rPr lang="cs-CZ" sz="2000" dirty="0"/>
              <a:t>jednotlivce</a:t>
            </a:r>
          </a:p>
          <a:p>
            <a:pPr algn="just">
              <a:buNone/>
            </a:pPr>
            <a:endParaRPr lang="cs-CZ" sz="2000" dirty="0" smtClean="0"/>
          </a:p>
          <a:p>
            <a:pPr algn="just">
              <a:buNone/>
            </a:pPr>
            <a:r>
              <a:rPr lang="cs-CZ" sz="2000" i="1" dirty="0" smtClean="0"/>
              <a:t>vyvlastnění domu </a:t>
            </a:r>
            <a:r>
              <a:rPr lang="cs-CZ" sz="2000" dirty="0" smtClean="0"/>
              <a:t>(je ve veřejném zájmu = tzn. nucený přechod vlastnického práva na stát); musí být ve veřejném zájmu a za náhradu</a:t>
            </a:r>
          </a:p>
          <a:p>
            <a:pPr algn="just">
              <a:buNone/>
            </a:pPr>
            <a:endParaRPr lang="cs-CZ" sz="2000" i="1" dirty="0" smtClean="0"/>
          </a:p>
          <a:p>
            <a:pPr algn="just">
              <a:buNone/>
            </a:pPr>
            <a:r>
              <a:rPr lang="cs-CZ" sz="2000" i="1" dirty="0" smtClean="0"/>
              <a:t>prodej domu </a:t>
            </a:r>
            <a:r>
              <a:rPr lang="cs-CZ" sz="2000" dirty="0" smtClean="0"/>
              <a:t>= dohoda mezi prodávajícím a kupujícím, soukromý zájem na prodeji</a:t>
            </a:r>
          </a:p>
          <a:p>
            <a:pPr algn="just">
              <a:buNone/>
            </a:pPr>
            <a:endParaRPr lang="cs-CZ" sz="2000" dirty="0" smtClean="0"/>
          </a:p>
          <a:p>
            <a:pPr algn="just">
              <a:buNone/>
            </a:pPr>
            <a:r>
              <a:rPr lang="cs-CZ" sz="1400" b="1" i="1" dirty="0" smtClean="0">
                <a:solidFill>
                  <a:srgbClr val="FF0000"/>
                </a:solidFill>
              </a:rPr>
              <a:t>stavební řízení </a:t>
            </a:r>
            <a:r>
              <a:rPr lang="cs-CZ" sz="1400" b="1" dirty="0" smtClean="0">
                <a:solidFill>
                  <a:srgbClr val="FF0000"/>
                </a:solidFill>
              </a:rPr>
              <a:t>= regulováno veřejným právem, ale chrání rovněž soukromé zájmy (účastníky řízení jsou i vlastníci sousedních pozemků)</a:t>
            </a:r>
            <a:endParaRPr lang="cs-CZ" sz="1400" b="1" dirty="0">
              <a:solidFill>
                <a:srgbClr val="FF0000"/>
              </a:solidFill>
            </a:endParaRPr>
          </a:p>
          <a:p>
            <a:pPr algn="just"/>
            <a:endParaRPr lang="cs-CZ" b="1" dirty="0"/>
          </a:p>
          <a:p>
            <a:pPr algn="just"/>
            <a:endParaRPr lang="cs-CZ" b="1" dirty="0"/>
          </a:p>
          <a:p>
            <a:pPr marL="285750" indent="-285750" algn="just">
              <a:buFontTx/>
              <a:buChar char="-"/>
            </a:pPr>
            <a:endParaRPr lang="cs-CZ" dirty="0" smtClean="0"/>
          </a:p>
          <a:p>
            <a:pPr marL="285750" indent="-285750" algn="just">
              <a:buFontTx/>
              <a:buChar char="-"/>
            </a:pPr>
            <a:endParaRPr lang="cs-CZ" dirty="0" smtClean="0"/>
          </a:p>
          <a:p>
            <a:endParaRPr lang="cs-CZ" dirty="0"/>
          </a:p>
        </p:txBody>
      </p:sp>
    </p:spTree>
    <p:extLst>
      <p:ext uri="{BB962C8B-B14F-4D97-AF65-F5344CB8AC3E}">
        <p14:creationId xmlns:p14="http://schemas.microsoft.com/office/powerpoint/2010/main" val="1297358696"/>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59532" y="620688"/>
            <a:ext cx="8424936" cy="6678751"/>
          </a:xfrm>
          <a:prstGeom prst="rect">
            <a:avLst/>
          </a:prstGeom>
          <a:noFill/>
        </p:spPr>
        <p:txBody>
          <a:bodyPr wrap="square" rtlCol="0">
            <a:spAutoFit/>
          </a:bodyPr>
          <a:lstStyle/>
          <a:p>
            <a:pPr>
              <a:buNone/>
            </a:pPr>
            <a:r>
              <a:rPr lang="cs-CZ" sz="2800" b="1" dirty="0" smtClean="0"/>
              <a:t>Listina základních práv a svobod</a:t>
            </a:r>
          </a:p>
          <a:p>
            <a:pPr>
              <a:buNone/>
            </a:pPr>
            <a:r>
              <a:rPr lang="cs-CZ" sz="2400" b="1" dirty="0" smtClean="0"/>
              <a:t>Hospodářská, kulturní a sociální práva (hlava IV. Listiny)</a:t>
            </a:r>
          </a:p>
          <a:p>
            <a:pPr>
              <a:buNone/>
            </a:pPr>
            <a:endParaRPr lang="cs-CZ" sz="2400" b="1" dirty="0" smtClean="0"/>
          </a:p>
          <a:p>
            <a:r>
              <a:rPr lang="cs-CZ" sz="2000" b="1" dirty="0" smtClean="0">
                <a:solidFill>
                  <a:srgbClr val="FF0000"/>
                </a:solidFill>
              </a:rPr>
              <a:t>aneb zakládá Listina nárok na bezplatné zdravotnictví a školství..?</a:t>
            </a:r>
          </a:p>
          <a:p>
            <a:endParaRPr lang="cs-CZ" sz="2000" dirty="0" smtClean="0"/>
          </a:p>
          <a:p>
            <a:r>
              <a:rPr lang="cs-CZ" sz="2000" dirty="0" smtClean="0"/>
              <a:t>čl. 31 Listiny</a:t>
            </a:r>
          </a:p>
          <a:p>
            <a:pPr algn="just"/>
            <a:r>
              <a:rPr lang="cs-CZ" sz="2000" b="1" dirty="0" smtClean="0"/>
              <a:t>Každý má právo na ochranu zdraví. Občané mají na základě veřejného pojištění právo na bezplatnou zdravotní péči a na zdravotní pomůcky za podmínek, které stanoví zákon.</a:t>
            </a:r>
            <a:endParaRPr lang="cs-CZ" sz="2000" dirty="0" smtClean="0"/>
          </a:p>
          <a:p>
            <a:pPr algn="just"/>
            <a:r>
              <a:rPr lang="cs-CZ" sz="1400" b="1" dirty="0" err="1" smtClean="0"/>
              <a:t>Pl</a:t>
            </a:r>
            <a:r>
              <a:rPr lang="cs-CZ" sz="1400" b="1" dirty="0" smtClean="0"/>
              <a:t>. 1 ÚS/2008 ze dne 28. 05. 2008</a:t>
            </a:r>
            <a:endParaRPr lang="cs-CZ" sz="1400" dirty="0" smtClean="0"/>
          </a:p>
          <a:p>
            <a:pPr algn="just"/>
            <a:r>
              <a:rPr lang="cs-CZ" sz="1400" b="1" i="1" dirty="0" smtClean="0"/>
              <a:t>Z odůvodnění v bodě 116 nálezu: „patrně by ústavně obstála ekonomicky rovnocenná zákonná úprava plošně zvyšující pojistné o únosnou roční sumu a bonifikující pak ty, kteří zdravotní péči využívali v daném roce méně. Bod 114 připouští, že "případné individuální zásahy jsou však pochopitelně i nadále </a:t>
            </a:r>
            <a:r>
              <a:rPr lang="cs-CZ" sz="1400" b="1" i="1" dirty="0" err="1" smtClean="0"/>
              <a:t>reparovatelné</a:t>
            </a:r>
            <a:r>
              <a:rPr lang="cs-CZ" sz="1400" b="1" i="1" dirty="0" smtClean="0"/>
              <a:t> standardními postupy včetně ústavní stížnosti". Lze ho číst jednak jako připuštění možnosti domáhat se ústavní stížností ústavně konformního výkladu zákona, jednak jako odkaz na možnost, že v konkrétní tíživé sociální situaci znamená požadavek regulačního poplatku porušení například základních práv podle čl. 6, 7 či 10 Listiny nebo nedovolenou (nepřímou) diskriminaci podle čl. 1 a 3 Listiny (takto by neošetření nemajetného vězně kvůli nezaplacení regulačního poplatku, na kterýžto problém, zatím latentní, poukazuje výroční zpráva Českého helsinského výboru, mohlo být porušením čl. 7 odst. 2 Listiny).“</a:t>
            </a:r>
            <a:endParaRPr lang="cs-CZ" sz="1400" dirty="0" smtClean="0"/>
          </a:p>
          <a:p>
            <a:endParaRPr lang="cs-CZ" sz="2000" dirty="0" smtClean="0">
              <a:solidFill>
                <a:srgbClr val="FF0000"/>
              </a:solidFill>
            </a:endParaRPr>
          </a:p>
          <a:p>
            <a:pPr>
              <a:buNone/>
            </a:pPr>
            <a:endParaRPr lang="cs-CZ" sz="2400" b="1" dirty="0" smtClean="0"/>
          </a:p>
          <a:p>
            <a:pPr>
              <a:buNone/>
            </a:pPr>
            <a:endParaRPr lang="cs-CZ" sz="2400" b="1" dirty="0" smtClean="0"/>
          </a:p>
          <a:p>
            <a:pPr>
              <a:buNone/>
            </a:pPr>
            <a:endParaRPr lang="cs-CZ" sz="2400" b="1" dirty="0" smtClean="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70</a:t>
            </a:fld>
            <a:endParaRPr lang="cs-CZ" dirty="0"/>
          </a:p>
        </p:txBody>
      </p:sp>
    </p:spTree>
    <p:extLst>
      <p:ext uri="{BB962C8B-B14F-4D97-AF65-F5344CB8AC3E}">
        <p14:creationId xmlns:p14="http://schemas.microsoft.com/office/powerpoint/2010/main" val="2019952563"/>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455573" y="620687"/>
            <a:ext cx="8208912" cy="8248412"/>
          </a:xfrm>
          <a:prstGeom prst="rect">
            <a:avLst/>
          </a:prstGeom>
          <a:noFill/>
        </p:spPr>
        <p:txBody>
          <a:bodyPr wrap="square" rtlCol="0">
            <a:spAutoFit/>
          </a:bodyPr>
          <a:lstStyle/>
          <a:p>
            <a:pPr>
              <a:buNone/>
            </a:pPr>
            <a:r>
              <a:rPr lang="cs-CZ" sz="2800" b="1" dirty="0" smtClean="0"/>
              <a:t>Listina základních práv a svobod</a:t>
            </a:r>
          </a:p>
          <a:p>
            <a:pPr>
              <a:buNone/>
            </a:pPr>
            <a:r>
              <a:rPr lang="cs-CZ" sz="2400" b="1" dirty="0" smtClean="0"/>
              <a:t>Hospodářská, kulturní a sociální práva (hlava IV. Listiny)</a:t>
            </a:r>
          </a:p>
          <a:p>
            <a:pPr>
              <a:buNone/>
            </a:pPr>
            <a:endParaRPr lang="cs-CZ" sz="2400" b="1" dirty="0" smtClean="0"/>
          </a:p>
          <a:p>
            <a:pPr algn="just"/>
            <a:r>
              <a:rPr lang="cs-CZ" sz="2000" b="1" dirty="0" smtClean="0">
                <a:solidFill>
                  <a:srgbClr val="FF0000"/>
                </a:solidFill>
              </a:rPr>
              <a:t>aneb zakládá Listina nárok na bezplatné zdravotnictví a školství..?</a:t>
            </a:r>
            <a:endParaRPr lang="cs-CZ" sz="2000" b="1" dirty="0" smtClean="0"/>
          </a:p>
          <a:p>
            <a:r>
              <a:rPr lang="cs-CZ" sz="2400" dirty="0" smtClean="0"/>
              <a:t>čl. 33 odst. 2 Listiny</a:t>
            </a:r>
          </a:p>
          <a:p>
            <a:pPr algn="just"/>
            <a:r>
              <a:rPr lang="cs-CZ" sz="2000" b="1" dirty="0" smtClean="0"/>
              <a:t>Občané mají právo na bezplatné vzdělání v základních a středních školách, podle schopností občana a možností společnosti též na vysokých školách.</a:t>
            </a:r>
          </a:p>
          <a:p>
            <a:pPr algn="just"/>
            <a:endParaRPr lang="cs-CZ" sz="1400" b="1" dirty="0" smtClean="0"/>
          </a:p>
          <a:p>
            <a:pPr algn="just"/>
            <a:r>
              <a:rPr lang="cs-CZ" sz="1400" b="1" dirty="0" err="1" smtClean="0"/>
              <a:t>Pl</a:t>
            </a:r>
            <a:r>
              <a:rPr lang="cs-CZ" sz="1400" b="1" dirty="0" smtClean="0"/>
              <a:t>. ÚS 35/93 ze dne 15. 02. 1994</a:t>
            </a:r>
            <a:endParaRPr lang="cs-CZ" sz="1400" dirty="0" smtClean="0"/>
          </a:p>
          <a:p>
            <a:pPr algn="just"/>
            <a:r>
              <a:rPr lang="cs-CZ" sz="1400" b="1" i="1" dirty="0" smtClean="0"/>
              <a:t>Právo na bezplatné základní a středoškolské vzdělání, které občanům přiznává čl. 33 odst. 2 Listiny základních práv a svobod, má nepodmíněnou povahu. I když podle čl. 41 odst. 1 Listiny je možno se tohoto práva domáhat pouze v mezích prováděcích zákonů, lze sotva mít za to, že s šetřením mezi základních práv a svobod by ještě byla slučitelná zákonnou výjimkou zpochybněná nepodmíněnost práva na bezplatné základní a středoškolské vzdělání.</a:t>
            </a:r>
          </a:p>
          <a:p>
            <a:pPr algn="just"/>
            <a:endParaRPr lang="cs-CZ" sz="1400" dirty="0" smtClean="0"/>
          </a:p>
          <a:p>
            <a:pPr algn="just"/>
            <a:r>
              <a:rPr lang="cs-CZ" sz="1400" b="1" dirty="0" err="1" smtClean="0"/>
              <a:t>Pl</a:t>
            </a:r>
            <a:r>
              <a:rPr lang="cs-CZ" sz="1400" b="1" dirty="0" smtClean="0"/>
              <a:t>. ÚS 27/95 ze dne 19. 12. 1995</a:t>
            </a:r>
            <a:endParaRPr lang="cs-CZ" sz="1400" dirty="0" smtClean="0"/>
          </a:p>
          <a:p>
            <a:pPr algn="just"/>
            <a:r>
              <a:rPr lang="cs-CZ" sz="1400" b="1" i="1" dirty="0" smtClean="0"/>
              <a:t>Pokud jde o vyšší, než středoškolské vzdělání, je jeho poskytování spojováno s určitým procesem, jehož charakteristickým rysem je postupnost jednotlivých opatření. Zavedení bezplatného vzdělání na vyšších odborných školách představuje tedy za současné právní úpravy a v existujících společenských poměrech pouze cíl, k němuž jednotlivé smluvní strany směřují v souladu se svými možnostmi. Ani ratifikované a vyhlášené mezinárodní smlouvy o lidských právech a základních svobodách, jimiž je Česká republika vázána, jež jsou bezprostředně závazné a mají přednost před zákonem (článek 10 Ústavy), nemají při úpravě vyššího, než středoškolského, vzdělání nepodmíněný podtext a pouze naznačují předpokládanou tendenci vývoje.</a:t>
            </a:r>
            <a:endParaRPr lang="cs-CZ" sz="1400" dirty="0" smtClean="0"/>
          </a:p>
          <a:p>
            <a:pPr algn="just"/>
            <a:endParaRPr lang="cs-CZ" sz="2000" b="1" dirty="0" smtClean="0"/>
          </a:p>
          <a:p>
            <a:pPr>
              <a:buNone/>
            </a:pPr>
            <a:endParaRPr lang="cs-CZ" sz="2400" b="1" dirty="0" smtClean="0"/>
          </a:p>
          <a:p>
            <a:pPr>
              <a:buNone/>
            </a:pPr>
            <a:endParaRPr lang="cs-CZ" sz="2400" b="1" dirty="0" smtClean="0"/>
          </a:p>
          <a:p>
            <a:pPr>
              <a:buNone/>
            </a:pPr>
            <a:endParaRPr lang="cs-CZ" sz="2400" b="1" dirty="0" smtClean="0"/>
          </a:p>
          <a:p>
            <a:pPr algn="just"/>
            <a:endParaRPr lang="cs-CZ" dirty="0"/>
          </a:p>
          <a:p>
            <a:pPr algn="just"/>
            <a:endParaRPr lang="cs-CZ" dirty="0" smtClean="0"/>
          </a:p>
          <a:p>
            <a:pPr algn="just"/>
            <a:endParaRPr lang="cs-CZ" b="1"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71</a:t>
            </a:fld>
            <a:endParaRPr lang="cs-CZ" dirty="0"/>
          </a:p>
        </p:txBody>
      </p:sp>
    </p:spTree>
    <p:extLst>
      <p:ext uri="{BB962C8B-B14F-4D97-AF65-F5344CB8AC3E}">
        <p14:creationId xmlns:p14="http://schemas.microsoft.com/office/powerpoint/2010/main" val="2843091961"/>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59532" y="620688"/>
            <a:ext cx="8424936" cy="4216539"/>
          </a:xfrm>
          <a:prstGeom prst="rect">
            <a:avLst/>
          </a:prstGeom>
          <a:noFill/>
        </p:spPr>
        <p:txBody>
          <a:bodyPr wrap="square" rtlCol="0">
            <a:spAutoFit/>
          </a:bodyPr>
          <a:lstStyle/>
          <a:p>
            <a:pPr>
              <a:buNone/>
            </a:pPr>
            <a:r>
              <a:rPr lang="cs-CZ" sz="2800" b="1" dirty="0" smtClean="0"/>
              <a:t>Listina základních práv a svobod</a:t>
            </a:r>
          </a:p>
          <a:p>
            <a:pPr>
              <a:buNone/>
            </a:pPr>
            <a:r>
              <a:rPr lang="cs-CZ" sz="2400" b="1" dirty="0" smtClean="0"/>
              <a:t>Hospodářská, kulturní a sociální práva (hlava IV. Listiny)</a:t>
            </a:r>
          </a:p>
          <a:p>
            <a:pPr>
              <a:buNone/>
            </a:pPr>
            <a:endParaRPr lang="cs-CZ" sz="2400" b="1" dirty="0" smtClean="0"/>
          </a:p>
          <a:p>
            <a:r>
              <a:rPr lang="cs-CZ" sz="2000" b="1" dirty="0" smtClean="0">
                <a:solidFill>
                  <a:srgbClr val="FF0000"/>
                </a:solidFill>
              </a:rPr>
              <a:t>aneb zakládá Listina nárok na bezplatné zdravotnictví a školství..?</a:t>
            </a:r>
          </a:p>
          <a:p>
            <a:endParaRPr lang="cs-CZ" sz="2000" dirty="0" smtClean="0"/>
          </a:p>
          <a:p>
            <a:pPr algn="just"/>
            <a:r>
              <a:rPr lang="cs-CZ" sz="2000" i="1" dirty="0" smtClean="0"/>
              <a:t>čl. 41 odst. 1 Listiny - Práv uvedených v čl. 26, čl. 27 odst. 4, čl. 28 až 31, čl. 32 odst. 1 a 3, čl. 33 a 35 Listiny je možno se domáhat pouze v mezích zákonů, které tato ustanovení provádějí.</a:t>
            </a:r>
            <a:endParaRPr lang="cs-CZ" sz="1400" i="1" dirty="0" smtClean="0"/>
          </a:p>
          <a:p>
            <a:endParaRPr lang="cs-CZ" sz="2000" dirty="0" smtClean="0">
              <a:solidFill>
                <a:srgbClr val="FF0000"/>
              </a:solidFill>
            </a:endParaRPr>
          </a:p>
          <a:p>
            <a:pPr>
              <a:buNone/>
            </a:pPr>
            <a:endParaRPr lang="cs-CZ" sz="2400" b="1" dirty="0" smtClean="0"/>
          </a:p>
          <a:p>
            <a:pPr>
              <a:buNone/>
            </a:pPr>
            <a:endParaRPr lang="cs-CZ" sz="2400" b="1" dirty="0" smtClean="0"/>
          </a:p>
          <a:p>
            <a:pPr>
              <a:buNone/>
            </a:pPr>
            <a:endParaRPr lang="cs-CZ" sz="2400" b="1" dirty="0" smtClean="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72</a:t>
            </a:fld>
            <a:endParaRPr lang="cs-CZ" dirty="0"/>
          </a:p>
        </p:txBody>
      </p:sp>
    </p:spTree>
    <p:extLst>
      <p:ext uri="{BB962C8B-B14F-4D97-AF65-F5344CB8AC3E}">
        <p14:creationId xmlns:p14="http://schemas.microsoft.com/office/powerpoint/2010/main" val="1448450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8</a:t>
            </a:fld>
            <a:endParaRPr lang="cs-CZ" dirty="0"/>
          </a:p>
        </p:txBody>
      </p:sp>
      <p:sp>
        <p:nvSpPr>
          <p:cNvPr id="5" name="Obdélník 4"/>
          <p:cNvSpPr/>
          <p:nvPr/>
        </p:nvSpPr>
        <p:spPr>
          <a:xfrm>
            <a:off x="611560" y="620689"/>
            <a:ext cx="8208912" cy="5324535"/>
          </a:xfrm>
          <a:prstGeom prst="rect">
            <a:avLst/>
          </a:prstGeom>
        </p:spPr>
        <p:txBody>
          <a:bodyPr wrap="square">
            <a:spAutoFit/>
          </a:bodyPr>
          <a:lstStyle/>
          <a:p>
            <a:pPr>
              <a:buNone/>
            </a:pPr>
            <a:r>
              <a:rPr lang="cs-CZ" sz="2000" b="1" dirty="0"/>
              <a:t>Teorie </a:t>
            </a:r>
            <a:r>
              <a:rPr lang="cs-CZ" sz="2000" b="1" dirty="0" smtClean="0"/>
              <a:t>mocenská</a:t>
            </a:r>
          </a:p>
          <a:p>
            <a:pPr>
              <a:buNone/>
            </a:pPr>
            <a:endParaRPr lang="cs-CZ" sz="2000" b="1" dirty="0" smtClean="0"/>
          </a:p>
          <a:p>
            <a:pPr>
              <a:buFont typeface="Wingdings" pitchFamily="2" charset="2"/>
              <a:buChar char="q"/>
            </a:pPr>
            <a:r>
              <a:rPr lang="cs-CZ" sz="2000" b="1" dirty="0" smtClean="0"/>
              <a:t>pro vymezení je klíčové postavení subjektů (účastníků) právního vztahu</a:t>
            </a:r>
          </a:p>
          <a:p>
            <a:pPr algn="just">
              <a:buNone/>
            </a:pPr>
            <a:endParaRPr lang="cs-CZ" dirty="0"/>
          </a:p>
          <a:p>
            <a:pPr algn="just">
              <a:buNone/>
            </a:pPr>
            <a:endParaRPr lang="cs-CZ" sz="2000" dirty="0" smtClean="0"/>
          </a:p>
          <a:p>
            <a:pPr algn="just">
              <a:buNone/>
            </a:pPr>
            <a:r>
              <a:rPr lang="cs-CZ" sz="2000" dirty="0" smtClean="0"/>
              <a:t>soukromé </a:t>
            </a:r>
            <a:r>
              <a:rPr lang="cs-CZ" sz="2000" dirty="0"/>
              <a:t>právo  = účastníci nejsou ve vztahu nadřízenosti a </a:t>
            </a:r>
            <a:r>
              <a:rPr lang="cs-CZ" sz="2000" dirty="0" smtClean="0"/>
              <a:t>podřízenosti (smluvní strany v rámci závazků)</a:t>
            </a:r>
          </a:p>
          <a:p>
            <a:pPr algn="just">
              <a:buNone/>
            </a:pPr>
            <a:endParaRPr lang="cs-CZ" sz="2000" dirty="0" smtClean="0"/>
          </a:p>
          <a:p>
            <a:pPr algn="just">
              <a:buNone/>
            </a:pPr>
            <a:endParaRPr lang="cs-CZ" sz="2000" dirty="0" smtClean="0"/>
          </a:p>
          <a:p>
            <a:pPr algn="just">
              <a:buNone/>
            </a:pPr>
            <a:r>
              <a:rPr lang="cs-CZ" sz="2000" dirty="0" smtClean="0"/>
              <a:t>veřejné </a:t>
            </a:r>
            <a:r>
              <a:rPr lang="cs-CZ" sz="2000" dirty="0"/>
              <a:t>právo = jeden subjekt je nadřízen </a:t>
            </a:r>
            <a:r>
              <a:rPr lang="cs-CZ" sz="2000" dirty="0" smtClean="0"/>
              <a:t>druhému (účastník řízení u přestupku, účastník stavebního řízení, žadatel o cestovní pas, správní orgán vyslovuje vinu a stanovuje správní trest, správní orgán vydává stavební povolení, správní orgán vydává doklad)</a:t>
            </a:r>
          </a:p>
          <a:p>
            <a:pPr algn="just">
              <a:buNone/>
            </a:pPr>
            <a:endParaRPr lang="cs-CZ" sz="2000" dirty="0" smtClean="0"/>
          </a:p>
          <a:p>
            <a:pPr algn="just">
              <a:buNone/>
            </a:pPr>
            <a:endParaRPr lang="cs-CZ" dirty="0" smtClean="0"/>
          </a:p>
          <a:p>
            <a:pPr algn="just">
              <a:buNone/>
            </a:pPr>
            <a:r>
              <a:rPr lang="cs-CZ" sz="1400" b="1" dirty="0" smtClean="0">
                <a:solidFill>
                  <a:srgbClr val="FF0000"/>
                </a:solidFill>
              </a:rPr>
              <a:t>veřejnoprávní smlouvy </a:t>
            </a:r>
            <a:r>
              <a:rPr lang="cs-CZ" sz="1400" dirty="0" smtClean="0">
                <a:solidFill>
                  <a:srgbClr val="FF0000"/>
                </a:solidFill>
              </a:rPr>
              <a:t>(situace, kdy správní orgán namísto vydání autoritativního rozhodnutí vystupuje jako „smluvní partner“ a uzavře s účastníkem veřejnoprávní smlouvu - § 161 správního řádu)</a:t>
            </a:r>
          </a:p>
          <a:p>
            <a:pPr algn="just">
              <a:buNone/>
            </a:pPr>
            <a:endParaRPr lang="cs-CZ" sz="1600" i="1" dirty="0" smtClean="0"/>
          </a:p>
        </p:txBody>
      </p:sp>
    </p:spTree>
    <p:extLst>
      <p:ext uri="{BB962C8B-B14F-4D97-AF65-F5344CB8AC3E}">
        <p14:creationId xmlns:p14="http://schemas.microsoft.com/office/powerpoint/2010/main" val="30079119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9</a:t>
            </a:fld>
            <a:endParaRPr lang="cs-CZ" dirty="0"/>
          </a:p>
        </p:txBody>
      </p:sp>
      <p:sp>
        <p:nvSpPr>
          <p:cNvPr id="4" name="Obdélník 3"/>
          <p:cNvSpPr/>
          <p:nvPr/>
        </p:nvSpPr>
        <p:spPr>
          <a:xfrm>
            <a:off x="611560" y="548680"/>
            <a:ext cx="8064896" cy="6124754"/>
          </a:xfrm>
          <a:prstGeom prst="rect">
            <a:avLst/>
          </a:prstGeom>
        </p:spPr>
        <p:txBody>
          <a:bodyPr wrap="square">
            <a:spAutoFit/>
          </a:bodyPr>
          <a:lstStyle/>
          <a:p>
            <a:pPr>
              <a:buNone/>
            </a:pPr>
            <a:r>
              <a:rPr lang="cs-CZ" sz="2000" b="1" dirty="0" smtClean="0"/>
              <a:t>Teorie zvláštního práva</a:t>
            </a:r>
          </a:p>
          <a:p>
            <a:pPr>
              <a:buNone/>
            </a:pPr>
            <a:endParaRPr lang="cs-CZ" sz="2000" b="1" dirty="0" smtClean="0"/>
          </a:p>
          <a:p>
            <a:pPr>
              <a:buFont typeface="Wingdings" pitchFamily="2" charset="2"/>
              <a:buChar char="q"/>
            </a:pPr>
            <a:r>
              <a:rPr lang="cs-CZ" sz="2000" b="1" dirty="0" smtClean="0"/>
              <a:t>pro vymezení je určující adresát normy</a:t>
            </a:r>
          </a:p>
          <a:p>
            <a:pPr algn="just">
              <a:buFont typeface="Arial" pitchFamily="34" charset="0"/>
              <a:buChar char="•"/>
            </a:pPr>
            <a:r>
              <a:rPr lang="cs-CZ" sz="2000" b="1" dirty="0" smtClean="0"/>
              <a:t>obecné právo </a:t>
            </a:r>
            <a:r>
              <a:rPr lang="cs-CZ" sz="2000" dirty="0" smtClean="0"/>
              <a:t>je právo soukromé, které upravuje práva a povinnosti všech právních subjektů včetně nositelů veřejné moci</a:t>
            </a:r>
          </a:p>
          <a:p>
            <a:pPr algn="just">
              <a:buFont typeface="Arial" pitchFamily="34" charset="0"/>
              <a:buChar char="•"/>
            </a:pPr>
            <a:r>
              <a:rPr lang="cs-CZ" sz="2000" b="1" dirty="0" smtClean="0"/>
              <a:t>zvláštním právem </a:t>
            </a:r>
            <a:r>
              <a:rPr lang="cs-CZ" sz="2000" dirty="0" smtClean="0"/>
              <a:t>je právo veřejné, které je přiznáno pouze nositelům veřejné moci při výkonu jejich vrchnostenských pravomocí</a:t>
            </a:r>
          </a:p>
          <a:p>
            <a:pPr marL="452628" indent="-342900" algn="just">
              <a:defRPr/>
            </a:pPr>
            <a:endParaRPr lang="cs-CZ" sz="2400" b="1" dirty="0" smtClean="0">
              <a:latin typeface="+mj-lt"/>
              <a:cs typeface="Arial" panose="020B0604020202020204" pitchFamily="34" charset="0"/>
            </a:endParaRPr>
          </a:p>
          <a:p>
            <a:pPr marL="452628" indent="-342900" algn="just">
              <a:defRPr/>
            </a:pPr>
            <a:r>
              <a:rPr lang="cs-CZ" sz="2400" b="1" dirty="0" smtClean="0">
                <a:latin typeface="+mj-lt"/>
                <a:cs typeface="Arial" panose="020B0604020202020204" pitchFamily="34" charset="0"/>
              </a:rPr>
              <a:t>3) Právo hmotné a procesní</a:t>
            </a:r>
          </a:p>
          <a:p>
            <a:pPr marL="452628" indent="-342900" algn="just">
              <a:defRPr/>
            </a:pPr>
            <a:endParaRPr lang="cs-CZ" sz="2400" b="1" dirty="0" smtClean="0">
              <a:latin typeface="Arial" panose="020B0604020202020204" pitchFamily="34" charset="0"/>
              <a:cs typeface="Arial" panose="020B0604020202020204" pitchFamily="34" charset="0"/>
            </a:endParaRPr>
          </a:p>
          <a:p>
            <a:pPr marL="452628" indent="-342900" algn="just">
              <a:buFont typeface="Arial" pitchFamily="34" charset="0"/>
              <a:buChar char="•"/>
              <a:defRPr/>
            </a:pPr>
            <a:r>
              <a:rPr lang="cs-CZ" sz="2000" b="1" dirty="0" smtClean="0">
                <a:latin typeface="+mj-lt"/>
                <a:cs typeface="Arial" panose="020B0604020202020204" pitchFamily="34" charset="0"/>
              </a:rPr>
              <a:t>právo </a:t>
            </a:r>
            <a:r>
              <a:rPr lang="cs-CZ" sz="2000" b="1" dirty="0">
                <a:latin typeface="+mj-lt"/>
                <a:cs typeface="Arial" panose="020B0604020202020204" pitchFamily="34" charset="0"/>
              </a:rPr>
              <a:t>hmotné </a:t>
            </a:r>
            <a:r>
              <a:rPr lang="cs-CZ" sz="2000" dirty="0" smtClean="0">
                <a:latin typeface="+mj-lt"/>
                <a:cs typeface="Arial" panose="020B0604020202020204" pitchFamily="34" charset="0"/>
              </a:rPr>
              <a:t>souhrn </a:t>
            </a:r>
            <a:r>
              <a:rPr lang="cs-CZ" sz="2000" dirty="0">
                <a:latin typeface="+mj-lt"/>
                <a:cs typeface="Arial" panose="020B0604020202020204" pitchFamily="34" charset="0"/>
              </a:rPr>
              <a:t>právních norem, které upravují subjektivní práva a povinnosti fyzických a právnických </a:t>
            </a:r>
            <a:r>
              <a:rPr lang="cs-CZ" sz="2000" dirty="0" smtClean="0">
                <a:latin typeface="+mj-lt"/>
                <a:cs typeface="Arial" panose="020B0604020202020204" pitchFamily="34" charset="0"/>
              </a:rPr>
              <a:t>osob (zákon č. 89/2012 Sb., občanský zákoník, zákon č. 40/2009 Sb., trestní zákoník, zákon č. 283/2008 Sb., o policii České republiky)</a:t>
            </a:r>
          </a:p>
          <a:p>
            <a:pPr marL="452628" indent="-342900" algn="just">
              <a:buFont typeface="Arial" pitchFamily="34" charset="0"/>
              <a:buChar char="•"/>
              <a:defRPr/>
            </a:pPr>
            <a:r>
              <a:rPr lang="cs-CZ" sz="2000" b="1" dirty="0" smtClean="0">
                <a:latin typeface="+mj-lt"/>
                <a:cs typeface="Arial" panose="020B0604020202020204" pitchFamily="34" charset="0"/>
              </a:rPr>
              <a:t>právo </a:t>
            </a:r>
            <a:r>
              <a:rPr lang="cs-CZ" sz="2000" b="1" dirty="0">
                <a:latin typeface="+mj-lt"/>
                <a:cs typeface="Arial" panose="020B0604020202020204" pitchFamily="34" charset="0"/>
              </a:rPr>
              <a:t>procesní</a:t>
            </a:r>
            <a:r>
              <a:rPr lang="cs-CZ" sz="2000" dirty="0">
                <a:latin typeface="+mj-lt"/>
                <a:cs typeface="Arial" panose="020B0604020202020204" pitchFamily="34" charset="0"/>
              </a:rPr>
              <a:t> </a:t>
            </a:r>
            <a:r>
              <a:rPr lang="cs-CZ" sz="2000" dirty="0" smtClean="0">
                <a:latin typeface="+mj-lt"/>
                <a:cs typeface="Arial" panose="020B0604020202020204" pitchFamily="34" charset="0"/>
              </a:rPr>
              <a:t>souhrn </a:t>
            </a:r>
            <a:r>
              <a:rPr lang="cs-CZ" sz="2000" dirty="0">
                <a:latin typeface="+mj-lt"/>
                <a:cs typeface="Arial" panose="020B0604020202020204" pitchFamily="34" charset="0"/>
              </a:rPr>
              <a:t>právních norem, které upravují procesní </a:t>
            </a:r>
            <a:r>
              <a:rPr lang="cs-CZ" sz="2000" dirty="0" smtClean="0">
                <a:latin typeface="+mj-lt"/>
                <a:cs typeface="Arial" panose="020B0604020202020204" pitchFamily="34" charset="0"/>
              </a:rPr>
              <a:t>postupy (zákon č. 99/1963 Sb., občanský soudní řád, zákon č. 141/1961 Sb., trestní řád, zákon č. 500/2004 Sb., správní řád)</a:t>
            </a:r>
          </a:p>
          <a:p>
            <a:pPr marL="109728" algn="just">
              <a:buClr>
                <a:schemeClr val="accent3"/>
              </a:buClr>
              <a:defRPr/>
            </a:pPr>
            <a:endParaRPr lang="cs-CZ" sz="2000" dirty="0" smtClean="0">
              <a:latin typeface="Arial" panose="020B0604020202020204" pitchFamily="34" charset="0"/>
              <a:cs typeface="Arial" panose="020B0604020202020204" pitchFamily="34" charset="0"/>
            </a:endParaRPr>
          </a:p>
          <a:p>
            <a:pPr marL="452628" indent="-342900" algn="just">
              <a:buFont typeface="Arial" panose="020B0604020202020204" pitchFamily="34" charset="0"/>
              <a:buChar char="•"/>
              <a:defRPr/>
            </a:pP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90941428"/>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1836</TotalTime>
  <Words>8157</Words>
  <Application>Microsoft Office PowerPoint</Application>
  <PresentationFormat>Předvádění na obrazovce (4:3)</PresentationFormat>
  <Paragraphs>1128</Paragraphs>
  <Slides>72</Slides>
  <Notes>26</Notes>
  <HiddenSlides>0</HiddenSlides>
  <MMClips>0</MMClips>
  <ScaleCrop>false</ScaleCrop>
  <HeadingPairs>
    <vt:vector size="4" baseType="variant">
      <vt:variant>
        <vt:lpstr>Motiv</vt:lpstr>
      </vt:variant>
      <vt:variant>
        <vt:i4>1</vt:i4>
      </vt:variant>
      <vt:variant>
        <vt:lpstr>Nadpisy snímků</vt:lpstr>
      </vt:variant>
      <vt:variant>
        <vt:i4>72</vt:i4>
      </vt:variant>
    </vt:vector>
  </HeadingPairs>
  <TitlesOfParts>
    <vt:vector size="73" baseType="lpstr">
      <vt:lpstr>Motiv sady Office</vt:lpstr>
      <vt:lpstr> Tutoriál 1 Právo, ústavní právo, základy lidských práv (15.10.2022)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VEŘEJNÁ SPRÁVA</dc:title>
  <dc:creator>Pospíšil Petr</dc:creator>
  <cp:lastModifiedBy>Michal Márton</cp:lastModifiedBy>
  <cp:revision>146</cp:revision>
  <dcterms:created xsi:type="dcterms:W3CDTF">2015-09-08T17:35:18Z</dcterms:created>
  <dcterms:modified xsi:type="dcterms:W3CDTF">2022-09-18T15:19:04Z</dcterms:modified>
</cp:coreProperties>
</file>