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18. 9. 2022</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15</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31360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44AFD2A-65E1-4766-9FED-B825AEBBC25D}"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90E3931-8313-4EB8-A26A-F008AC353B3B}"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51EFA85-D800-4A36-883C-C7EF79D73A13}"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D602A43-9015-4C01-A5F3-985B8CB5FB07}"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E1A0FD3-0178-4C74-A176-5D0B83DC27C4}" type="datetime1">
              <a:rPr lang="cs-CZ" smtClean="0"/>
              <a:t>18. 9. 2022</a:t>
            </a:fld>
            <a:endParaRPr lang="cs-CZ" dirty="0"/>
          </a:p>
        </p:txBody>
      </p:sp>
      <p:sp>
        <p:nvSpPr>
          <p:cNvPr id="5" name="Zástupný symbol pro zápatí 4"/>
          <p:cNvSpPr>
            <a:spLocks noGrp="1"/>
          </p:cNvSpPr>
          <p:nvPr>
            <p:ph type="ftr" sz="quarter" idx="11"/>
          </p:nvPr>
        </p:nvSpPr>
        <p:spPr/>
        <p:txBody>
          <a:bodyPr/>
          <a:lstStyle/>
          <a:p>
            <a:r>
              <a:rPr lang="fr-FR" smtClean="0"/>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B37CA47-0C08-4C31-AF39-BC031847B6FB}"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DABBA5E-AA84-4129-AF44-A625ABC23A07}" type="datetime1">
              <a:rPr lang="cs-CZ" smtClean="0"/>
              <a:t>18. 9. 2022</a:t>
            </a:fld>
            <a:endParaRPr lang="cs-CZ" dirty="0"/>
          </a:p>
        </p:txBody>
      </p:sp>
      <p:sp>
        <p:nvSpPr>
          <p:cNvPr id="8" name="Zástupný symbol pro zápatí 7"/>
          <p:cNvSpPr>
            <a:spLocks noGrp="1"/>
          </p:cNvSpPr>
          <p:nvPr>
            <p:ph type="ftr" sz="quarter" idx="11"/>
          </p:nvPr>
        </p:nvSpPr>
        <p:spPr/>
        <p:txBody>
          <a:bodyPr/>
          <a:lstStyle/>
          <a:p>
            <a:r>
              <a:rPr lang="fr-FR" smtClean="0"/>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84E7533-2372-4E8D-B103-0C401E9FBCEC}" type="datetime1">
              <a:rPr lang="cs-CZ" smtClean="0"/>
              <a:t>18. 9. 2022</a:t>
            </a:fld>
            <a:endParaRPr lang="cs-CZ" dirty="0"/>
          </a:p>
        </p:txBody>
      </p:sp>
      <p:sp>
        <p:nvSpPr>
          <p:cNvPr id="4" name="Zástupný symbol pro zápatí 3"/>
          <p:cNvSpPr>
            <a:spLocks noGrp="1"/>
          </p:cNvSpPr>
          <p:nvPr>
            <p:ph type="ftr" sz="quarter" idx="11"/>
          </p:nvPr>
        </p:nvSpPr>
        <p:spPr/>
        <p:txBody>
          <a:bodyPr/>
          <a:lstStyle/>
          <a:p>
            <a:r>
              <a:rPr lang="fr-FR" smtClean="0"/>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36AB5C8-BCBD-4043-9ED7-D43072D6F661}" type="datetime1">
              <a:rPr lang="cs-CZ" smtClean="0"/>
              <a:t>18. 9. 2022</a:t>
            </a:fld>
            <a:endParaRPr lang="cs-CZ" dirty="0"/>
          </a:p>
        </p:txBody>
      </p:sp>
      <p:sp>
        <p:nvSpPr>
          <p:cNvPr id="3" name="Zástupný symbol pro zápatí 2"/>
          <p:cNvSpPr>
            <a:spLocks noGrp="1"/>
          </p:cNvSpPr>
          <p:nvPr>
            <p:ph type="ftr" sz="quarter" idx="11"/>
          </p:nvPr>
        </p:nvSpPr>
        <p:spPr/>
        <p:txBody>
          <a:bodyPr/>
          <a:lstStyle/>
          <a:p>
            <a:r>
              <a:rPr lang="fr-FR" smtClean="0"/>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B166E97-7FBE-40C5-BBE4-F1A0627ABFDA}"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0D69B91-DCBD-49C3-A639-E078581EABB8}" type="datetime1">
              <a:rPr lang="cs-CZ" smtClean="0"/>
              <a:t>18. 9. 2022</a:t>
            </a:fld>
            <a:endParaRPr lang="cs-CZ" dirty="0"/>
          </a:p>
        </p:txBody>
      </p:sp>
      <p:sp>
        <p:nvSpPr>
          <p:cNvPr id="6" name="Zástupný symbol pro zápatí 5"/>
          <p:cNvSpPr>
            <a:spLocks noGrp="1"/>
          </p:cNvSpPr>
          <p:nvPr>
            <p:ph type="ftr" sz="quarter" idx="11"/>
          </p:nvPr>
        </p:nvSpPr>
        <p:spPr/>
        <p:txBody>
          <a:bodyPr/>
          <a:lstStyle/>
          <a:p>
            <a:r>
              <a:rPr lang="fr-FR" smtClean="0"/>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7459A-2A87-4950-87D8-06ED758EA2DD}" type="datetime1">
              <a:rPr lang="cs-CZ" smtClean="0"/>
              <a:t>18. 9. 2022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
            </a:r>
            <a:br>
              <a:rPr lang="cs-CZ" b="1" dirty="0" smtClean="0"/>
            </a:br>
            <a:r>
              <a:rPr lang="cs-CZ" sz="4000" b="1" dirty="0" smtClean="0"/>
              <a:t>Blok III. Závazkové právo – obecně, odpovědnost za škodu</a:t>
            </a:r>
            <a:r>
              <a:rPr lang="cs-CZ" dirty="0"/>
              <a:t/>
            </a:r>
            <a:br>
              <a:rPr lang="cs-CZ" dirty="0"/>
            </a:b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Márton,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mc:AlternateContent xmlns:mc="http://schemas.openxmlformats.org/markup-compatibility/2006" xmlns:p14="http://schemas.microsoft.com/office/powerpoint/2010/main">
    <mc:Choice Requires="p14">
      <p:transition spd="slow" p14:dur="2000" advTm="10863"/>
    </mc:Choice>
    <mc:Fallback xmlns="">
      <p:transition spd="slow" advTm="108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11347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926714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1463356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930940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3896419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15</a:t>
            </a:fld>
            <a:endParaRPr lang="cs-CZ" dirty="0"/>
          </a:p>
        </p:txBody>
      </p:sp>
      <p:sp>
        <p:nvSpPr>
          <p:cNvPr id="4" name="TextovéPole 3"/>
          <p:cNvSpPr txBox="1"/>
          <p:nvPr/>
        </p:nvSpPr>
        <p:spPr>
          <a:xfrm>
            <a:off x="611560" y="803252"/>
            <a:ext cx="8136904" cy="6771084"/>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u="sng" dirty="0"/>
              <a:t>právem reprobované</a:t>
            </a:r>
            <a:r>
              <a:rPr lang="cs-CZ" sz="2000" dirty="0"/>
              <a:t>. Druhou jmenovanou kategorii označujeme jako </a:t>
            </a:r>
            <a:r>
              <a:rPr lang="cs-CZ" sz="2000" b="1" u="sng" dirty="0"/>
              <a:t>protiprávní jednání či protiprávní čin</a:t>
            </a:r>
            <a:r>
              <a:rPr lang="cs-CZ" sz="2000" dirty="0"/>
              <a:t>.</a:t>
            </a:r>
          </a:p>
          <a:p>
            <a:endParaRPr lang="cs-CZ" i="1" dirty="0" smtClean="0"/>
          </a:p>
          <a:p>
            <a:endParaRPr lang="cs-CZ" dirty="0"/>
          </a:p>
          <a:p>
            <a:endParaRPr lang="cs-CZ" dirty="0" smtClean="0"/>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505270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16</a:t>
            </a:fld>
            <a:endParaRPr lang="cs-CZ" dirty="0"/>
          </a:p>
        </p:txBody>
      </p:sp>
      <p:sp>
        <p:nvSpPr>
          <p:cNvPr id="5" name="TextovéPole 4"/>
          <p:cNvSpPr txBox="1"/>
          <p:nvPr/>
        </p:nvSpPr>
        <p:spPr>
          <a:xfrm>
            <a:off x="395534" y="207896"/>
            <a:ext cx="8137057" cy="6093976"/>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smtClean="0"/>
              <a:t>Porušení objektivního práva (zákona) – vyžaduje se zavinění, domněnka nedbalosti (§ 2911 OZ)</a:t>
            </a:r>
            <a:r>
              <a:rPr lang="cs-CZ" dirty="0" smtClean="0"/>
              <a:t> čím je vyšší míra zavinění, tím je vyšší je míra přičitatelnosti jednání</a:t>
            </a:r>
          </a:p>
          <a:p>
            <a:pPr algn="just"/>
            <a:endParaRPr lang="cs-CZ" dirty="0" smtClean="0"/>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a:t>
            </a:r>
            <a:r>
              <a:rPr lang="cs-CZ" dirty="0" smtClean="0"/>
              <a:t>povinnosti a vybraných skutkových podstat zakládajících objektivní odpovědnost </a:t>
            </a:r>
            <a:r>
              <a:rPr lang="cs-CZ" dirty="0"/>
              <a:t>není zavinění vždy třeba</a:t>
            </a:r>
            <a:r>
              <a:rPr lang="cs-CZ" dirty="0" smtClean="0"/>
              <a:t>.</a:t>
            </a:r>
          </a:p>
          <a:p>
            <a:pPr algn="just"/>
            <a:r>
              <a:rPr lang="cs-CZ" dirty="0" smtClean="0"/>
              <a:t>=</a:t>
            </a:r>
            <a:r>
              <a:rPr lang="cs-CZ" b="1" dirty="0" smtClean="0"/>
              <a:t>zavinění: </a:t>
            </a:r>
            <a:r>
              <a:rPr lang="cs-CZ" dirty="0" smtClean="0"/>
              <a:t>zásah do absolutního práva (§ 2910 věta I. OZ); zásah do jiného práva (§ 2910 věta II. OZ), úmyslné porušení dobrých mravů =  v tomto případě zákon vyžaduje úmyslné zavinění </a:t>
            </a:r>
            <a:r>
              <a:rPr lang="cs-CZ" b="1" dirty="0" smtClean="0"/>
              <a:t>; nejednal-li škůdce zaviněně = vyviní se (exkulpuje)</a:t>
            </a:r>
          </a:p>
          <a:p>
            <a:pPr algn="just"/>
            <a:r>
              <a:rPr lang="cs-CZ" b="1" dirty="0" smtClean="0"/>
              <a:t>= bez zavinění: </a:t>
            </a:r>
            <a:r>
              <a:rPr lang="cs-CZ" dirty="0" smtClean="0"/>
              <a:t>porušení smluvní povinnosti, vybrané skutkové podstaty = naplní-li liberační důvody, </a:t>
            </a:r>
            <a:r>
              <a:rPr lang="cs-CZ" b="1" dirty="0" smtClean="0"/>
              <a:t>liberuje se </a:t>
            </a:r>
          </a:p>
          <a:p>
            <a:pPr algn="just"/>
            <a:endParaRPr lang="cs-CZ" dirty="0" smtClean="0"/>
          </a:p>
        </p:txBody>
      </p:sp>
    </p:spTree>
    <p:extLst>
      <p:ext uri="{BB962C8B-B14F-4D97-AF65-F5344CB8AC3E}">
        <p14:creationId xmlns:p14="http://schemas.microsoft.com/office/powerpoint/2010/main" val="1628013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17</a:t>
            </a:fld>
            <a:endParaRPr lang="cs-CZ" dirty="0"/>
          </a:p>
        </p:txBody>
      </p:sp>
      <p:sp>
        <p:nvSpPr>
          <p:cNvPr id="4" name="Obdélník 3"/>
          <p:cNvSpPr/>
          <p:nvPr/>
        </p:nvSpPr>
        <p:spPr>
          <a:xfrm>
            <a:off x="503548" y="404664"/>
            <a:ext cx="8136904" cy="6740307"/>
          </a:xfrm>
          <a:prstGeom prst="rect">
            <a:avLst/>
          </a:prstGeom>
        </p:spPr>
        <p:txBody>
          <a:bodyPr wrap="square">
            <a:spAutoFit/>
          </a:bodyPr>
          <a:lstStyle/>
          <a:p>
            <a:r>
              <a:rPr lang="cs-CZ" b="1" dirty="0" smtClean="0"/>
              <a:t>Zproštění se odpovědnosti za škodu</a:t>
            </a:r>
          </a:p>
          <a:p>
            <a:r>
              <a:rPr lang="cs-CZ" b="1" dirty="0" smtClean="0"/>
              <a:t>-subjektivní: exkulpace (vyvinění)</a:t>
            </a:r>
          </a:p>
          <a:p>
            <a:r>
              <a:rPr lang="cs-CZ" b="1" dirty="0" smtClean="0"/>
              <a:t>-objektivní: liberace („osvobození“)</a:t>
            </a:r>
          </a:p>
          <a:p>
            <a:endParaRPr lang="cs-CZ" b="1" dirty="0"/>
          </a:p>
          <a:p>
            <a:r>
              <a:rPr lang="cs-CZ" b="1" dirty="0" smtClean="0"/>
              <a:t>u porušení objektivního práva </a:t>
            </a:r>
            <a:r>
              <a:rPr lang="cs-CZ" dirty="0" smtClean="0"/>
              <a:t>– jednání je nezaviněné; nutnost prokázat naplnění liberačního důvodu; např. vlastník zvířete má plnou objektivní odpovědnost za jím chované zvíře; pokud však nad zvířetem, které mu slouží k výdělečné činnosti nezanedbal při dozoru potřebnou pečlivost, </a:t>
            </a:r>
            <a:r>
              <a:rPr lang="cs-CZ" b="1" dirty="0" smtClean="0"/>
              <a:t>liberuje se</a:t>
            </a:r>
          </a:p>
          <a:p>
            <a:endParaRPr lang="cs-CZ" dirty="0" smtClean="0"/>
          </a:p>
          <a:p>
            <a:pPr algn="just"/>
            <a:r>
              <a:rPr lang="cs-CZ" b="1" dirty="0" smtClean="0"/>
              <a:t>u porušení smluvní povinnosti </a:t>
            </a:r>
            <a:r>
              <a:rPr lang="cs-CZ" b="1" dirty="0"/>
              <a:t>(§ 2913 OZ) </a:t>
            </a:r>
            <a:r>
              <a:rPr lang="cs-CZ" dirty="0"/>
              <a:t>- ve splnění povinnosti ze smlouvy dočasně nebo trvale </a:t>
            </a:r>
            <a:r>
              <a:rPr lang="cs-CZ" b="1" dirty="0"/>
              <a:t>zabránila mimořádná nepředvídatelná a nepřekonatelná překážka vzniklá nezávisle na jeho </a:t>
            </a:r>
            <a:r>
              <a:rPr lang="cs-CZ" b="1" dirty="0" smtClean="0"/>
              <a:t>vůli; jde rovněž o liberační důvody</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algn="just"/>
            <a:r>
              <a:rPr lang="cs-CZ" b="1" dirty="0" smtClean="0"/>
              <a:t>u porušení dobrých mravů (§ 2909 OZ) </a:t>
            </a:r>
            <a:r>
              <a:rPr lang="cs-CZ" dirty="0" smtClean="0"/>
              <a:t>– jednání </a:t>
            </a:r>
            <a:r>
              <a:rPr lang="cs-CZ" dirty="0"/>
              <a:t>není </a:t>
            </a:r>
            <a:r>
              <a:rPr lang="cs-CZ" b="1" dirty="0"/>
              <a:t>úmyslné</a:t>
            </a:r>
            <a:r>
              <a:rPr lang="cs-CZ" dirty="0"/>
              <a:t>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b="1" dirty="0" smtClean="0"/>
              <a:t>u zásahu do absolutního práva; při porušení ochranné normy (§ 2910 věta I; § 2910 věta II. OZ) </a:t>
            </a:r>
            <a:r>
              <a:rPr lang="cs-CZ" dirty="0" smtClean="0"/>
              <a:t>– jednání není zaviněné</a:t>
            </a:r>
            <a:endParaRPr lang="cs-CZ" dirty="0"/>
          </a:p>
          <a:p>
            <a:pPr algn="just"/>
            <a:endParaRPr lang="cs-CZ" dirty="0"/>
          </a:p>
          <a:p>
            <a:endParaRPr lang="cs-CZ" dirty="0"/>
          </a:p>
        </p:txBody>
      </p:sp>
    </p:spTree>
    <p:extLst>
      <p:ext uri="{BB962C8B-B14F-4D97-AF65-F5344CB8AC3E}">
        <p14:creationId xmlns:p14="http://schemas.microsoft.com/office/powerpoint/2010/main" val="3201207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18</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 (§ 2909 OZ)</a:t>
            </a:r>
          </a:p>
          <a:p>
            <a:pPr marL="285750" lvl="0" indent="-285750" algn="just">
              <a:buFont typeface="Arial" panose="020B0604020202020204" pitchFamily="34" charset="0"/>
              <a:buChar char="•"/>
            </a:pPr>
            <a:r>
              <a:rPr lang="cs-CZ" dirty="0" smtClean="0"/>
              <a:t>porušení zákona – zásah do absolutního práva; zásahem do jiného práva porušením ochranné normy (§ 2910 věta I. , věta II.), speciální skutkové podstaty podle § 2920-2950 OZ)</a:t>
            </a:r>
          </a:p>
          <a:p>
            <a:pPr marL="285750" lvl="0" indent="-285750" algn="just">
              <a:buFont typeface="Arial" panose="020B0604020202020204" pitchFamily="34" charset="0"/>
              <a:buChar char="•"/>
            </a:pPr>
            <a:r>
              <a:rPr lang="cs-CZ" dirty="0"/>
              <a:t>p</a:t>
            </a:r>
            <a:r>
              <a:rPr lang="cs-CZ" dirty="0" smtClean="0"/>
              <a:t>orušení smluvního závazku (§ 2913 OZ)</a:t>
            </a:r>
          </a:p>
          <a:p>
            <a:pPr marL="285750" lvl="0" indent="-285750" algn="just">
              <a:buFont typeface="Arial" panose="020B0604020202020204" pitchFamily="34" charset="0"/>
              <a:buChar char="•"/>
            </a:pPr>
            <a:endParaRPr lang="cs-CZ" dirty="0" smtClean="0"/>
          </a:p>
          <a:p>
            <a:pPr lvl="0" algn="just"/>
            <a:r>
              <a:rPr lang="cs-CZ" b="1" dirty="0" smtClean="0"/>
              <a:t>újma</a:t>
            </a:r>
            <a:r>
              <a:rPr lang="cs-CZ" dirty="0"/>
              <a:t>: </a:t>
            </a:r>
            <a:endParaRPr lang="cs-CZ" dirty="0" smtClean="0"/>
          </a:p>
          <a:p>
            <a:pPr lvl="0" algn="just"/>
            <a:r>
              <a:rPr lang="cs-CZ" b="1" dirty="0" smtClean="0"/>
              <a:t>škoda</a:t>
            </a:r>
            <a:r>
              <a:rPr lang="cs-CZ" dirty="0" smtClean="0"/>
              <a:t> </a:t>
            </a:r>
            <a:r>
              <a:rPr lang="cs-CZ" dirty="0"/>
              <a:t>(újma na jmění) bývá definována </a:t>
            </a:r>
            <a:r>
              <a:rPr lang="cs-CZ" dirty="0" smtClean="0"/>
              <a:t>jako</a:t>
            </a:r>
          </a:p>
          <a:p>
            <a:pPr marL="285750" lvl="0" indent="-285750" algn="just">
              <a:buFont typeface="Arial" panose="020B0604020202020204" pitchFamily="34" charset="0"/>
              <a:buChar char="•"/>
            </a:pPr>
            <a:r>
              <a:rPr lang="cs-CZ" b="1" dirty="0" smtClean="0"/>
              <a:t>majetková </a:t>
            </a:r>
            <a:r>
              <a:rPr lang="cs-CZ" b="1" dirty="0"/>
              <a:t>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endParaRPr lang="cs-CZ" dirty="0"/>
          </a:p>
          <a:p>
            <a:pPr marL="285750" lvl="0" indent="-285750" algn="just">
              <a:buFont typeface="Arial" panose="020B0604020202020204" pitchFamily="34" charset="0"/>
              <a:buChar char="•"/>
            </a:pPr>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a:t>
            </a:r>
            <a:r>
              <a:rPr lang="cs-CZ" dirty="0" smtClean="0"/>
              <a:t>deliktu</a:t>
            </a:r>
            <a:endParaRPr lang="cs-CZ" dirty="0"/>
          </a:p>
          <a:p>
            <a:pPr lvl="0"/>
            <a:r>
              <a:rPr lang="cs-CZ" b="1" dirty="0"/>
              <a:t>zavinění</a:t>
            </a:r>
            <a:r>
              <a:rPr lang="cs-CZ" dirty="0" smtClean="0"/>
              <a:t>: v případě porušení dobrých mravů úmysl, v případě porušení zákona minimálně nedbalost, která je stanovena domněnkou, jinak objektivní odpovědnost</a:t>
            </a:r>
            <a:endParaRPr lang="cs-CZ" b="1" dirty="0"/>
          </a:p>
        </p:txBody>
      </p:sp>
    </p:spTree>
    <p:extLst>
      <p:ext uri="{BB962C8B-B14F-4D97-AF65-F5344CB8AC3E}">
        <p14:creationId xmlns:p14="http://schemas.microsoft.com/office/powerpoint/2010/main" val="1343483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 = pouze u subjektivní odpovědnosti</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19</a:t>
            </a:fld>
            <a:endParaRPr lang="cs-CZ" dirty="0"/>
          </a:p>
        </p:txBody>
      </p:sp>
    </p:spTree>
    <p:extLst>
      <p:ext uri="{BB962C8B-B14F-4D97-AF65-F5344CB8AC3E}">
        <p14:creationId xmlns:p14="http://schemas.microsoft.com/office/powerpoint/2010/main" val="335368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dirty="0" smtClean="0"/>
              <a:t>Inter partes (mezi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19017203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b="1" dirty="0" smtClean="0"/>
              <a:t>Základní skutkové podstaty (tzv. generální klauzule)</a:t>
            </a:r>
          </a:p>
          <a:p>
            <a:pPr marL="0" indent="0" algn="just">
              <a:buNone/>
            </a:pPr>
            <a:endParaRPr lang="cs-CZ" sz="1800" dirty="0" smtClean="0"/>
          </a:p>
          <a:p>
            <a:pPr marL="0" indent="0" algn="just">
              <a:buNone/>
            </a:pPr>
            <a:r>
              <a:rPr lang="cs-CZ" sz="1800" dirty="0" smtClean="0"/>
              <a:t>§ 2910 věta I. „ Škůdce, který vlastním zaviněním poruší povinnost stanovenou zákonem a zasáhne tak do </a:t>
            </a:r>
            <a:r>
              <a:rPr lang="cs-CZ" sz="1800" b="1" dirty="0" smtClean="0"/>
              <a:t>absolutního práva poškozeného</a:t>
            </a:r>
            <a:r>
              <a:rPr lang="cs-CZ" sz="1800" dirty="0" smtClean="0"/>
              <a:t>“</a:t>
            </a:r>
          </a:p>
          <a:p>
            <a:pPr marL="0" indent="0" algn="just">
              <a:buNone/>
            </a:pPr>
            <a:r>
              <a:rPr lang="cs-CZ" sz="1800" dirty="0" smtClean="0"/>
              <a:t>AP – zejména život, zdraví, majetek</a:t>
            </a:r>
          </a:p>
          <a:p>
            <a:pPr marL="0" indent="0" algn="just">
              <a:buNone/>
            </a:pPr>
            <a:r>
              <a:rPr lang="cs-CZ" sz="1800" dirty="0" smtClean="0"/>
              <a:t>Př. </a:t>
            </a:r>
            <a:r>
              <a:rPr lang="cs-CZ" sz="1800" i="1" dirty="0" smtClean="0"/>
              <a:t>Osoba vezme židli, kterou udeří do hlavy jinou osobu a způsobí jí tak škodu na zdraví</a:t>
            </a:r>
          </a:p>
          <a:p>
            <a:pPr marL="0" indent="0" algn="just">
              <a:buNone/>
            </a:pPr>
            <a:endParaRPr lang="cs-CZ" sz="1800" i="1" dirty="0"/>
          </a:p>
          <a:p>
            <a:pPr marL="0" indent="0" algn="just">
              <a:buNone/>
            </a:pPr>
            <a:r>
              <a:rPr lang="cs-CZ" sz="1800" dirty="0" smtClean="0"/>
              <a:t>§ 2910 věta II. „Škůdce, který zasáhne do jiného práva poškozeného zaviněným porušením zákonné povinnosti stanovené na </a:t>
            </a:r>
            <a:r>
              <a:rPr lang="cs-CZ" sz="1800" b="1" dirty="0" smtClean="0"/>
              <a:t>ochranu takového práva</a:t>
            </a:r>
            <a:r>
              <a:rPr lang="cs-CZ" sz="1800" dirty="0" smtClean="0"/>
              <a:t>“</a:t>
            </a:r>
          </a:p>
          <a:p>
            <a:pPr marL="0" indent="0" algn="just">
              <a:buNone/>
            </a:pPr>
            <a:r>
              <a:rPr lang="cs-CZ" sz="1800" dirty="0" smtClean="0"/>
              <a:t>Ochranná norma</a:t>
            </a:r>
          </a:p>
          <a:p>
            <a:pPr marL="0" indent="0" algn="just">
              <a:buNone/>
            </a:pPr>
            <a:endParaRPr lang="cs-CZ" sz="1800" dirty="0" smtClean="0"/>
          </a:p>
          <a:p>
            <a:pPr marL="0" indent="0" algn="just">
              <a:buNone/>
            </a:pPr>
            <a:r>
              <a:rPr lang="cs-CZ" sz="1800" dirty="0" smtClean="0"/>
              <a:t>Př. </a:t>
            </a:r>
            <a:r>
              <a:rPr lang="cs-CZ" sz="1800" i="1" dirty="0" smtClean="0"/>
              <a:t>Řidič v důsledku nepřiměřené rychlosti dostane smyk a střetně se s protijedoucích kamionem, na němž způsobí škodu. = porušil ochrannou normu spočívající v imperativu jet přiměřenou rychlostí, kterážto povinnost chrání ostatní účastníky silničního provozu</a:t>
            </a: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20</a:t>
            </a:fld>
            <a:endParaRPr lang="cs-CZ" dirty="0"/>
          </a:p>
        </p:txBody>
      </p:sp>
    </p:spTree>
    <p:extLst>
      <p:ext uri="{BB962C8B-B14F-4D97-AF65-F5344CB8AC3E}">
        <p14:creationId xmlns:p14="http://schemas.microsoft.com/office/powerpoint/2010/main" val="139348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320862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2356949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76423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2952442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10060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037932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1643662651"/>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1858</TotalTime>
  <Words>1644</Words>
  <Application>Microsoft Office PowerPoint</Application>
  <PresentationFormat>Předvádění na obrazovce (4:3)</PresentationFormat>
  <Paragraphs>305</Paragraphs>
  <Slides>20</Slides>
  <Notes>5</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 Blok III. Závazkové právo – obecně, odpovědnost za škodu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151</cp:revision>
  <dcterms:created xsi:type="dcterms:W3CDTF">2015-09-08T17:35:18Z</dcterms:created>
  <dcterms:modified xsi:type="dcterms:W3CDTF">2022-09-18T15:24:22Z</dcterms:modified>
</cp:coreProperties>
</file>