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  <p:sldMasterId id="2147483787" r:id="rId2"/>
  </p:sldMasterIdLst>
  <p:notesMasterIdLst>
    <p:notesMasterId r:id="rId15"/>
  </p:notesMasterIdLst>
  <p:sldIdLst>
    <p:sldId id="275" r:id="rId3"/>
    <p:sldId id="273" r:id="rId4"/>
    <p:sldId id="274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6" autoAdjust="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6E42FA-FCF9-43FC-946B-F18B21288E50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noProof="0" smtClean="0"/>
              <a:t>Klepnutím lze upravit styly předlohy textu.</a:t>
            </a:r>
          </a:p>
          <a:p>
            <a:pPr lvl="1"/>
            <a:r>
              <a:rPr lang="en-US" altLang="cs-CZ" noProof="0" smtClean="0"/>
              <a:t>Druhá úroveň</a:t>
            </a:r>
          </a:p>
          <a:p>
            <a:pPr lvl="2"/>
            <a:r>
              <a:rPr lang="en-US" altLang="cs-CZ" noProof="0" smtClean="0"/>
              <a:t>Třetí úroveň</a:t>
            </a:r>
          </a:p>
          <a:p>
            <a:pPr lvl="3"/>
            <a:r>
              <a:rPr lang="en-US" altLang="cs-CZ" noProof="0" smtClean="0"/>
              <a:t>Čtvrtá úroveň</a:t>
            </a:r>
          </a:p>
          <a:p>
            <a:pPr lvl="4"/>
            <a:r>
              <a:rPr lang="en-US" alt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B97E55-4A73-4C86-95A8-0FD02661149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495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439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254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71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761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997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449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22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6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539CB2-ACC2-4553-9095-BFC6187CD341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33230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D8CD-9D44-4D8B-B29B-F57DEB8653B5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80205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F35F-5AFA-41CC-AC37-5EDB021E949B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66276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1965E-0F4E-479C-9E0E-DD8B89B7CC81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93464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74825"/>
            <a:ext cx="8229600" cy="462597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BF95-AD3E-4692-85B6-42AA4F5FA85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83500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BCCA-1D10-45A8-A05A-A51D8AA01743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429B-FD3A-44D0-9DF1-E99ADEECDA7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8886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6FDB1-F6D2-4AA8-9D66-7352B07C5D17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4B7FC-2A03-469E-A2FE-698285EBFC3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52251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193A-A87D-43B9-8D12-6C6CF6F6B10A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25EEB-4242-4218-8508-05F3A2B9E76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6717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D69D2-8019-45C3-87A4-5410D32E3816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0746-8184-41E8-B111-C0C98D62B40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7454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264EA-0D7A-49C4-9586-01903C095AB0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32111-A162-4F5E-8556-BD827387DC9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8469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322D1-0A48-4C92-9FFC-DC7ADC7AB838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AB1A-5479-430D-AD9D-DCC9F5B8D18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430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DB831-8BD9-4223-9FC6-0AD6218A2455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158856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97AD5-DF30-471A-8039-106574947E34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4768-182C-4450-A22C-860AA42CFD6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87737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1AC6A-8AD3-4883-AA42-EB64C139398D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EEF0E-663D-4101-9E0C-67BC570B3B9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55666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FB9EE-6A06-4337-9FF2-83E466C800DB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7447-44E1-4CDF-A759-4FFB298EF6C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96990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0CD6-06FF-4473-A292-9A246CE054F6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D6AC3-3062-4331-A526-B9A845E91AE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243903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83727-0320-4909-9289-C8BFDD9920B0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89EA0-E968-4F97-994C-149C6425F9E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2525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4969F1-54FA-46DF-B4FF-4A0C77D62D8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571136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33538-90A7-435F-930E-8FF05638D277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7106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E2EE-55DF-4827-8EA5-988E73AA78B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43646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3344-9EF7-4F20-920D-B5B9FF3A2B1E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90526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6728E-2242-479B-9EEF-286DFFEC32A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70867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94076-EC12-464E-8FBC-FC967EB5140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05120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4281-82A0-4149-BA9F-56A0C672115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16659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pitchFamily="18" charset="-18"/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pitchFamily="18" charset="-18"/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3DC2F794-FF5B-4195-BE7D-1E39B64C36DE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3998" r:id="rId2"/>
    <p:sldLayoutId id="2147484017" r:id="rId3"/>
    <p:sldLayoutId id="2147483999" r:id="rId4"/>
    <p:sldLayoutId id="2147484000" r:id="rId5"/>
    <p:sldLayoutId id="2147484001" r:id="rId6"/>
    <p:sldLayoutId id="2147484018" r:id="rId7"/>
    <p:sldLayoutId id="2147484019" r:id="rId8"/>
    <p:sldLayoutId id="2147484020" r:id="rId9"/>
    <p:sldLayoutId id="2147484002" r:id="rId10"/>
    <p:sldLayoutId id="2147484021" r:id="rId11"/>
    <p:sldLayoutId id="2147484003" r:id="rId12"/>
    <p:sldLayoutId id="214748400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28094F4-8707-4817-87A4-87F6570B8181}" type="datetimeFigureOut">
              <a:rPr lang="en-US" altLang="cs-CZ"/>
              <a:pPr>
                <a:defRPr/>
              </a:pPr>
              <a:t>12/13/2019</a:t>
            </a:fld>
            <a:endParaRPr lang="en-US" altLang="cs-CZ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90271F-F7D3-430C-9CEB-4CD74FD49B8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468313" y="404813"/>
            <a:ext cx="8208143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2400"/>
              </a:spcBef>
            </a:pPr>
            <a:r>
              <a:rPr lang="cs-CZ" altLang="cs-CZ" sz="4800" b="1" dirty="0" smtClean="0">
                <a:solidFill>
                  <a:schemeClr val="accent1"/>
                </a:solidFill>
                <a:latin typeface="Corbel" panose="020B0503020204020204" pitchFamily="34" charset="0"/>
              </a:rPr>
              <a:t>Politika zaměstnanosti</a:t>
            </a:r>
            <a:endParaRPr lang="en-US" altLang="cs-CZ" sz="4800" b="1" dirty="0">
              <a:solidFill>
                <a:schemeClr val="accent1"/>
              </a:solidFill>
              <a:latin typeface="Corbel" panose="020B0503020204020204" pitchFamily="34" charset="0"/>
            </a:endParaRPr>
          </a:p>
        </p:txBody>
      </p:sp>
      <p:pic>
        <p:nvPicPr>
          <p:cNvPr id="10243" name="Picture 24" descr="JB2c4e5a_nezam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" y="2852936"/>
            <a:ext cx="40227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26" descr="Unemployment-LR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88" y="2852936"/>
            <a:ext cx="18732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8" descr="unemploym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376" y="2852936"/>
            <a:ext cx="3059112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hodnocení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Účinnost a hodnocení PZ:</a:t>
            </a:r>
          </a:p>
          <a:p>
            <a:pPr lvl="1"/>
            <a:r>
              <a:rPr lang="cs-CZ" altLang="cs-CZ" dirty="0" smtClean="0"/>
              <a:t>jednotlivé kroky hodnocení:</a:t>
            </a:r>
          </a:p>
          <a:p>
            <a:pPr lvl="2"/>
            <a:r>
              <a:rPr lang="cs-CZ" altLang="cs-CZ" dirty="0" smtClean="0"/>
              <a:t>stanovení logického základu programu,</a:t>
            </a:r>
          </a:p>
          <a:p>
            <a:pPr lvl="2"/>
            <a:r>
              <a:rPr lang="cs-CZ" altLang="cs-CZ" dirty="0" smtClean="0"/>
              <a:t>definování cílů,</a:t>
            </a:r>
          </a:p>
          <a:p>
            <a:pPr lvl="2"/>
            <a:r>
              <a:rPr lang="cs-CZ" altLang="cs-CZ" dirty="0" smtClean="0"/>
              <a:t>odhad výsledků,</a:t>
            </a:r>
          </a:p>
          <a:p>
            <a:pPr lvl="2"/>
            <a:r>
              <a:rPr lang="cs-CZ" altLang="cs-CZ" dirty="0" smtClean="0"/>
              <a:t>vlastní realizace programu,</a:t>
            </a:r>
          </a:p>
          <a:p>
            <a:pPr lvl="2"/>
            <a:r>
              <a:rPr lang="cs-CZ" altLang="cs-CZ" dirty="0" smtClean="0"/>
              <a:t>průběžný monitoring,</a:t>
            </a:r>
          </a:p>
          <a:p>
            <a:pPr lvl="2"/>
            <a:r>
              <a:rPr lang="cs-CZ" altLang="cs-CZ" dirty="0" smtClean="0"/>
              <a:t>vlastní vyhodnocovací proces,</a:t>
            </a:r>
          </a:p>
          <a:p>
            <a:pPr lvl="2"/>
            <a:r>
              <a:rPr lang="cs-CZ" altLang="cs-CZ" dirty="0" smtClean="0"/>
              <a:t>zpětná vazba.</a:t>
            </a:r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5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hodnocení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další faktory při hodnocení PZ:</a:t>
            </a:r>
          </a:p>
          <a:p>
            <a:pPr lvl="1"/>
            <a:r>
              <a:rPr lang="cs-CZ" altLang="cs-CZ" dirty="0" smtClean="0"/>
              <a:t>mrtvá váha: jak by se věci vyvíjely bez ohledu na realizovanou politiku,</a:t>
            </a:r>
          </a:p>
          <a:p>
            <a:pPr lvl="1"/>
            <a:r>
              <a:rPr lang="cs-CZ" altLang="cs-CZ" dirty="0" smtClean="0"/>
              <a:t>posunutí: </a:t>
            </a:r>
          </a:p>
          <a:p>
            <a:pPr lvl="2"/>
            <a:r>
              <a:rPr lang="cs-CZ" altLang="cs-CZ" dirty="0" smtClean="0"/>
              <a:t>program je úspěšný, tj. zajistí vytvoření nového dotovaného pracovního místa,</a:t>
            </a:r>
          </a:p>
          <a:p>
            <a:pPr lvl="2"/>
            <a:r>
              <a:rPr lang="cs-CZ" altLang="cs-CZ" dirty="0" smtClean="0"/>
              <a:t>právě nově vytvořené pracovní místo vyřadí někoho jiného a ten se stane nezaměstnaným,</a:t>
            </a:r>
          </a:p>
          <a:p>
            <a:pPr lvl="2"/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→ program nevede ke snížení nezaměstnanosti;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substituce:</a:t>
            </a:r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3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hodnocení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další faktory při hodnocení PZ (pokračování):</a:t>
            </a:r>
          </a:p>
          <a:p>
            <a:pPr lvl="1"/>
            <a:r>
              <a:rPr lang="cs-CZ" altLang="cs-CZ" dirty="0" smtClean="0"/>
              <a:t>substituce:</a:t>
            </a:r>
          </a:p>
          <a:p>
            <a:pPr lvl="2"/>
            <a:r>
              <a:rPr lang="cs-CZ" altLang="cs-CZ" dirty="0" smtClean="0"/>
              <a:t>např. </a:t>
            </a:r>
            <a:r>
              <a:rPr lang="cs-CZ" dirty="0"/>
              <a:t>je zaměstnána osoba, která má nárok na podporu v rámci programu aktivní politiky zaměstnanosti místo osoby, která tento nárok nemá, ale která by byla jinak zaměstnána i bez </a:t>
            </a:r>
            <a:r>
              <a:rPr lang="cs-CZ" dirty="0" smtClean="0"/>
              <a:t>podpory,</a:t>
            </a:r>
          </a:p>
          <a:p>
            <a:pPr lvl="2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opatření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nevede ke snížení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nezaměstnanosti (pracovní místo již existovalo);</a:t>
            </a:r>
          </a:p>
          <a:p>
            <a:pPr lvl="2"/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pokud jde o určité skupiny může být toto opatření žádoucí (vyžaduje finanční náklady).</a:t>
            </a:r>
            <a:endParaRPr lang="cs-CZ" altLang="cs-CZ" dirty="0"/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09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44824"/>
            <a:ext cx="8172450" cy="44577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</a:rPr>
              <a:t>Definice a cíle.</a:t>
            </a:r>
          </a:p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</a:rPr>
              <a:t>Činnosti pro zabezpečení cílů.</a:t>
            </a:r>
          </a:p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</a:rPr>
              <a:t>Aktivní politika zaměstnanosti, cíle, nástroje.</a:t>
            </a:r>
          </a:p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</a:rPr>
              <a:t>Pasivní politika zaměstnanosti, cíle, nástroje.</a:t>
            </a:r>
          </a:p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Arial" panose="020B0604020202020204" pitchFamily="34" charset="0"/>
              </a:rPr>
              <a:t>Účinnost a hodnocení politiky zaměstnanosti.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30000"/>
              </a:lnSpc>
              <a:buSzTx/>
              <a:buFont typeface="Wingdings" panose="05000000000000000000" pitchFamily="2" charset="2"/>
              <a:buChar char="§"/>
            </a:pPr>
            <a:endParaRPr lang="cs-CZ" altLang="cs-CZ" sz="2400" dirty="0" smtClean="0">
              <a:latin typeface="Arial" panose="020B0604020202020204" pitchFamily="34" charset="0"/>
            </a:endParaRPr>
          </a:p>
        </p:txBody>
      </p:sp>
      <p:pic>
        <p:nvPicPr>
          <p:cNvPr id="12291" name="Picture 6" descr="C:\Documents and Settings\Zam\Local Settings\Temporary Internet Files\Content.IE5\9CHFMSF4\MCj0441462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60350"/>
            <a:ext cx="1014412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47675" y="3048"/>
            <a:ext cx="5400684" cy="125272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Struktura přednášky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definice </a:t>
            </a:r>
            <a:r>
              <a:rPr lang="cs-CZ" smtClean="0"/>
              <a:t>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Politika zaměstnanosti je součástí HP státu. </a:t>
            </a:r>
          </a:p>
          <a:p>
            <a:r>
              <a:rPr lang="cs-CZ" altLang="cs-CZ" dirty="0" smtClean="0"/>
              <a:t>Pomocí svých nástrojů se snaží o dosažení rovnováhy mezi nabídkou práce a poptávkou po práci.</a:t>
            </a:r>
          </a:p>
          <a:p>
            <a:r>
              <a:rPr lang="cs-CZ" altLang="cs-CZ" dirty="0" smtClean="0"/>
              <a:t>Představuje soubor nástrojů, jejichž realizace motivuje zaměstnané, nezaměstnané a zaměstnavatele k určitému chování na trhu práce.</a:t>
            </a:r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definice </a:t>
            </a:r>
            <a:r>
              <a:rPr lang="cs-CZ" smtClean="0"/>
              <a:t>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Úrovně PZ:</a:t>
            </a:r>
          </a:p>
          <a:p>
            <a:pPr lvl="1"/>
            <a:r>
              <a:rPr lang="cs-CZ" altLang="cs-CZ" sz="2600" dirty="0" smtClean="0"/>
              <a:t>makroekonomická: </a:t>
            </a:r>
          </a:p>
          <a:p>
            <a:pPr lvl="2"/>
            <a:r>
              <a:rPr lang="cs-CZ" altLang="cs-CZ" dirty="0" smtClean="0"/>
              <a:t>plošné působení, zejména na poptávku,</a:t>
            </a:r>
          </a:p>
          <a:p>
            <a:pPr lvl="2"/>
            <a:r>
              <a:rPr lang="cs-CZ" altLang="cs-CZ" dirty="0" smtClean="0"/>
              <a:t>snaha o odstranění příčin nadměrné nezaměstnanosti,</a:t>
            </a:r>
          </a:p>
          <a:p>
            <a:pPr lvl="2"/>
            <a:r>
              <a:rPr lang="cs-CZ" altLang="cs-CZ" dirty="0" smtClean="0"/>
              <a:t>charakter PZ je závislý na celkovém nastavení HP;</a:t>
            </a:r>
          </a:p>
          <a:p>
            <a:pPr lvl="1"/>
            <a:r>
              <a:rPr lang="cs-CZ" altLang="cs-CZ" sz="2600" dirty="0" smtClean="0"/>
              <a:t>regionální:</a:t>
            </a:r>
          </a:p>
          <a:p>
            <a:pPr lvl="2"/>
            <a:r>
              <a:rPr lang="cs-CZ" altLang="cs-CZ" dirty="0" smtClean="0"/>
              <a:t>řešení důsledků vzniklé nerovnováhy na trhu práce,</a:t>
            </a:r>
          </a:p>
          <a:p>
            <a:pPr lvl="2"/>
            <a:r>
              <a:rPr lang="cs-CZ" altLang="cs-CZ" dirty="0" smtClean="0"/>
              <a:t>zohlednění regionální rozdílnosti;</a:t>
            </a:r>
          </a:p>
          <a:p>
            <a:pPr lvl="1"/>
            <a:r>
              <a:rPr lang="cs-CZ" altLang="cs-CZ" sz="2600" dirty="0" smtClean="0"/>
              <a:t>mikroekonomická</a:t>
            </a:r>
            <a:r>
              <a:rPr lang="cs-CZ" altLang="cs-CZ" dirty="0" smtClean="0"/>
              <a:t> </a:t>
            </a:r>
            <a:r>
              <a:rPr lang="cs-CZ" altLang="cs-CZ" sz="2000" dirty="0" smtClean="0"/>
              <a:t>(na úrovni jednotlivých firem) v oblastech: </a:t>
            </a:r>
          </a:p>
          <a:p>
            <a:pPr lvl="2"/>
            <a:r>
              <a:rPr lang="cs-CZ" altLang="cs-CZ" dirty="0" smtClean="0"/>
              <a:t>přijímání/propouštění pracovníků,</a:t>
            </a:r>
          </a:p>
          <a:p>
            <a:pPr lvl="2"/>
            <a:r>
              <a:rPr lang="cs-CZ" altLang="cs-CZ" dirty="0" smtClean="0"/>
              <a:t>mezd</a:t>
            </a:r>
            <a:endParaRPr lang="cs-CZ" altLang="cs-CZ" dirty="0"/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8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definice </a:t>
            </a:r>
            <a:r>
              <a:rPr lang="cs-CZ" smtClean="0"/>
              <a:t>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Možné cíle PZ:</a:t>
            </a:r>
          </a:p>
          <a:p>
            <a:pPr lvl="1"/>
            <a:r>
              <a:rPr lang="cs-CZ" altLang="cs-CZ" sz="2600" dirty="0" smtClean="0"/>
              <a:t>zabránění vzniku zbytečné nezaměstnanosti,</a:t>
            </a:r>
          </a:p>
          <a:p>
            <a:pPr lvl="1"/>
            <a:r>
              <a:rPr lang="cs-CZ" altLang="cs-CZ" sz="2600" dirty="0" smtClean="0"/>
              <a:t>zabránění vzniku nedostatku pracovních sil,</a:t>
            </a:r>
          </a:p>
          <a:p>
            <a:pPr lvl="1"/>
            <a:r>
              <a:rPr lang="cs-CZ" altLang="cs-CZ" sz="2600" dirty="0" smtClean="0"/>
              <a:t>zajištění a prohlubování profesní flexibility pracovních sil,</a:t>
            </a:r>
          </a:p>
          <a:p>
            <a:pPr lvl="1"/>
            <a:r>
              <a:rPr lang="cs-CZ" altLang="cs-CZ" sz="2600" dirty="0" smtClean="0"/>
              <a:t>zmírnění negativních důsledků technického rozvoje a strukturálních změn na trhu práce,</a:t>
            </a:r>
          </a:p>
          <a:p>
            <a:pPr lvl="1"/>
            <a:r>
              <a:rPr lang="cs-CZ" altLang="cs-CZ" sz="2600" dirty="0" smtClean="0"/>
              <a:t>podpora pracovního začleňování osob s omezenou možností uplatnit se na trhu práce,</a:t>
            </a:r>
          </a:p>
          <a:p>
            <a:pPr lvl="1"/>
            <a:r>
              <a:rPr lang="cs-CZ" altLang="cs-CZ" sz="2600" dirty="0" smtClean="0"/>
              <a:t>zlepšení struktury zaměstnanosti v odvětvích a </a:t>
            </a:r>
            <a:r>
              <a:rPr lang="cs-CZ" altLang="cs-CZ" sz="2600" dirty="0" smtClean="0"/>
              <a:t>regionech.</a:t>
            </a:r>
            <a:endParaRPr lang="cs-CZ" altLang="cs-CZ" sz="2600" dirty="0"/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74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činnosti pro zabezpečení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Možné činnosti PZ směřující k cílům:</a:t>
            </a:r>
          </a:p>
          <a:p>
            <a:pPr lvl="1"/>
            <a:r>
              <a:rPr lang="cs-CZ" altLang="cs-CZ" dirty="0" smtClean="0"/>
              <a:t>poradenská služba při volbě povolání,</a:t>
            </a:r>
          </a:p>
          <a:p>
            <a:pPr lvl="1"/>
            <a:r>
              <a:rPr lang="cs-CZ" altLang="cs-CZ" dirty="0" smtClean="0"/>
              <a:t>zprostředkování práce,</a:t>
            </a:r>
          </a:p>
          <a:p>
            <a:pPr lvl="1"/>
            <a:r>
              <a:rPr lang="cs-CZ" altLang="cs-CZ" dirty="0" smtClean="0"/>
              <a:t>podpora profesního vzdělávání,</a:t>
            </a:r>
          </a:p>
          <a:p>
            <a:pPr lvl="1"/>
            <a:r>
              <a:rPr lang="cs-CZ" altLang="cs-CZ" dirty="0" smtClean="0"/>
              <a:t>poskytování služeb zaměřených na udržování a vytváření pracovních míst,</a:t>
            </a:r>
          </a:p>
          <a:p>
            <a:pPr lvl="1"/>
            <a:r>
              <a:rPr lang="cs-CZ" altLang="cs-CZ" dirty="0" smtClean="0"/>
              <a:t>poskytování podpor v nezaměstnanosti, soc. dávek, mzdové vyrovnání atp.,</a:t>
            </a:r>
          </a:p>
          <a:p>
            <a:pPr lvl="1"/>
            <a:r>
              <a:rPr lang="cs-CZ" altLang="cs-CZ" dirty="0" smtClean="0"/>
              <a:t>výzkum a statistika trhu práce.</a:t>
            </a:r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02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aktivní vs. pasivní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Aktivní PZ:</a:t>
            </a:r>
          </a:p>
          <a:p>
            <a:pPr lvl="1"/>
            <a:r>
              <a:rPr lang="cs-CZ" altLang="cs-CZ" dirty="0" smtClean="0"/>
              <a:t>charakteristika: </a:t>
            </a:r>
          </a:p>
          <a:p>
            <a:pPr lvl="2"/>
            <a:r>
              <a:rPr lang="cs-CZ" altLang="cs-CZ" dirty="0" smtClean="0"/>
              <a:t>soubor opatření aktivně stimulující nezaměstnané ke změně jejich postavení na trhu práce;</a:t>
            </a:r>
          </a:p>
          <a:p>
            <a:pPr lvl="1"/>
            <a:r>
              <a:rPr lang="cs-CZ" altLang="cs-CZ" dirty="0" smtClean="0"/>
              <a:t>cíle: </a:t>
            </a:r>
          </a:p>
          <a:p>
            <a:pPr lvl="2"/>
            <a:r>
              <a:rPr lang="cs-CZ" altLang="cs-CZ" dirty="0" smtClean="0"/>
              <a:t>zvýšení zaměstnanosti (pozor na inflaci!),</a:t>
            </a:r>
          </a:p>
          <a:p>
            <a:pPr lvl="2"/>
            <a:r>
              <a:rPr lang="cs-CZ" altLang="cs-CZ" dirty="0" smtClean="0"/>
              <a:t>změna struktury nezaměstnanosti;</a:t>
            </a:r>
          </a:p>
          <a:p>
            <a:pPr lvl="1"/>
            <a:r>
              <a:rPr lang="cs-CZ" altLang="cs-CZ" dirty="0" smtClean="0"/>
              <a:t>nástroje:</a:t>
            </a:r>
          </a:p>
          <a:p>
            <a:pPr lvl="2"/>
            <a:r>
              <a:rPr lang="cs-CZ" altLang="cs-CZ" dirty="0" smtClean="0"/>
              <a:t>veřejné služby zaměstnanosti – zprostředkování práce, poradenství,</a:t>
            </a:r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8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aktivní vs. pasivní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dirty="0" smtClean="0"/>
              <a:t>nástroje (pokračování):</a:t>
            </a:r>
          </a:p>
          <a:p>
            <a:pPr lvl="2"/>
            <a:r>
              <a:rPr lang="cs-CZ" altLang="cs-CZ" dirty="0" smtClean="0"/>
              <a:t>pracovní příprava a výcvik – rekvalifikace pro nezaměstnané,</a:t>
            </a:r>
          </a:p>
          <a:p>
            <a:pPr lvl="2"/>
            <a:r>
              <a:rPr lang="cs-CZ" altLang="cs-CZ" dirty="0" smtClean="0"/>
              <a:t>programy pro nezaměstnanou mládež,</a:t>
            </a:r>
          </a:p>
          <a:p>
            <a:pPr lvl="2"/>
            <a:r>
              <a:rPr lang="cs-CZ" altLang="cs-CZ" dirty="0" smtClean="0"/>
              <a:t>podpora tvorby nových pracovních míst – v soukromém nebo veřejném sektoru, pomoc pro samostatné podnikání,</a:t>
            </a:r>
          </a:p>
          <a:p>
            <a:pPr lvl="2"/>
            <a:r>
              <a:rPr lang="cs-CZ" altLang="cs-CZ" dirty="0" smtClean="0"/>
              <a:t>programy pro handicapované osoby.</a:t>
            </a:r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zaměstnanosti</a:t>
            </a:r>
            <a:br>
              <a:rPr lang="cs-CZ" dirty="0" smtClean="0"/>
            </a:br>
            <a:r>
              <a:rPr lang="cs-CZ" dirty="0" smtClean="0"/>
              <a:t>- aktivní vs. pasivní 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Pasivní PZ:</a:t>
            </a:r>
          </a:p>
          <a:p>
            <a:pPr lvl="1"/>
            <a:r>
              <a:rPr lang="cs-CZ" altLang="cs-CZ" dirty="0" smtClean="0"/>
              <a:t>charakteristika a cíl: </a:t>
            </a:r>
          </a:p>
          <a:p>
            <a:pPr lvl="2"/>
            <a:r>
              <a:rPr lang="cs-CZ" altLang="cs-CZ" dirty="0" smtClean="0"/>
              <a:t>soubor opatření směřujících k tvorbě sociálně přijatelných podmínek pro dočasně nezaměstnané;</a:t>
            </a:r>
          </a:p>
          <a:p>
            <a:pPr lvl="1"/>
            <a:r>
              <a:rPr lang="cs-CZ" altLang="cs-CZ" dirty="0" smtClean="0"/>
              <a:t>nástroje:</a:t>
            </a:r>
          </a:p>
          <a:p>
            <a:pPr lvl="2"/>
            <a:r>
              <a:rPr lang="cs-CZ" altLang="cs-CZ" dirty="0" smtClean="0"/>
              <a:t>příspěvek v nezaměstnanosti (s cílem udržet jejich životní úroveň),</a:t>
            </a:r>
          </a:p>
          <a:p>
            <a:pPr lvl="2"/>
            <a:r>
              <a:rPr lang="cs-CZ" altLang="cs-CZ" dirty="0" smtClean="0"/>
              <a:t>předčasný odchod do důchodu (pro nepříznivý vývoj/situaci na trhu práce.</a:t>
            </a:r>
          </a:p>
          <a:p>
            <a:pPr lvl="2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3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2247</TotalTime>
  <Words>548</Words>
  <Application>Microsoft Office PowerPoint</Application>
  <PresentationFormat>Předvádění na obrazovce (4:3)</PresentationFormat>
  <Paragraphs>85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Vlastní návrh</vt:lpstr>
      <vt:lpstr>Prezentace aplikace PowerPoint</vt:lpstr>
      <vt:lpstr>Struktura přednášky</vt:lpstr>
      <vt:lpstr>Politika zaměstnanosti - definice a cíle</vt:lpstr>
      <vt:lpstr>Politika zaměstnanosti - definice a cíle</vt:lpstr>
      <vt:lpstr>Politika zaměstnanosti - definice a cíle</vt:lpstr>
      <vt:lpstr>Politika zaměstnanosti - činnosti pro zabezpečení cílů</vt:lpstr>
      <vt:lpstr>Politika zaměstnanosti - aktivní vs. pasivní PZ</vt:lpstr>
      <vt:lpstr>Politika zaměstnanosti - aktivní vs. pasivní PZ</vt:lpstr>
      <vt:lpstr>Politika zaměstnanosti - aktivní vs. pasivní PZ</vt:lpstr>
      <vt:lpstr>Politika zaměstnanosti - hodnocení PZ</vt:lpstr>
      <vt:lpstr>Politika zaměstnanosti - hodnocení PZ</vt:lpstr>
      <vt:lpstr>Politika zaměstnanosti - hodnocení PZ</vt:lpstr>
    </vt:vector>
  </TitlesOfParts>
  <Company>Prstná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Trh práce</dc:title>
  <dc:creator>Tomáš Verner</dc:creator>
  <cp:lastModifiedBy>Tomáš Verner</cp:lastModifiedBy>
  <cp:revision>126</cp:revision>
  <dcterms:created xsi:type="dcterms:W3CDTF">2003-10-04T09:43:03Z</dcterms:created>
  <dcterms:modified xsi:type="dcterms:W3CDTF">2019-12-13T22:08:30Z</dcterms:modified>
</cp:coreProperties>
</file>