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60" r:id="rId6"/>
    <p:sldId id="261" r:id="rId7"/>
    <p:sldId id="271" r:id="rId8"/>
    <p:sldId id="272" r:id="rId9"/>
    <p:sldId id="273" r:id="rId10"/>
    <p:sldId id="266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0D50211-B0C1-4762-9B36-227C22454CEA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272BD78-1C07-43B6-91BE-927D3EAB0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50211-B0C1-4762-9B36-227C22454CEA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BD78-1C07-43B6-91BE-927D3EAB0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50211-B0C1-4762-9B36-227C22454CEA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BD78-1C07-43B6-91BE-927D3EAB0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0D50211-B0C1-4762-9B36-227C22454CEA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BD78-1C07-43B6-91BE-927D3EAB0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0D50211-B0C1-4762-9B36-227C22454CEA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272BD78-1C07-43B6-91BE-927D3EAB0A94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0D50211-B0C1-4762-9B36-227C22454CEA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272BD78-1C07-43B6-91BE-927D3EAB0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0D50211-B0C1-4762-9B36-227C22454CEA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272BD78-1C07-43B6-91BE-927D3EAB0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50211-B0C1-4762-9B36-227C22454CEA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BD78-1C07-43B6-91BE-927D3EAB0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0D50211-B0C1-4762-9B36-227C22454CEA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272BD78-1C07-43B6-91BE-927D3EAB0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0D50211-B0C1-4762-9B36-227C22454CEA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272BD78-1C07-43B6-91BE-927D3EAB0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0D50211-B0C1-4762-9B36-227C22454CEA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272BD78-1C07-43B6-91BE-927D3EAB0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0D50211-B0C1-4762-9B36-227C22454CEA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272BD78-1C07-43B6-91BE-927D3EAB0A9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 thruBlk="1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LZE5orFW7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42908" y="-928718"/>
            <a:ext cx="9001188" cy="428628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r>
              <a:rPr lang="cs-CZ" sz="11000" dirty="0" smtClean="0">
                <a:solidFill>
                  <a:schemeClr val="accent2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erlin Sans FB" pitchFamily="34" charset="0"/>
              </a:rPr>
              <a:t>Temperament</a:t>
            </a:r>
            <a:endParaRPr lang="cs-CZ" sz="11000" dirty="0">
              <a:solidFill>
                <a:schemeClr val="accent2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Berlin Sans FB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3286124"/>
            <a:ext cx="6400800" cy="1752600"/>
          </a:xfrm>
        </p:spPr>
        <p:txBody>
          <a:bodyPr>
            <a:normAutofit/>
          </a:bodyPr>
          <a:lstStyle/>
          <a:p>
            <a:pPr algn="ctr"/>
            <a:endParaRPr lang="cs-CZ" sz="2000" b="1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5" name="Obrázek 4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86" y="214290"/>
            <a:ext cx="952496" cy="952496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14346" y="267494"/>
            <a:ext cx="8929718" cy="1399032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>
                <a:solidFill>
                  <a:schemeClr val="accent2"/>
                </a:solidFill>
              </a:rPr>
              <a:t>Ovlivnění projevů temperamentu</a:t>
            </a:r>
            <a:endParaRPr lang="cs-CZ" sz="48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b="1" dirty="0" smtClean="0"/>
              <a:t>Známe-li svůj temperament, můžeme zmírňovat jeho nedostatky </a:t>
            </a:r>
          </a:p>
          <a:p>
            <a:pPr algn="ctr">
              <a:buNone/>
            </a:pPr>
            <a:r>
              <a:rPr lang="cs-CZ" b="1" dirty="0" smtClean="0"/>
              <a:t>Jakým způsobem ? </a:t>
            </a:r>
          </a:p>
          <a:p>
            <a:pPr algn="ctr">
              <a:buNone/>
            </a:pPr>
            <a:r>
              <a:rPr lang="cs-CZ" b="1" dirty="0" smtClean="0"/>
              <a:t>O co je nutné se „opírat ?“</a:t>
            </a:r>
          </a:p>
          <a:p>
            <a:pPr lvl="1"/>
            <a:r>
              <a:rPr lang="cs-CZ" b="1" dirty="0" smtClean="0"/>
              <a:t>Cholerik </a:t>
            </a:r>
          </a:p>
          <a:p>
            <a:pPr lvl="1"/>
            <a:r>
              <a:rPr lang="cs-CZ" b="1" dirty="0" smtClean="0"/>
              <a:t>Flegmatik </a:t>
            </a:r>
          </a:p>
          <a:p>
            <a:pPr lvl="1"/>
            <a:r>
              <a:rPr lang="cs-CZ" b="1" dirty="0" smtClean="0"/>
              <a:t>Sangvinik </a:t>
            </a:r>
          </a:p>
          <a:p>
            <a:pPr lvl="1"/>
            <a:r>
              <a:rPr lang="cs-CZ" b="1" dirty="0" smtClean="0"/>
              <a:t>Melancholik 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0513" y="4005064"/>
            <a:ext cx="3505200" cy="2333625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954766"/>
          </a:xfrm>
        </p:spPr>
        <p:txBody>
          <a:bodyPr/>
          <a:lstStyle/>
          <a:p>
            <a:pPr>
              <a:buNone/>
            </a:pPr>
            <a:endParaRPr lang="cs-CZ" dirty="0" smtClean="0">
              <a:hlinkClick r:id="rId2"/>
            </a:endParaRPr>
          </a:p>
          <a:p>
            <a:pPr>
              <a:buNone/>
            </a:pPr>
            <a:endParaRPr lang="cs-CZ" dirty="0" smtClean="0">
              <a:hlinkClick r:id="rId2"/>
            </a:endParaRPr>
          </a:p>
          <a:p>
            <a:pPr>
              <a:buNone/>
            </a:pPr>
            <a:endParaRPr lang="cs-CZ" dirty="0" smtClean="0">
              <a:hlinkClick r:id="rId2"/>
            </a:endParaRPr>
          </a:p>
          <a:p>
            <a:pPr>
              <a:buNone/>
            </a:pPr>
            <a:r>
              <a:rPr lang="cs-CZ" dirty="0">
                <a:hlinkClick r:id="rId2"/>
              </a:rPr>
              <a:t>https://www.youtube.com/watch?v=oDmzbK4pghk</a:t>
            </a:r>
            <a:endParaRPr lang="cs-CZ" dirty="0" smtClean="0">
              <a:hlinkClick r:id="rId2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06" y="267494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 smtClean="0">
                <a:solidFill>
                  <a:schemeClr val="accent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Osnova</a:t>
            </a:r>
            <a:endParaRPr lang="cs-CZ" sz="4800" b="1" dirty="0">
              <a:solidFill>
                <a:schemeClr val="accent2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b="1" dirty="0" smtClean="0"/>
              <a:t>Vymezení pojmu temperament</a:t>
            </a:r>
          </a:p>
          <a:p>
            <a:pPr algn="ctr">
              <a:buFont typeface="Wingdings" pitchFamily="2" charset="2"/>
              <a:buChar char="v"/>
            </a:pPr>
            <a:r>
              <a:rPr lang="cs-CZ" b="1" dirty="0" smtClean="0"/>
              <a:t> </a:t>
            </a:r>
          </a:p>
          <a:p>
            <a:pPr algn="ctr">
              <a:buNone/>
            </a:pPr>
            <a:r>
              <a:rPr lang="cs-CZ" b="1" dirty="0" smtClean="0"/>
              <a:t>Typologie temperamentu </a:t>
            </a:r>
          </a:p>
          <a:p>
            <a:pPr algn="ctr">
              <a:buFont typeface="Wingdings" pitchFamily="2" charset="2"/>
              <a:buChar char="v"/>
            </a:pPr>
            <a:r>
              <a:rPr lang="cs-CZ" b="1" dirty="0" smtClean="0"/>
              <a:t> </a:t>
            </a:r>
          </a:p>
          <a:p>
            <a:pPr algn="ctr">
              <a:buNone/>
            </a:pPr>
            <a:r>
              <a:rPr lang="cs-CZ" b="1" dirty="0" smtClean="0"/>
              <a:t>Test </a:t>
            </a:r>
          </a:p>
          <a:p>
            <a:pPr algn="ctr">
              <a:buFont typeface="Wingdings" pitchFamily="2" charset="2"/>
              <a:buChar char="v"/>
            </a:pPr>
            <a:r>
              <a:rPr lang="cs-CZ" b="1" dirty="0" smtClean="0"/>
              <a:t> </a:t>
            </a:r>
          </a:p>
          <a:p>
            <a:pPr algn="ctr">
              <a:buNone/>
            </a:pPr>
            <a:r>
              <a:rPr lang="cs-CZ" b="1" dirty="0" smtClean="0"/>
              <a:t>Ovlivnění projevů temperamentu</a:t>
            </a:r>
          </a:p>
          <a:p>
            <a:pPr marL="578358" indent="-514350" algn="ctr">
              <a:buFont typeface="Wingdings" pitchFamily="2" charset="2"/>
              <a:buChar char="v"/>
            </a:pPr>
            <a:r>
              <a:rPr lang="cs-CZ" b="1" dirty="0" smtClean="0"/>
              <a:t> </a:t>
            </a:r>
          </a:p>
          <a:p>
            <a:pPr algn="ctr">
              <a:buNone/>
            </a:pPr>
            <a:r>
              <a:rPr lang="cs-CZ" b="1" dirty="0" smtClean="0"/>
              <a:t>Video </a:t>
            </a:r>
          </a:p>
          <a:p>
            <a:pPr algn="ctr">
              <a:buFont typeface="Wingdings" pitchFamily="2" charset="2"/>
              <a:buChar char="v"/>
            </a:pPr>
            <a:endParaRPr lang="cs-CZ" b="1" dirty="0" smtClean="0"/>
          </a:p>
          <a:p>
            <a:pPr algn="ctr">
              <a:buFont typeface="Wingdings" pitchFamily="2" charset="2"/>
              <a:buChar char="v"/>
            </a:pPr>
            <a:endParaRPr lang="cs-CZ" b="1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267494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 smtClean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Temperament</a:t>
            </a:r>
            <a:endParaRPr lang="cs-CZ" sz="4800" b="1" dirty="0">
              <a:solidFill>
                <a:schemeClr val="accent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6" name="Zástupný symbol pro obsah 5" descr="Bez názvu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44" y="1357298"/>
            <a:ext cx="8858280" cy="3714776"/>
          </a:xfr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428596" y="500042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cs-CZ" sz="4000" b="1" dirty="0" smtClean="0"/>
              <a:t>Definice temperamentu </a:t>
            </a:r>
            <a:r>
              <a:rPr lang="cs-CZ" sz="2400" b="1" dirty="0" smtClean="0"/>
              <a:t>v současné psychologii – soustava psychických vlastností, které se projevují způsobem reagování, chování a prožívání člověka. </a:t>
            </a:r>
          </a:p>
        </p:txBody>
      </p:sp>
      <p:pic>
        <p:nvPicPr>
          <p:cNvPr id="1026" name="Picture 2" descr="http://empresariados.com/wp-content/2014/07/donde-buscar-trabajadores-para-cubrir-un-puesto-vacan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500306"/>
            <a:ext cx="6858000" cy="381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762" y="1000108"/>
            <a:ext cx="8329642" cy="39830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- Vrozený vzorec chování</a:t>
            </a:r>
          </a:p>
          <a:p>
            <a:pPr>
              <a:buNone/>
            </a:pPr>
            <a:r>
              <a:rPr lang="cs-CZ" sz="2400" b="1" dirty="0" smtClean="0"/>
              <a:t>- Složky osobnosti, jež jsou dědičné, vztahující se k emocionalitě</a:t>
            </a:r>
          </a:p>
          <a:p>
            <a:pPr>
              <a:buNone/>
            </a:pPr>
            <a:r>
              <a:rPr lang="cs-CZ" sz="2400" b="1" dirty="0" err="1" smtClean="0"/>
              <a:t>Temperamentové</a:t>
            </a:r>
            <a:r>
              <a:rPr lang="cs-CZ" sz="2400" b="1" dirty="0" smtClean="0"/>
              <a:t> charakteristiky jsou:</a:t>
            </a:r>
          </a:p>
          <a:p>
            <a:pPr>
              <a:buNone/>
            </a:pPr>
            <a:r>
              <a:rPr lang="cs-CZ" sz="2000" b="1" dirty="0" smtClean="0"/>
              <a:t>Celkové citové ladění – pozitivum a negativum</a:t>
            </a:r>
          </a:p>
          <a:p>
            <a:pPr>
              <a:buNone/>
            </a:pPr>
            <a:r>
              <a:rPr lang="cs-CZ" sz="2000" b="1" dirty="0" smtClean="0"/>
              <a:t>Zaměření vnitřní a vnější</a:t>
            </a:r>
          </a:p>
          <a:p>
            <a:pPr>
              <a:buNone/>
            </a:pPr>
            <a:r>
              <a:rPr lang="cs-CZ" sz="2000" b="1" dirty="0" smtClean="0"/>
              <a:t>Vzrušivost</a:t>
            </a:r>
          </a:p>
          <a:p>
            <a:pPr>
              <a:buNone/>
            </a:pPr>
            <a:r>
              <a:rPr lang="cs-CZ" sz="2000" b="1" dirty="0" smtClean="0"/>
              <a:t>Odolnost</a:t>
            </a:r>
          </a:p>
          <a:p>
            <a:pPr>
              <a:buNone/>
            </a:pPr>
            <a:r>
              <a:rPr lang="cs-CZ" sz="2000" b="1" dirty="0" smtClean="0"/>
              <a:t>Intenzita</a:t>
            </a:r>
          </a:p>
          <a:p>
            <a:pPr>
              <a:buNone/>
            </a:pPr>
            <a:r>
              <a:rPr lang="cs-CZ" sz="2000" b="1" dirty="0" smtClean="0"/>
              <a:t>Trvalost</a:t>
            </a:r>
          </a:p>
          <a:p>
            <a:pPr>
              <a:buNone/>
            </a:pPr>
            <a:endParaRPr lang="cs-CZ" sz="2000" b="1" dirty="0" smtClean="0"/>
          </a:p>
          <a:p>
            <a:pPr marL="64008" indent="0">
              <a:buNone/>
            </a:pPr>
            <a:endParaRPr lang="cs-CZ" dirty="0"/>
          </a:p>
        </p:txBody>
      </p:sp>
      <p:pic>
        <p:nvPicPr>
          <p:cNvPr id="4" name="Obrázek 3" descr="stažený soub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5229200"/>
            <a:ext cx="5291514" cy="146405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 smtClean="0">
                <a:solidFill>
                  <a:schemeClr val="accent2"/>
                </a:solidFill>
              </a:rPr>
              <a:t>Typologie temperamentu </a:t>
            </a:r>
            <a:endParaRPr lang="cs-CZ" sz="48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4000" b="1" dirty="0" err="1" smtClean="0"/>
              <a:t>Hippokratés</a:t>
            </a:r>
            <a:r>
              <a:rPr lang="cs-CZ" b="1" dirty="0" smtClean="0"/>
              <a:t> </a:t>
            </a:r>
          </a:p>
          <a:p>
            <a:pPr>
              <a:buNone/>
            </a:pPr>
            <a:endParaRPr lang="cs-CZ" b="1" dirty="0" smtClean="0"/>
          </a:p>
          <a:p>
            <a:pPr lvl="1">
              <a:buNone/>
            </a:pPr>
            <a:r>
              <a:rPr lang="cs-CZ" b="1" dirty="0" smtClean="0"/>
              <a:t>Cholerik	žluč</a:t>
            </a:r>
          </a:p>
          <a:p>
            <a:pPr lvl="1">
              <a:buNone/>
            </a:pPr>
            <a:r>
              <a:rPr lang="cs-CZ" b="1" dirty="0" smtClean="0"/>
              <a:t>Flegmatik 	sliz</a:t>
            </a:r>
          </a:p>
          <a:p>
            <a:pPr lvl="1">
              <a:buNone/>
            </a:pPr>
            <a:r>
              <a:rPr lang="cs-CZ" b="1" dirty="0" smtClean="0"/>
              <a:t>Sangvinik 	krev 	</a:t>
            </a:r>
          </a:p>
          <a:p>
            <a:pPr lvl="1">
              <a:buNone/>
            </a:pPr>
            <a:r>
              <a:rPr lang="cs-CZ" b="1" dirty="0" smtClean="0"/>
              <a:t>Melancholik 	černá žluč </a:t>
            </a:r>
          </a:p>
        </p:txBody>
      </p:sp>
      <p:pic>
        <p:nvPicPr>
          <p:cNvPr id="21506" name="Picture 2" descr="http://prakt.upol.cz/img/hippokrates_bu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95427">
            <a:off x="5392202" y="1857365"/>
            <a:ext cx="3241167" cy="350046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69218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Eysenckova</a:t>
            </a:r>
            <a:r>
              <a:rPr lang="cs-CZ" dirty="0" smtClean="0"/>
              <a:t> typologie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474080"/>
          </a:xfrm>
        </p:spPr>
        <p:txBody>
          <a:bodyPr>
            <a:normAutofit fontScale="25000" lnSpcReduction="20000"/>
          </a:bodyPr>
          <a:lstStyle/>
          <a:p>
            <a:pPr marL="64008" indent="0">
              <a:buNone/>
            </a:pPr>
            <a:r>
              <a:rPr lang="cs-CZ" sz="7200" dirty="0"/>
              <a:t>Podle H. J. </a:t>
            </a:r>
            <a:r>
              <a:rPr lang="cs-CZ" sz="7200" dirty="0" err="1"/>
              <a:t>Eysencka</a:t>
            </a:r>
            <a:r>
              <a:rPr lang="cs-CZ" sz="7200" dirty="0"/>
              <a:t> ovlivňuje typ temperamentu centrální nervová soustava a také limbický systém. Zatímco centrální nervová soustava určuje reaktivitu jedince, limbický systém má vliv na emoční kvalitu prožívání a připravuje vhodné odpovědi na podněty a situace. Jelikož nervový systém je individuální, je jedinečný i lidský temperament. Temperament je relativně stabilní a téměř neovlivnitelný výchovou a kulturou. Základní nastavení jedince je trvalé, ale přeci jen se dá navenek pozměnit a přizpůsobit okolnímu prostředí.</a:t>
            </a:r>
          </a:p>
          <a:p>
            <a:pPr marL="64008" indent="0">
              <a:buNone/>
            </a:pPr>
            <a:r>
              <a:rPr lang="cs-CZ" sz="7200" dirty="0"/>
              <a:t>Každá </a:t>
            </a:r>
            <a:r>
              <a:rPr lang="cs-CZ" sz="7200" b="1" dirty="0"/>
              <a:t>kombinace </a:t>
            </a:r>
            <a:r>
              <a:rPr lang="cs-CZ" sz="7200" dirty="0"/>
              <a:t>dvou </a:t>
            </a:r>
            <a:r>
              <a:rPr lang="cs-CZ" sz="7200" b="1" dirty="0"/>
              <a:t>psychických dimenzí </a:t>
            </a:r>
            <a:r>
              <a:rPr lang="cs-CZ" sz="7200" dirty="0"/>
              <a:t>obsahuje řadu primárních faktorů či osobnostních rysů, specifických pro jednotlivý typ temperamentu</a:t>
            </a:r>
            <a:r>
              <a:rPr lang="cs-CZ" sz="7200" dirty="0" smtClean="0"/>
              <a:t>:</a:t>
            </a:r>
          </a:p>
          <a:p>
            <a:endParaRPr lang="cs-CZ" sz="4200" dirty="0"/>
          </a:p>
          <a:p>
            <a:r>
              <a:rPr lang="cs-CZ" sz="6200" b="1" dirty="0"/>
              <a:t>Sangvinik</a:t>
            </a:r>
            <a:r>
              <a:rPr lang="cs-CZ" sz="6200" dirty="0"/>
              <a:t> má typické rysy stabilního extroverta – je společenský, komunikativní, bezstarostný, spokojený, citlivý a vůdčí</a:t>
            </a:r>
            <a:r>
              <a:rPr lang="cs-CZ" sz="6200" dirty="0" smtClean="0"/>
              <a:t>.</a:t>
            </a:r>
          </a:p>
          <a:p>
            <a:endParaRPr lang="cs-CZ" sz="6200" dirty="0"/>
          </a:p>
          <a:p>
            <a:r>
              <a:rPr lang="cs-CZ" sz="6200" b="1" dirty="0"/>
              <a:t>Melancholik</a:t>
            </a:r>
            <a:r>
              <a:rPr lang="cs-CZ" sz="6200" dirty="0"/>
              <a:t> je nestabilní introvert, typická je jeho náladovost, zdrženlivost a nespolečenskost. Melancholik je pesimistický, střízlivý a nepružný</a:t>
            </a:r>
            <a:r>
              <a:rPr lang="cs-CZ" sz="6200" dirty="0" smtClean="0"/>
              <a:t>.</a:t>
            </a:r>
          </a:p>
          <a:p>
            <a:endParaRPr lang="cs-CZ" sz="6200" dirty="0"/>
          </a:p>
          <a:p>
            <a:r>
              <a:rPr lang="cs-CZ" sz="6200" b="1" dirty="0"/>
              <a:t>Flegmatik </a:t>
            </a:r>
            <a:r>
              <a:rPr lang="cs-CZ" sz="6200" dirty="0"/>
              <a:t>v sobě snoubí introverzi a citovou stabilitu, a proto jsou jeho typickými vlastnostmi pasivita, opatrnost, klidnost a spolehlivost. Je vyrovnaný, přemýšlivý a ovládá se</a:t>
            </a:r>
            <a:r>
              <a:rPr lang="cs-CZ" sz="6200" dirty="0" smtClean="0"/>
              <a:t>.</a:t>
            </a:r>
          </a:p>
          <a:p>
            <a:endParaRPr lang="cs-CZ" sz="6200" dirty="0"/>
          </a:p>
          <a:p>
            <a:r>
              <a:rPr lang="cs-CZ" sz="6200" b="1" dirty="0"/>
              <a:t>Cholerik</a:t>
            </a:r>
            <a:r>
              <a:rPr lang="cs-CZ" sz="6200" dirty="0"/>
              <a:t> spojuje rysy emocionální nestability a extroverze. Snadno se urazí, je neklidný, agresivní, vzrušivý, impulsivní a také optimistický a aktivní.</a:t>
            </a:r>
          </a:p>
          <a:p>
            <a:endParaRPr lang="cs-CZ" sz="6200" dirty="0"/>
          </a:p>
        </p:txBody>
      </p:sp>
    </p:spTree>
    <p:extLst>
      <p:ext uri="{BB962C8B-B14F-4D97-AF65-F5344CB8AC3E}">
        <p14:creationId xmlns:p14="http://schemas.microsoft.com/office/powerpoint/2010/main" val="1794295014"/>
      </p:ext>
    </p:extLst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67494"/>
            <a:ext cx="8075240" cy="713234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Sprangerova</a:t>
            </a:r>
            <a:r>
              <a:rPr lang="cs-CZ" dirty="0" smtClean="0"/>
              <a:t> typologie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Ekonomický typ</a:t>
            </a:r>
          </a:p>
          <a:p>
            <a:r>
              <a:rPr lang="cs-CZ" dirty="0" smtClean="0"/>
              <a:t>Náboženský typ</a:t>
            </a:r>
          </a:p>
          <a:p>
            <a:r>
              <a:rPr lang="cs-CZ" dirty="0" smtClean="0"/>
              <a:t>Teoretický typ</a:t>
            </a:r>
          </a:p>
          <a:p>
            <a:r>
              <a:rPr lang="cs-CZ" dirty="0" smtClean="0"/>
              <a:t>Estetický typ</a:t>
            </a:r>
          </a:p>
          <a:p>
            <a:r>
              <a:rPr lang="cs-CZ" dirty="0" smtClean="0"/>
              <a:t>Politický typ</a:t>
            </a:r>
          </a:p>
          <a:p>
            <a:r>
              <a:rPr lang="cs-CZ" dirty="0" smtClean="0"/>
              <a:t>Sociální typ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216" y="980728"/>
            <a:ext cx="2009775" cy="26670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4232" y="1015938"/>
            <a:ext cx="2362200" cy="26670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2428" y="3883058"/>
            <a:ext cx="1657350" cy="13335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1881" y="4191000"/>
            <a:ext cx="2863526" cy="220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8284"/>
      </p:ext>
    </p:extLst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Gretzova</a:t>
            </a:r>
            <a:r>
              <a:rPr lang="cs-CZ" dirty="0" smtClean="0"/>
              <a:t> typologie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64008" indent="0">
              <a:buNone/>
            </a:pPr>
            <a:r>
              <a:rPr lang="cs-CZ" dirty="0" smtClean="0"/>
              <a:t>DOMINANTNÍ</a:t>
            </a:r>
            <a:endParaRPr lang="cs-CZ" dirty="0"/>
          </a:p>
          <a:p>
            <a:r>
              <a:rPr lang="cs-CZ" dirty="0" smtClean="0"/>
              <a:t>Nepřátelský dominantní – přátelsky dominantní</a:t>
            </a:r>
          </a:p>
          <a:p>
            <a:pPr marL="64008" indent="0">
              <a:buNone/>
            </a:pPr>
            <a:r>
              <a:rPr lang="cs-CZ" dirty="0" smtClean="0"/>
              <a:t>SUBMISIVNÍ</a:t>
            </a:r>
          </a:p>
          <a:p>
            <a:r>
              <a:rPr lang="cs-CZ" dirty="0" smtClean="0"/>
              <a:t>Nepřátelsky submisivní – přátelsky submisivní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393641"/>
      </p:ext>
    </p:extLst>
  </p:cSld>
  <p:clrMapOvr>
    <a:masterClrMapping/>
  </p:clrMapOvr>
  <p:transition spd="med"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1390</TotalTime>
  <Words>294</Words>
  <Application>Microsoft Office PowerPoint</Application>
  <PresentationFormat>Předvádění na obrazovce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Berlin Sans FB</vt:lpstr>
      <vt:lpstr>Century Gothic</vt:lpstr>
      <vt:lpstr>Verdana</vt:lpstr>
      <vt:lpstr>Wingdings</vt:lpstr>
      <vt:lpstr>Wingdings 2</vt:lpstr>
      <vt:lpstr>Talent</vt:lpstr>
      <vt:lpstr>Temperament</vt:lpstr>
      <vt:lpstr>Osnova</vt:lpstr>
      <vt:lpstr>Temperament</vt:lpstr>
      <vt:lpstr>Prezentace aplikace PowerPoint</vt:lpstr>
      <vt:lpstr>Prezentace aplikace PowerPoint</vt:lpstr>
      <vt:lpstr>Typologie temperamentu </vt:lpstr>
      <vt:lpstr>Eysenckova typologie</vt:lpstr>
      <vt:lpstr>Sprangerova typologie</vt:lpstr>
      <vt:lpstr>Gretzova typologie</vt:lpstr>
      <vt:lpstr>Ovlivnění projevů temperamentu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Temperament</dc:title>
  <dc:creator>Prcek</dc:creator>
  <cp:lastModifiedBy>buryova</cp:lastModifiedBy>
  <cp:revision>39</cp:revision>
  <dcterms:created xsi:type="dcterms:W3CDTF">2015-09-28T09:30:08Z</dcterms:created>
  <dcterms:modified xsi:type="dcterms:W3CDTF">2022-09-21T07:57:38Z</dcterms:modified>
</cp:coreProperties>
</file>