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308" r:id="rId3"/>
    <p:sldId id="309" r:id="rId4"/>
    <p:sldId id="294" r:id="rId5"/>
    <p:sldId id="295" r:id="rId6"/>
    <p:sldId id="296" r:id="rId7"/>
    <p:sldId id="310" r:id="rId8"/>
    <p:sldId id="311" r:id="rId9"/>
    <p:sldId id="299" r:id="rId10"/>
    <p:sldId id="312" r:id="rId11"/>
    <p:sldId id="301" r:id="rId12"/>
    <p:sldId id="313" r:id="rId13"/>
    <p:sldId id="303" r:id="rId14"/>
    <p:sldId id="304" r:id="rId15"/>
    <p:sldId id="305" r:id="rId16"/>
    <p:sldId id="314" r:id="rId17"/>
    <p:sldId id="315" r:id="rId18"/>
    <p:sldId id="316" r:id="rId19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934" autoAdjust="0"/>
  </p:normalViewPr>
  <p:slideViewPr>
    <p:cSldViewPr>
      <p:cViewPr varScale="1">
        <p:scale>
          <a:sx n="136" d="100"/>
          <a:sy n="136" d="100"/>
        </p:scale>
        <p:origin x="300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pPr/>
              <a:t>30.08.2021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8637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lIns="68580" tIns="34290" rIns="68580" bIns="34290"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F066A928-83BD-4B3B-AB3B-789638C2D817}" type="datetime1">
              <a:rPr lang="cs-CZ" smtClean="0"/>
              <a:pPr/>
              <a:t>30.08.2021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2DA23C2D-3845-4F8C-9F64-DBE4B5B8108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3403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3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7" y="2365809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Sociální politika</a:t>
            </a: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Mgr. Ivona </a:t>
            </a:r>
            <a:r>
              <a:rPr lang="cs-CZ" b="1" dirty="0" err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Buryová</a:t>
            </a:r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9"/>
            <a:ext cx="5111750" cy="2159000"/>
          </a:xfrm>
          <a:prstGeom prst="rect">
            <a:avLst/>
          </a:prstGeom>
        </p:spPr>
        <p:txBody>
          <a:bodyPr lIns="68580" tIns="34290" rIns="68580" bIns="34290"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313614"/>
              </p:ext>
            </p:extLst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xmlns="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xmlns="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826823"/>
            <a:ext cx="184727" cy="3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57199"/>
            <a:ext cx="184727" cy="3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564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Sociální pojištění 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323528" y="915566"/>
            <a:ext cx="7313612" cy="4114800"/>
          </a:xfrm>
          <a:prstGeom prst="rect">
            <a:avLst/>
          </a:prstGeom>
        </p:spPr>
        <p:txBody>
          <a:bodyPr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cs-CZ" altLang="cs-CZ" sz="2800" b="0" i="0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 sociálního pojištění patří: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cs-CZ" altLang="cs-CZ" sz="2800" u="sng" dirty="0">
              <a:solidFill>
                <a:srgbClr val="000000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800" b="0" i="0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systémy důchodového pojištění,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800" b="0" i="0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penzijního připojištění ,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800" b="0" i="0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nemocenského pojištění, </a:t>
            </a:r>
          </a:p>
        </p:txBody>
      </p:sp>
    </p:spTree>
    <p:extLst>
      <p:ext uri="{BB962C8B-B14F-4D97-AF65-F5344CB8AC3E}">
        <p14:creationId xmlns:p14="http://schemas.microsoft.com/office/powerpoint/2010/main" val="298035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 dirty="0" smtClean="0"/>
              <a:t>Státní sociální podpora</a:t>
            </a:r>
            <a:r>
              <a:rPr lang="cs-CZ" altLang="cs-CZ" dirty="0" smtClean="0"/>
              <a:t> </a:t>
            </a:r>
            <a:endParaRPr lang="cs-CZ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714348" y="1028700"/>
            <a:ext cx="7456488" cy="4114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 rámci tohoto systému jsou řešeny sociální situace, kdy je účelné rodinu, především rodinu s dětmi, podpořit.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altLang="cs-CZ" sz="24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Systém je financován z daní, tedy ze státního rozpočtu v rámci nejširší celospolečenské solidarity.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Státní sociální podpora 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67544" y="987574"/>
            <a:ext cx="7858148" cy="4525962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800" b="0" i="0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přídavek na dítě,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800" b="0" i="0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rodičovský příspěvek,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800" b="0" i="0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příspěvek na bydlení,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800" b="0" i="0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porodné,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800" b="0" i="0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pohřebné </a:t>
            </a:r>
          </a:p>
        </p:txBody>
      </p:sp>
    </p:spTree>
    <p:extLst>
      <p:ext uri="{BB962C8B-B14F-4D97-AF65-F5344CB8AC3E}">
        <p14:creationId xmlns:p14="http://schemas.microsoft.com/office/powerpoint/2010/main" val="9724012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 dirty="0" smtClean="0"/>
              <a:t>Sociální pomoc</a:t>
            </a:r>
            <a:r>
              <a:rPr lang="cs-CZ" altLang="cs-CZ" dirty="0" smtClean="0"/>
              <a:t> </a:t>
            </a:r>
            <a:endParaRPr lang="cs-CZ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51520" y="1131590"/>
            <a:ext cx="7643866" cy="4114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 rámci tohoto systému se navrhuje řešit obtížné sociální situace stavu hmotné a sociální nouze, kdy není občan sociálně pojištěn, nesplnil podmínky vzniku na státní zaopatření a není schopen řešit danou situaci sám nebo s pomocí své rodiny.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 dirty="0" smtClean="0"/>
              <a:t>Základní formy </a:t>
            </a:r>
            <a:endParaRPr lang="cs-CZ" b="1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79512" y="1275606"/>
            <a:ext cx="8072494" cy="4114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forma </a:t>
            </a:r>
            <a:r>
              <a:rPr kumimoji="0" lang="cs-CZ" altLang="cs-CZ" sz="2400" b="0" i="0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soc</a:t>
            </a:r>
            <a:r>
              <a:rPr kumimoji="0" lang="cs-CZ" altLang="cs-CZ" sz="2400" b="0" i="0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služeb (nestátní neziskové organizace, obce, kraje),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cs-CZ" altLang="cs-CZ" sz="2400" b="0" i="0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forma sociálně právní ochrany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cs-CZ" altLang="cs-CZ" sz="2400" b="0" i="0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forma dávek sociální pomoci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963686" cy="507703"/>
          </a:xfrm>
        </p:spPr>
        <p:txBody>
          <a:bodyPr/>
          <a:lstStyle/>
          <a:p>
            <a:r>
              <a:rPr lang="cs-CZ" altLang="cs-CZ" b="1" dirty="0" smtClean="0"/>
              <a:t>Faktory ovlivňující sociální zabezpečení</a:t>
            </a:r>
            <a:endParaRPr lang="cs-CZ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323528" y="771550"/>
            <a:ext cx="7786742" cy="4114800"/>
          </a:xfrm>
          <a:prstGeom prst="rect">
            <a:avLst/>
          </a:prstGeom>
        </p:spPr>
        <p:txBody>
          <a:bodyPr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Ekonomické faktory</a:t>
            </a: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zpomalení či pokles ekonomického růstu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schopnost soustavy reagovat na cenovou a mzdovou dynamiku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vývoj nezaměstnanosti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123478"/>
            <a:ext cx="7416824" cy="507703"/>
          </a:xfrm>
        </p:spPr>
        <p:txBody>
          <a:bodyPr/>
          <a:lstStyle/>
          <a:p>
            <a:r>
              <a:rPr lang="cs-CZ" b="1" dirty="0"/>
              <a:t>Faktory ovlivňující sociální zabezpečení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67544" y="771550"/>
            <a:ext cx="7313612" cy="4114800"/>
          </a:xfrm>
          <a:prstGeom prst="rect">
            <a:avLst/>
          </a:prstGeom>
        </p:spPr>
        <p:txBody>
          <a:bodyPr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Demografické faktory</a:t>
            </a: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cs-CZ" altLang="cs-CZ" sz="24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stárnutí obyvatelstva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růst počtu osamělých osob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zdravotní stav obyvatelstva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značná nemocnost a vysoká úrazovost pracujících </a:t>
            </a:r>
          </a:p>
        </p:txBody>
      </p:sp>
    </p:spTree>
    <p:extLst>
      <p:ext uri="{BB962C8B-B14F-4D97-AF65-F5344CB8AC3E}">
        <p14:creationId xmlns:p14="http://schemas.microsoft.com/office/powerpoint/2010/main" val="11758062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408712" cy="507703"/>
          </a:xfrm>
        </p:spPr>
        <p:txBody>
          <a:bodyPr/>
          <a:lstStyle/>
          <a:p>
            <a:r>
              <a:rPr lang="cs-CZ" b="1" dirty="0"/>
              <a:t>Faktory ovlivňující sociální zabezpečení</a:t>
            </a:r>
          </a:p>
        </p:txBody>
      </p:sp>
      <p:sp>
        <p:nvSpPr>
          <p:cNvPr id="3" name="Obdélník 2"/>
          <p:cNvSpPr/>
          <p:nvPr/>
        </p:nvSpPr>
        <p:spPr>
          <a:xfrm>
            <a:off x="539552" y="843558"/>
            <a:ext cx="727280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altLang="cs-CZ" sz="2400" b="1" dirty="0" smtClean="0">
                <a:solidFill>
                  <a:srgbClr val="000000"/>
                </a:solidFill>
              </a:rPr>
              <a:t>Společensko politické faktory</a:t>
            </a:r>
            <a:r>
              <a:rPr lang="cs-CZ" altLang="cs-CZ" sz="2400" dirty="0" smtClean="0">
                <a:solidFill>
                  <a:srgbClr val="000000"/>
                </a:solidFill>
              </a:rPr>
              <a:t> </a:t>
            </a:r>
          </a:p>
          <a:p>
            <a:endParaRPr lang="cs-CZ" altLang="cs-CZ" sz="2400" dirty="0" smtClean="0">
              <a:solidFill>
                <a:srgbClr val="00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altLang="cs-CZ" sz="2400" dirty="0" smtClean="0">
                <a:solidFill>
                  <a:srgbClr val="000000"/>
                </a:solidFill>
              </a:rPr>
              <a:t>vstup do EU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altLang="cs-CZ" sz="2400" dirty="0" smtClean="0">
                <a:solidFill>
                  <a:srgbClr val="000000"/>
                </a:solidFill>
              </a:rPr>
              <a:t>koordinace volného  pohybu pracovních sil, pracovních vztahů,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altLang="cs-CZ" sz="2400" dirty="0" smtClean="0">
                <a:solidFill>
                  <a:srgbClr val="000000"/>
                </a:solidFill>
              </a:rPr>
              <a:t>bezpečnost a ochrana zdraví při práci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altLang="cs-CZ" sz="2400" dirty="0" smtClean="0">
                <a:solidFill>
                  <a:srgbClr val="000000"/>
                </a:solidFill>
              </a:rPr>
              <a:t>rovnost příležitostí.</a:t>
            </a:r>
          </a:p>
        </p:txBody>
      </p:sp>
    </p:spTree>
    <p:extLst>
      <p:ext uri="{BB962C8B-B14F-4D97-AF65-F5344CB8AC3E}">
        <p14:creationId xmlns:p14="http://schemas.microsoft.com/office/powerpoint/2010/main" val="40522672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39769" y="432392"/>
            <a:ext cx="2365070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Shrnutí </a:t>
            </a: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237757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500" b="1" dirty="0" smtClean="0">
                <a:solidFill>
                  <a:schemeClr val="tx2">
                    <a:lumMod val="75000"/>
                  </a:schemeClr>
                </a:solidFill>
                <a:cs typeface="Arial" panose="020B0604020202020204" pitchFamily="34" charset="0"/>
              </a:rPr>
              <a:t>Sociální zabezpečení v české republice je strukturováno do tří pilířů:</a:t>
            </a: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500" b="1" dirty="0" smtClean="0">
                <a:solidFill>
                  <a:schemeClr val="tx2">
                    <a:lumMod val="75000"/>
                  </a:schemeClr>
                </a:solidFill>
                <a:cs typeface="Arial" panose="020B0604020202020204" pitchFamily="34" charset="0"/>
              </a:rPr>
              <a:t>Systém sociálního pojištění – důchodové pojištění, penzijní připojištění a nemocenské pojištění.</a:t>
            </a: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500" b="1" dirty="0" smtClean="0">
                <a:solidFill>
                  <a:schemeClr val="tx2">
                    <a:lumMod val="75000"/>
                  </a:schemeClr>
                </a:solidFill>
                <a:cs typeface="Arial" panose="020B0604020202020204" pitchFamily="34" charset="0"/>
              </a:rPr>
              <a:t>Státní sociální podpora – přídavek na dítě, rodičovský příspěvek, příspěvek na bydlení, porodné, pohřebné.</a:t>
            </a: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500" b="1" dirty="0" smtClean="0">
                <a:solidFill>
                  <a:schemeClr val="tx2">
                    <a:lumMod val="75000"/>
                  </a:schemeClr>
                </a:solidFill>
                <a:cs typeface="Arial" panose="020B0604020202020204" pitchFamily="34" charset="0"/>
              </a:rPr>
              <a:t>Sociální pomoc </a:t>
            </a:r>
            <a:r>
              <a:rPr lang="cs-CZ" sz="1500" b="1" dirty="0">
                <a:solidFill>
                  <a:schemeClr val="tx2">
                    <a:lumMod val="75000"/>
                  </a:schemeClr>
                </a:solidFill>
                <a:cs typeface="Arial" panose="020B0604020202020204" pitchFamily="34" charset="0"/>
              </a:rPr>
              <a:t>-  forma soc. služeb (nestátní neziskové organizace, obce, kraje), </a:t>
            </a:r>
            <a:r>
              <a:rPr lang="cs-CZ" sz="1500" b="1" dirty="0" smtClean="0">
                <a:solidFill>
                  <a:schemeClr val="tx2">
                    <a:lumMod val="75000"/>
                  </a:schemeClr>
                </a:solidFill>
                <a:cs typeface="Arial" panose="020B0604020202020204" pitchFamily="34" charset="0"/>
              </a:rPr>
              <a:t>forma </a:t>
            </a:r>
            <a:r>
              <a:rPr lang="cs-CZ" sz="1500" b="1" dirty="0">
                <a:solidFill>
                  <a:schemeClr val="tx2">
                    <a:lumMod val="75000"/>
                  </a:schemeClr>
                </a:solidFill>
                <a:cs typeface="Arial" panose="020B0604020202020204" pitchFamily="34" charset="0"/>
              </a:rPr>
              <a:t>sociálně právní </a:t>
            </a:r>
            <a:r>
              <a:rPr lang="cs-CZ" sz="1500" b="1" dirty="0" smtClean="0">
                <a:solidFill>
                  <a:schemeClr val="tx2">
                    <a:lumMod val="75000"/>
                  </a:schemeClr>
                </a:solidFill>
                <a:cs typeface="Arial" panose="020B0604020202020204" pitchFamily="34" charset="0"/>
              </a:rPr>
              <a:t>ochrany, forma </a:t>
            </a:r>
            <a:r>
              <a:rPr lang="cs-CZ" sz="1500" b="1" dirty="0">
                <a:solidFill>
                  <a:schemeClr val="tx2">
                    <a:lumMod val="75000"/>
                  </a:schemeClr>
                </a:solidFill>
                <a:cs typeface="Arial" panose="020B0604020202020204" pitchFamily="34" charset="0"/>
              </a:rPr>
              <a:t>dávek sociální pomoci </a:t>
            </a:r>
            <a:r>
              <a:rPr lang="cs-CZ" sz="1500" b="1" dirty="0" smtClean="0">
                <a:solidFill>
                  <a:schemeClr val="tx2">
                    <a:lumMod val="75000"/>
                  </a:schemeClr>
                </a:solidFill>
                <a:cs typeface="Arial" panose="020B0604020202020204" pitchFamily="34" charset="0"/>
              </a:rPr>
              <a:t>.</a:t>
            </a: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500" b="1" dirty="0" smtClean="0">
                <a:solidFill>
                  <a:schemeClr val="tx2">
                    <a:lumMod val="75000"/>
                  </a:schemeClr>
                </a:solidFill>
                <a:cs typeface="Arial" panose="020B0604020202020204" pitchFamily="34" charset="0"/>
              </a:rPr>
              <a:t>Faktory, které ovlivňují sociální zabezpečení jsou ekonomického, demografického a společensky politického charakteru.</a:t>
            </a:r>
            <a:endParaRPr lang="cs-CZ" sz="1500" b="1" dirty="0">
              <a:solidFill>
                <a:schemeClr val="tx2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endParaRPr lang="cs-CZ" sz="1500" b="1" dirty="0" smtClean="0">
              <a:solidFill>
                <a:schemeClr val="tx2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algn="just"/>
            <a:r>
              <a:rPr lang="cs-CZ" sz="1500" b="1" dirty="0" smtClean="0">
                <a:solidFill>
                  <a:schemeClr val="tx2">
                    <a:lumMod val="75000"/>
                  </a:schemeClr>
                </a:solidFill>
                <a:cs typeface="Arial" panose="020B0604020202020204" pitchFamily="34" charset="0"/>
              </a:rPr>
              <a:t> </a:t>
            </a:r>
            <a:endParaRPr lang="cs-CZ" sz="1500" b="1" dirty="0">
              <a:solidFill>
                <a:schemeClr val="tx2">
                  <a:lumMod val="75000"/>
                </a:schemeClr>
              </a:solidFill>
              <a:cs typeface="Arial" panose="020B06040202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172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336819" y="489401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cs-CZ" altLang="cs-CZ" sz="2400" b="1" dirty="0"/>
              <a:t>SOCIÁLNÍ ZABEZPEČENÍ V ČESKÉ REPUBLICE</a:t>
            </a:r>
            <a:endParaRPr lang="en-GB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500105" y="873903"/>
            <a:ext cx="3222810" cy="1712888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pPr algn="l"/>
            <a:endParaRPr lang="cs-CZ" sz="3000" b="1" dirty="0">
              <a:solidFill>
                <a:schemeClr val="bg1"/>
              </a:solidFill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1475003"/>
            <a:ext cx="3604568" cy="257673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Vymezení pojmu sociální zabezpečení</a:t>
            </a:r>
          </a:p>
          <a:p>
            <a:r>
              <a:rPr lang="cs-CZ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Struktura sociálního zabezpečení</a:t>
            </a:r>
          </a:p>
          <a:p>
            <a:r>
              <a:rPr lang="cs-CZ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Faktory ovlivňující sociální zabezpečení</a:t>
            </a: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888159" y="3613157"/>
            <a:ext cx="2702859" cy="438581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cs-CZ" sz="2400" dirty="0">
                <a:solidFill>
                  <a:schemeClr val="bg1"/>
                </a:solidFill>
              </a:rPr>
              <a:t>Struktura přednášky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969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336819" y="312822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500105" y="540454"/>
            <a:ext cx="3222810" cy="4047520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>
                  <a:lumMod val="95000"/>
                </a:schemeClr>
              </a:solidFill>
            </a:endParaRPr>
          </a:p>
          <a:p>
            <a:pPr algn="l"/>
            <a:endParaRPr lang="cs-CZ" sz="3000" b="1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r>
              <a:rPr lang="pt-BR" sz="3000" b="1" cap="all" dirty="0">
                <a:solidFill>
                  <a:schemeClr val="bg1">
                    <a:lumMod val="95000"/>
                  </a:schemeClr>
                </a:solidFill>
              </a:rPr>
              <a:t>SOCIÁLNÍ </a:t>
            </a:r>
            <a:endParaRPr lang="cs-CZ" sz="3000" b="1" cap="all" dirty="0" smtClean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r>
              <a:rPr lang="pt-BR" sz="3000" b="1" cap="all" dirty="0" smtClean="0">
                <a:solidFill>
                  <a:schemeClr val="bg1">
                    <a:lumMod val="95000"/>
                  </a:schemeClr>
                </a:solidFill>
              </a:rPr>
              <a:t>ZABEZPEČENÍ </a:t>
            </a:r>
            <a:r>
              <a:rPr lang="pt-BR" sz="3000" b="1" cap="all" dirty="0">
                <a:solidFill>
                  <a:schemeClr val="bg1">
                    <a:lumMod val="95000"/>
                  </a:schemeClr>
                </a:solidFill>
              </a:rPr>
              <a:t>V ČESKÉ REPUBLICE</a:t>
            </a:r>
          </a:p>
          <a:p>
            <a:pPr lvl="0"/>
            <a:endParaRPr lang="cs-CZ" sz="3000" b="1" cap="all" dirty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cs-CZ" altLang="cs-CZ" sz="3200" b="1" dirty="0"/>
              <a:t>SOCIÁLNÍ ZABEZPEČENÍ V ČESKÉ REPUBLICE</a:t>
            </a:r>
            <a:endParaRPr lang="en-GB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lvl="0"/>
            <a:endParaRPr lang="cs-CZ" sz="3000" b="1" cap="all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endParaRPr lang="cs-CZ" sz="3000" b="1" cap="all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1196045"/>
            <a:ext cx="3890486" cy="144771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800" b="1" i="1" dirty="0">
                <a:solidFill>
                  <a:srgbClr val="002060"/>
                </a:solidFill>
              </a:rPr>
              <a:t>Cílem přednášky je:</a:t>
            </a:r>
          </a:p>
          <a:p>
            <a:r>
              <a:rPr lang="cs-CZ" sz="14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Vysvětlit pojmy sociálního zabezpečení</a:t>
            </a:r>
          </a:p>
          <a:p>
            <a:r>
              <a:rPr lang="cs-CZ" sz="14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Seznámit se strukturou sociálního zabezpečení</a:t>
            </a:r>
          </a:p>
          <a:p>
            <a:r>
              <a:rPr lang="cs-CZ" sz="14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Uvést faktory ovlivňující charakter sociálního zabezpečení</a:t>
            </a: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6963021" y="3908399"/>
            <a:ext cx="2016224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n-GB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089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1520" y="195486"/>
            <a:ext cx="6677934" cy="507703"/>
          </a:xfrm>
        </p:spPr>
        <p:txBody>
          <a:bodyPr/>
          <a:lstStyle/>
          <a:p>
            <a:r>
              <a:rPr lang="cs-CZ" altLang="cs-CZ" b="1" dirty="0" smtClean="0"/>
              <a:t>Vymezení pojmu</a:t>
            </a:r>
            <a:r>
              <a:rPr lang="cs-CZ" altLang="cs-CZ" b="1" u="sng" dirty="0" smtClean="0"/>
              <a:t/>
            </a:r>
            <a:br>
              <a:rPr lang="cs-CZ" altLang="cs-CZ" b="1" u="sng" dirty="0" smtClean="0"/>
            </a:br>
            <a:endParaRPr lang="cs-CZ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500034" y="1028700"/>
            <a:ext cx="8501122" cy="4114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soubor institucí, zařízení a opatření, jejíchž prostřednictvím a pomocí se uskutečňuje předcházení, zmírňování a odstraňování následků sociálních událostí občanů.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altLang="cs-CZ" sz="24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soubor opatření formujících solidaritu s lidmi, kteří čelí (hrozbě) nedostatku příjmů (tj. příjmů z placené práce) nebo se nacházejí v situaci, jež vyžaduje mimořádné výdaje.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 dirty="0" smtClean="0"/>
              <a:t>Vymezení pojmu</a:t>
            </a:r>
            <a:endParaRPr lang="cs-CZ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571472" y="1028700"/>
            <a:ext cx="8286808" cy="4114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souhrn právních, finančních a organizačních nástrojů a opatření, jejíchž cílem je kompenzovat nepříznivé finanční a sociální důsledky různých životních okolností a událostí, ohrožujících uznaná sociální práva.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5463488" cy="507703"/>
          </a:xfrm>
        </p:spPr>
        <p:txBody>
          <a:bodyPr/>
          <a:lstStyle/>
          <a:p>
            <a:r>
              <a:rPr lang="cs-CZ" altLang="cs-CZ" b="1" dirty="0" smtClean="0"/>
              <a:t>Sociálního zabezpečení před rokem 1989</a:t>
            </a:r>
            <a:endParaRPr lang="cs-CZ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42910" y="1028700"/>
            <a:ext cx="8286808" cy="4114800"/>
          </a:xfrm>
          <a:prstGeom prst="rect">
            <a:avLst/>
          </a:prstGeom>
        </p:spPr>
        <p:txBody>
          <a:bodyPr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Obsahoval </a:t>
            </a:r>
            <a:r>
              <a:rPr kumimoji="0" lang="cs-CZ" altLang="cs-CZ" sz="2400" b="0" i="0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mnohá omezení a málo podmětů k individuálnímu občanskému úsilí.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Relativní chudoba.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Nespravedlnost – za různé vstupy, stejné výstupy.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Demotivace – všichni hodnoceni podle stejných kritérií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cs-CZ" altLang="cs-CZ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5616624" cy="507703"/>
          </a:xfrm>
        </p:spPr>
        <p:txBody>
          <a:bodyPr/>
          <a:lstStyle/>
          <a:p>
            <a:r>
              <a:rPr lang="cs-CZ" b="1" dirty="0"/>
              <a:t>Sociálního zabezpečení před rokem 1989</a:t>
            </a:r>
          </a:p>
        </p:txBody>
      </p:sp>
      <p:sp>
        <p:nvSpPr>
          <p:cNvPr id="3" name="Obdélník 2"/>
          <p:cNvSpPr/>
          <p:nvPr/>
        </p:nvSpPr>
        <p:spPr>
          <a:xfrm>
            <a:off x="773832" y="843558"/>
            <a:ext cx="68945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000000"/>
                </a:solidFill>
              </a:rPr>
              <a:t>systém byl statický, obsahoval řadu omezení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000000"/>
                </a:solidFill>
              </a:rPr>
              <a:t>neexistence valorizačního mechanizmu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000000"/>
                </a:solidFill>
              </a:rPr>
              <a:t> chudoba oficiálně neexistovala, i když ji systém tvořil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000000"/>
                </a:solidFill>
              </a:rPr>
              <a:t>soustava nebyla připravena na budoucí demografický vývoj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000000"/>
                </a:solidFill>
              </a:rPr>
              <a:t>z hlediska legislativy byl systém zavedených dávek velmi nepřehledný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000000"/>
                </a:solidFill>
              </a:rPr>
              <a:t> systém nepočítal se soukromím podnikáním</a:t>
            </a:r>
          </a:p>
        </p:txBody>
      </p:sp>
    </p:spTree>
    <p:extLst>
      <p:ext uri="{BB962C8B-B14F-4D97-AF65-F5344CB8AC3E}">
        <p14:creationId xmlns:p14="http://schemas.microsoft.com/office/powerpoint/2010/main" val="7456413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8064896" cy="507703"/>
          </a:xfrm>
        </p:spPr>
        <p:txBody>
          <a:bodyPr/>
          <a:lstStyle/>
          <a:p>
            <a:r>
              <a:rPr lang="cs-CZ" b="1" dirty="0"/>
              <a:t>Současná podoba sociálního zabezpečení v České republice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571472" y="771550"/>
            <a:ext cx="7024864" cy="5683220"/>
          </a:xfrm>
          <a:prstGeom prst="rect">
            <a:avLst/>
          </a:prstGeom>
        </p:spPr>
        <p:txBody>
          <a:bodyPr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altLang="cs-CZ" sz="2400" dirty="0" smtClean="0">
                <a:solidFill>
                  <a:srgbClr val="000000"/>
                </a:solidFill>
              </a:rPr>
              <a:t>Systém sociálního zabezpečení je strukturován do tří pilířů: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cs-CZ" altLang="cs-CZ" sz="2400" dirty="0">
              <a:solidFill>
                <a:srgbClr val="000000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systém sociálního</a:t>
            </a:r>
            <a:r>
              <a:rPr kumimoji="0" lang="cs-CZ" altLang="cs-CZ" sz="2400" b="1" i="0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cs-CZ" altLang="cs-CZ" sz="2400" b="0" i="0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pojištění,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systém státní sociální podpory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systém sociální pomoci </a:t>
            </a:r>
          </a:p>
        </p:txBody>
      </p:sp>
    </p:spTree>
    <p:extLst>
      <p:ext uri="{BB962C8B-B14F-4D97-AF65-F5344CB8AC3E}">
        <p14:creationId xmlns:p14="http://schemas.microsoft.com/office/powerpoint/2010/main" val="1008023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 dirty="0" smtClean="0"/>
              <a:t>Sociální pojištění</a:t>
            </a:r>
            <a:r>
              <a:rPr lang="cs-CZ" altLang="cs-CZ" dirty="0" smtClean="0"/>
              <a:t> </a:t>
            </a:r>
            <a:endParaRPr lang="cs-CZ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323528" y="669207"/>
            <a:ext cx="7929618" cy="4114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 rámci tohoto systému jsou řešeny ty sociální situace, na které se může občan předem připravit (pojistit) formou odložení části své dnešní potřeby na budoucí nejisté sociální situace. 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Soc</a:t>
            </a: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pojištění je nejvhodnější formou pro zajištění </a:t>
            </a:r>
            <a:r>
              <a:rPr kumimoji="0" lang="cs-CZ" alt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soc</a:t>
            </a: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potřeb občanů v případech, kdy se jedná o </a:t>
            </a:r>
            <a:r>
              <a:rPr kumimoji="0" lang="cs-CZ" altLang="cs-CZ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soc</a:t>
            </a: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událost spojenou se ztrátou příjmů z výdělečné činnosti a to v: </a:t>
            </a:r>
            <a:r>
              <a:rPr kumimoji="0" lang="cs-CZ" altLang="cs-CZ" sz="2400" b="0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mateřství, 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ošetřování člena rodiny, 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nemoci, 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invaliditě, stáří a ztrátě živitele.</a:t>
            </a:r>
            <a:r>
              <a:rPr kumimoji="0" lang="cs-CZ" alt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2798</TotalTime>
  <Words>427</Words>
  <Application>Microsoft Office PowerPoint</Application>
  <PresentationFormat>Předvádění na obrazovce (16:9)</PresentationFormat>
  <Paragraphs>111</Paragraphs>
  <Slides>18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3" baseType="lpstr">
      <vt:lpstr>Arial</vt:lpstr>
      <vt:lpstr>Calibri</vt:lpstr>
      <vt:lpstr>Times New Roman</vt:lpstr>
      <vt:lpstr>Wingdings</vt:lpstr>
      <vt:lpstr>SLU</vt:lpstr>
      <vt:lpstr>Název prezentace</vt:lpstr>
      <vt:lpstr>Prezentace aplikace PowerPoint</vt:lpstr>
      <vt:lpstr>Prezentace aplikace PowerPoint</vt:lpstr>
      <vt:lpstr>Vymezení pojmu </vt:lpstr>
      <vt:lpstr>Vymezení pojmu</vt:lpstr>
      <vt:lpstr>Sociálního zabezpečení před rokem 1989</vt:lpstr>
      <vt:lpstr>Sociálního zabezpečení před rokem 1989</vt:lpstr>
      <vt:lpstr>Současná podoba sociálního zabezpečení v České republice </vt:lpstr>
      <vt:lpstr>Sociální pojištění </vt:lpstr>
      <vt:lpstr>Sociální pojištění </vt:lpstr>
      <vt:lpstr>Státní sociální podpora </vt:lpstr>
      <vt:lpstr>Státní sociální podpora </vt:lpstr>
      <vt:lpstr>Sociální pomoc </vt:lpstr>
      <vt:lpstr>Základní formy </vt:lpstr>
      <vt:lpstr>Faktory ovlivňující sociální zabezpečení</vt:lpstr>
      <vt:lpstr>Faktory ovlivňující sociální zabezpečení</vt:lpstr>
      <vt:lpstr>Faktory ovlivňující sociální zabezpečení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buryova</cp:lastModifiedBy>
  <cp:revision>138</cp:revision>
  <cp:lastPrinted>2018-03-27T09:30:31Z</cp:lastPrinted>
  <dcterms:created xsi:type="dcterms:W3CDTF">2016-07-06T15:42:34Z</dcterms:created>
  <dcterms:modified xsi:type="dcterms:W3CDTF">2021-08-30T10:16:53Z</dcterms:modified>
</cp:coreProperties>
</file>