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26" r:id="rId3"/>
    <p:sldId id="328" r:id="rId4"/>
    <p:sldId id="329" r:id="rId5"/>
    <p:sldId id="331" r:id="rId6"/>
    <p:sldId id="332" r:id="rId7"/>
    <p:sldId id="333" r:id="rId8"/>
    <p:sldId id="334" r:id="rId9"/>
    <p:sldId id="335" r:id="rId10"/>
    <p:sldId id="336" r:id="rId11"/>
    <p:sldId id="338" r:id="rId12"/>
    <p:sldId id="342" r:id="rId13"/>
    <p:sldId id="344" r:id="rId14"/>
    <p:sldId id="347" r:id="rId15"/>
    <p:sldId id="348" r:id="rId16"/>
    <p:sldId id="356" r:id="rId17"/>
    <p:sldId id="357" r:id="rId18"/>
    <p:sldId id="359" r:id="rId19"/>
    <p:sldId id="361" r:id="rId20"/>
    <p:sldId id="362" r:id="rId21"/>
    <p:sldId id="363" r:id="rId22"/>
    <p:sldId id="364" r:id="rId23"/>
    <p:sldId id="365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86" r:id="rId43"/>
    <p:sldId id="387" r:id="rId44"/>
    <p:sldId id="263" r:id="rId4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8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Obecná ekonomie I.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Druhý tutoriál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Ingrid Majerová, Dr.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Spotřebitel</a:t>
            </a:r>
            <a:endParaRPr lang="en-GB" dirty="0"/>
          </a:p>
        </p:txBody>
      </p:sp>
      <p:pic>
        <p:nvPicPr>
          <p:cNvPr id="3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8"/>
          <a:stretch/>
        </p:blipFill>
        <p:spPr bwMode="auto">
          <a:xfrm>
            <a:off x="1619672" y="915567"/>
            <a:ext cx="525655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2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Spotřebitel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971600" y="915566"/>
            <a:ext cx="6462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IC:</a:t>
            </a:r>
          </a:p>
          <a:p>
            <a:pPr lvl="1"/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Křivky jsou KONVEXNÍ k počátku – mezní míra substituce se zvyšuje tím, jak spotřebitel postupuje po IC směrem nahoru (stále více nahrazuje statek x statkem y).</a:t>
            </a:r>
          </a:p>
          <a:p>
            <a:pPr lvl="1"/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Mají KLESAJÍCÍ TVAR - snížení spotřeby jednoho statku je kompenzováno zvýšením spotřeby druhého statku.</a:t>
            </a:r>
          </a:p>
          <a:p>
            <a:pPr lvl="1"/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NIKDY SE NEPROTÍNAJÍ – pokud ano, tak je spotřebitel iracionální (nevyzná se ve svých preferencích a  všechny kombinace by byly stejně uspokojivé).</a:t>
            </a:r>
          </a:p>
        </p:txBody>
      </p:sp>
    </p:spTree>
    <p:extLst>
      <p:ext uri="{BB962C8B-B14F-4D97-AF65-F5344CB8AC3E}">
        <p14:creationId xmlns:p14="http://schemas.microsoft.com/office/powerpoint/2010/main" val="175542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Spotřebitel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1043608" y="1059582"/>
            <a:ext cx="6966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dirty="0">
                <a:latin typeface="Times New Roman" panose="02020603050405020304" pitchFamily="18" charset="0"/>
              </a:rPr>
              <a:t>Optimum spotřebitele = optimální volba spotřebitele = optimální kombinace spotřeby</a:t>
            </a:r>
          </a:p>
          <a:p>
            <a:pPr>
              <a:lnSpc>
                <a:spcPct val="80000"/>
              </a:lnSpc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>
                <a:latin typeface="Times New Roman" panose="02020603050405020304" pitchFamily="18" charset="0"/>
              </a:rPr>
              <a:t>JAK SPOTŘEBITEL NALEZNE V RÁMCI SVÉ MNOŽINY TRŽNÍCH PŘÍLEŽITOSTÍ PRÁVĚ TEN SPOTŘEBNÍ KOŠ, KTERÝ JE PRO NĚJ Z HLEDISKA PROJEVENÝCH PREFERENCÍ KOŠEM NEJUŽITEČNĚJŠÍM?</a:t>
            </a:r>
          </a:p>
          <a:p>
            <a:pPr>
              <a:lnSpc>
                <a:spcPct val="80000"/>
              </a:lnSpc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>
                <a:latin typeface="Times New Roman" panose="02020603050405020304" pitchFamily="18" charset="0"/>
              </a:rPr>
              <a:t>           kombinace rozpočtového omezení v podobě linie příjmu a preferencí v podobě nejvyšší indiferenční křivky</a:t>
            </a:r>
          </a:p>
          <a:p>
            <a:pPr>
              <a:lnSpc>
                <a:spcPct val="80000"/>
              </a:lnSpc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altLang="cs-CZ" sz="2000" dirty="0">
                <a:latin typeface="Times New Roman" panose="02020603050405020304" pitchFamily="18" charset="0"/>
              </a:rPr>
              <a:t>    grafické vyjádření  + matematické vyjádření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043608" y="3003798"/>
            <a:ext cx="649288" cy="215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1050504" y="3824216"/>
            <a:ext cx="719138" cy="215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91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Spotřebitel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611560" y="1203598"/>
            <a:ext cx="8136904" cy="308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Jedno rozpočtové omezení BL a indiferenční mapa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    (IC</a:t>
            </a:r>
            <a:r>
              <a:rPr lang="cs-CZ" altLang="cs-CZ" sz="1200" dirty="0">
                <a:latin typeface="Times New Roman" panose="02020603050405020304" pitchFamily="18" charset="0"/>
              </a:rPr>
              <a:t>1</a:t>
            </a:r>
            <a:r>
              <a:rPr lang="cs-CZ" altLang="cs-CZ" sz="1600" dirty="0">
                <a:latin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</a:rPr>
              <a:t>– IC</a:t>
            </a:r>
            <a:r>
              <a:rPr lang="cs-CZ" altLang="cs-CZ" sz="1200" dirty="0">
                <a:latin typeface="Times New Roman" panose="02020603050405020304" pitchFamily="18" charset="0"/>
              </a:rPr>
              <a:t>3</a:t>
            </a:r>
            <a:r>
              <a:rPr lang="cs-CZ" altLang="cs-CZ" dirty="0">
                <a:latin typeface="Times New Roman" panose="02020603050405020304" pitchFamily="18" charset="0"/>
              </a:rPr>
              <a:t>)  - čtyři rozpočtové koše (A-D)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     D – rozpočtový koš ležící na nejvyšší indiferenční 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            křivce je mimo rozpočtové omezení  (NEDOSTUPNÝ)  </a:t>
            </a:r>
            <a:endParaRPr lang="cs-CZ" altLang="cs-CZ" sz="8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 MOHOU TO BÝT KOŠE A, B a C ?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     A </a:t>
            </a:r>
            <a:r>
              <a:rPr lang="cs-CZ" altLang="cs-CZ" dirty="0" err="1">
                <a:latin typeface="Times New Roman" panose="02020603050405020304" pitchFamily="18" charset="0"/>
              </a:rPr>
              <a:t>a</a:t>
            </a:r>
            <a:r>
              <a:rPr lang="cs-CZ" altLang="cs-CZ" dirty="0">
                <a:latin typeface="Times New Roman" panose="02020603050405020304" pitchFamily="18" charset="0"/>
              </a:rPr>
              <a:t> C – oba tyto koše leží na stejné IC a přinášejí stejný užitek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                NELZE Z POHLEDU RACIONÁLNÍ VOLBY, neboť: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     B – leží na vyšší IC a spotřebitel tedy upřednostní tento koš</a:t>
            </a:r>
          </a:p>
          <a:p>
            <a:pPr>
              <a:lnSpc>
                <a:spcPct val="80000"/>
              </a:lnSpc>
              <a:defRPr/>
            </a:pPr>
            <a:endParaRPr lang="cs-CZ" altLang="cs-CZ" sz="8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cs-CZ" altLang="cs-CZ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OPTIMÁLNÍ JE TAKOVÝ SPOTŘEBNÍ KOŠ, KTERÝ LEŽÍ NA INDIFERENČNÍ KŘIVCE, JENŽ MÁ S LINIÍ ROZPOČTU POUZE JEDEN SPOLEČNÝ BOD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(BL JE TEČNOU IC)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25538"/>
            <a:ext cx="19113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46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Spotřebitel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231352" y="1400719"/>
            <a:ext cx="33843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Pomocí PPC formujeme poptávku</a:t>
            </a:r>
          </a:p>
          <a:p>
            <a:pPr>
              <a:lnSpc>
                <a:spcPct val="80000"/>
              </a:lnSpc>
              <a:defRPr/>
            </a:pPr>
            <a:endParaRPr lang="cs-CZ" altLang="cs-CZ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            různá optima spotřebitele (kombinace cen a množství) přeneseme do dalšího grafu – POZOR !   JINÉ OSY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251520" y="1895783"/>
            <a:ext cx="649288" cy="215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5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83656"/>
            <a:ext cx="4371664" cy="327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645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Spotřebitel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1187624" y="987574"/>
            <a:ext cx="698477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Citlivost reakce poptávaného množství na změnu ceny jednoho či druhého statku, nebo na změnu důchodu           </a:t>
            </a:r>
          </a:p>
          <a:p>
            <a:pPr algn="just">
              <a:lnSpc>
                <a:spcPct val="80000"/>
              </a:lnSpc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                     ELASTICITA POPTÁVKY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dirty="0">
              <a:latin typeface="Times New Roman" panose="02020603050405020304" pitchFamily="18" charset="0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CENOVÁ ELASTICITA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KŘÍŽOVÁ ELASTICITA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DŮCHODOVÁ ELASTICITA POPTÁVKY </a:t>
            </a:r>
          </a:p>
          <a:p>
            <a:pPr lvl="1" algn="just">
              <a:lnSpc>
                <a:spcPct val="80000"/>
              </a:lnSpc>
              <a:defRPr/>
            </a:pPr>
            <a:endParaRPr lang="cs-CZ" altLang="cs-CZ" dirty="0">
              <a:latin typeface="Times New Roman" panose="02020603050405020304" pitchFamily="18" charset="0"/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cs-CZ" altLang="cs-CZ" b="1" dirty="0">
                <a:latin typeface="Times New Roman" panose="02020603050405020304" pitchFamily="18" charset="0"/>
              </a:rPr>
              <a:t>CENOVÁ ELASTICITA POPTÁVKY </a:t>
            </a:r>
            <a:r>
              <a:rPr lang="cs-CZ" altLang="cs-CZ" dirty="0">
                <a:latin typeface="Times New Roman" panose="02020603050405020304" pitchFamily="18" charset="0"/>
              </a:rPr>
              <a:t>(Alfred </a:t>
            </a:r>
            <a:r>
              <a:rPr lang="cs-CZ" altLang="cs-CZ" dirty="0" err="1">
                <a:latin typeface="Times New Roman" panose="02020603050405020304" pitchFamily="18" charset="0"/>
              </a:rPr>
              <a:t>Mashall</a:t>
            </a:r>
            <a:r>
              <a:rPr lang="cs-CZ" altLang="cs-CZ" dirty="0">
                <a:latin typeface="Times New Roman" panose="02020603050405020304" pitchFamily="18" charset="0"/>
              </a:rPr>
              <a:t>, neoklasická ekonomie, jeden z nejvlivnějších ekonomů své doby, „Principy ekonomie“ – hlavní učebnice ekonomie na přelomu století)</a:t>
            </a:r>
          </a:p>
          <a:p>
            <a:pPr lvl="1" algn="just">
              <a:lnSpc>
                <a:spcPct val="80000"/>
              </a:lnSpc>
              <a:defRPr/>
            </a:pPr>
            <a:endParaRPr lang="cs-CZ" altLang="cs-CZ" dirty="0">
              <a:latin typeface="Times New Roman" panose="02020603050405020304" pitchFamily="18" charset="0"/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    Citlivost poptávaného množství statku na jeho vlastní cenu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691680" y="1491630"/>
            <a:ext cx="458788" cy="215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1511498" y="3939902"/>
            <a:ext cx="360363" cy="1444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7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Firma</a:t>
            </a:r>
            <a:endParaRPr lang="en-GB" sz="2800" b="1" dirty="0"/>
          </a:p>
        </p:txBody>
      </p:sp>
      <p:sp>
        <p:nvSpPr>
          <p:cNvPr id="4" name="Obdélník 3"/>
          <p:cNvSpPr/>
          <p:nvPr/>
        </p:nvSpPr>
        <p:spPr>
          <a:xfrm>
            <a:off x="467544" y="98757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Spotřebitelé  na  trhu výrobků  a  služeb </a:t>
            </a:r>
          </a:p>
          <a:p>
            <a:pPr>
              <a:defRPr/>
            </a:pP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formování  poptávky  na  tomto  trhu</a:t>
            </a:r>
          </a:p>
          <a:p>
            <a:pPr>
              <a:defRPr/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Subjekt,  který  vytváří  hlavní  část  nabídky  na  trhu  výrobků  a  služeb  FIRMA</a:t>
            </a:r>
          </a:p>
          <a:p>
            <a:pPr>
              <a:defRPr/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Příčiny  existence  firmy: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výhody týmové práce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snížení nákladů spojených s uzavíráním kontraktů</a:t>
            </a:r>
          </a:p>
          <a:p>
            <a:pPr lvl="1">
              <a:defRPr/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transakční náklady (autor Ronald </a:t>
            </a:r>
            <a:r>
              <a:rPr lang="cs-CZ" alt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Harry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Coase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rozpracování neoklasické teorie firmy)</a:t>
            </a:r>
            <a:endParaRPr lang="en-GB" sz="2000" dirty="0"/>
          </a:p>
        </p:txBody>
      </p:sp>
      <p:sp>
        <p:nvSpPr>
          <p:cNvPr id="5" name="Šipka doprava 4"/>
          <p:cNvSpPr/>
          <p:nvPr/>
        </p:nvSpPr>
        <p:spPr>
          <a:xfrm>
            <a:off x="683568" y="1419622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Šipka doprava 5"/>
          <p:cNvSpPr/>
          <p:nvPr/>
        </p:nvSpPr>
        <p:spPr>
          <a:xfrm>
            <a:off x="683568" y="415592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245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683568" y="843558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Neoklasická teorie firmy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analýza chování firmy na trhu s důrazem na rozhodování o objemu a ceně produkce a volbě technologie	</a:t>
            </a:r>
          </a:p>
          <a:p>
            <a:pPr>
              <a:defRPr/>
            </a:pP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omezení:</a:t>
            </a:r>
          </a:p>
          <a:p>
            <a:pPr lvl="1">
              <a:defRPr/>
            </a:pP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Tržní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výše poptávky po produkovaném statku</a:t>
            </a:r>
          </a:p>
          <a:p>
            <a:pPr lvl="1">
              <a:defRPr/>
            </a:pP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Ekonomické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 straně nákladů (omezení z pohledu konkurence)</a:t>
            </a:r>
          </a:p>
          <a:p>
            <a:pPr lvl="1">
              <a:defRPr/>
            </a:pP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Technologické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omezený počet technologických postupů a přírodní podmínky</a:t>
            </a:r>
          </a:p>
          <a:p>
            <a:pPr lvl="1">
              <a:defRPr/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cíl MAXIMALIZACE ZISKU (poprvé použil Antoine Augustin </a:t>
            </a:r>
            <a:r>
              <a:rPr lang="cs-CZ" alt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Cournot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827584" y="1923678"/>
            <a:ext cx="359519" cy="151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018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Firma</a:t>
            </a:r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923678"/>
            <a:ext cx="3139780" cy="245990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763688" y="1147998"/>
            <a:ext cx="535499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latin typeface="Times New Roman" panose="02020603050405020304" pitchFamily="18" charset="0"/>
              </a:rPr>
              <a:t>GRAFICKÉ VYJÁDŘENÍ PRODUKČNÍ FUNKCE</a:t>
            </a:r>
          </a:p>
        </p:txBody>
      </p:sp>
    </p:spTree>
    <p:extLst>
      <p:ext uri="{BB962C8B-B14F-4D97-AF65-F5344CB8AC3E}">
        <p14:creationId xmlns:p14="http://schemas.microsoft.com/office/powerpoint/2010/main" val="1828475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99592" y="1419622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Krátké období?</a:t>
            </a:r>
          </a:p>
          <a:p>
            <a:endParaRPr lang="cs-CZ" sz="2000" dirty="0"/>
          </a:p>
          <a:p>
            <a:r>
              <a:rPr lang="cs-CZ" sz="2000" dirty="0"/>
              <a:t>Není určeno časovým rozsahem ALE:</a:t>
            </a:r>
          </a:p>
          <a:p>
            <a:endParaRPr lang="cs-CZ" sz="2000" dirty="0"/>
          </a:p>
          <a:p>
            <a:pPr algn="ctr"/>
            <a:r>
              <a:rPr lang="cs-CZ" sz="2000" dirty="0"/>
              <a:t>existuje pouze jeden výrobní faktor, který lze měnit </a:t>
            </a:r>
          </a:p>
          <a:p>
            <a:pPr algn="ctr"/>
            <a:r>
              <a:rPr lang="cs-CZ" sz="2000" dirty="0"/>
              <a:t>(je VARIABILNÍ), ostatní jsou FIXNÍ</a:t>
            </a:r>
          </a:p>
          <a:p>
            <a:endParaRPr lang="cs-CZ" sz="2000" dirty="0"/>
          </a:p>
          <a:p>
            <a:r>
              <a:rPr lang="cs-CZ" sz="2000" dirty="0"/>
              <a:t>Můžeme měnit pouze PRÁCI, kapitál zůstává nezměněn…PROČ?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788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Spotřebitel</a:t>
            </a:r>
            <a:endParaRPr lang="en-GB" sz="2800" b="1" dirty="0"/>
          </a:p>
        </p:txBody>
      </p:sp>
      <p:sp>
        <p:nvSpPr>
          <p:cNvPr id="4" name="Obdélník 3"/>
          <p:cNvSpPr/>
          <p:nvPr/>
        </p:nvSpPr>
        <p:spPr>
          <a:xfrm>
            <a:off x="251520" y="1419622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Lidé jsou racionální tvorové, vedení vlastním zájmem             člověk „homo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economicus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Každý jednotlivec činí rozhodnutí určená k tomu, aby maximalizovala jeho osobní blaho založené na rozumném zhodnocení všech faktů.  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Spotřebitel se rozhoduje pro takovou volbu, která poskytuje největší užitek (uspokojení) s co nejmenším vynaloženým úsilím. 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 Smith (1723-1790), před ním Aristoteles (350 l. př. K.), Francois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Quesnay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(cca 1750) -  primárním ekonomickým stimulem každého je jeho vlastní zájem</a:t>
            </a:r>
            <a:endParaRPr lang="en-GB" dirty="0"/>
          </a:p>
        </p:txBody>
      </p:sp>
      <p:sp>
        <p:nvSpPr>
          <p:cNvPr id="5" name="Šipka doprava 4"/>
          <p:cNvSpPr/>
          <p:nvPr/>
        </p:nvSpPr>
        <p:spPr>
          <a:xfrm>
            <a:off x="5436096" y="156363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145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99592" y="1419622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Produkční funkce = celkový produkt TP</a:t>
            </a:r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TP – celkový objem výstupu, který daná firma vyrobí při daném fixním a variabilním faktoru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Důležité je sledovat dodatečný objem produkce – </a:t>
            </a:r>
            <a:r>
              <a:rPr lang="cs-CZ" sz="2000" b="1" dirty="0"/>
              <a:t>mezní produkt 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MP – dodatečný objem produkce, který firma získá v okamžiku, kdy si pronajme dodatečnou jednotku výrobního faktoru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14830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99592" y="1419622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MP = změna TP/změna VF</a:t>
            </a:r>
          </a:p>
          <a:p>
            <a:endParaRPr lang="cs-CZ" sz="2000" b="1" dirty="0"/>
          </a:p>
          <a:p>
            <a:r>
              <a:rPr lang="cs-CZ" sz="2000" dirty="0"/>
              <a:t>Další důležitá proměnná – průměrný produkt AP</a:t>
            </a:r>
          </a:p>
          <a:p>
            <a:endParaRPr lang="cs-CZ" sz="2000" dirty="0"/>
          </a:p>
          <a:p>
            <a:r>
              <a:rPr lang="cs-CZ" sz="2000" dirty="0"/>
              <a:t>AP – podíl celkové produkce na jednotku vstupu  PRODUKTIVITA</a:t>
            </a:r>
          </a:p>
          <a:p>
            <a:endParaRPr lang="cs-CZ" sz="2000" dirty="0"/>
          </a:p>
          <a:p>
            <a:r>
              <a:rPr lang="cs-CZ" sz="2000" b="1" dirty="0"/>
              <a:t>AP = TP/VF</a:t>
            </a:r>
          </a:p>
          <a:p>
            <a:r>
              <a:rPr lang="cs-CZ" sz="2000" b="1" dirty="0"/>
              <a:t> </a:t>
            </a:r>
          </a:p>
          <a:p>
            <a:r>
              <a:rPr lang="cs-CZ" sz="2000" dirty="0"/>
              <a:t>Mezi celkovým, mezním a průměrným produktem existuje vzájemná vazba.</a:t>
            </a:r>
          </a:p>
        </p:txBody>
      </p:sp>
    </p:spTree>
    <p:extLst>
      <p:ext uri="{BB962C8B-B14F-4D97-AF65-F5344CB8AC3E}">
        <p14:creationId xmlns:p14="http://schemas.microsoft.com/office/powerpoint/2010/main" val="4285841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Firma</a:t>
            </a:r>
            <a:endParaRPr lang="en-GB" dirty="0"/>
          </a:p>
        </p:txBody>
      </p:sp>
      <p:sp>
        <p:nvSpPr>
          <p:cNvPr id="5" name="Obdélník 4"/>
          <p:cNvSpPr/>
          <p:nvPr/>
        </p:nvSpPr>
        <p:spPr>
          <a:xfrm>
            <a:off x="251520" y="1347614"/>
            <a:ext cx="4572000" cy="2726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cs-CZ" altLang="cs-CZ" b="1" dirty="0">
                <a:latin typeface="Times New Roman" panose="02020603050405020304" pitchFamily="18" charset="0"/>
              </a:rPr>
              <a:t>Bod A – </a:t>
            </a:r>
            <a:r>
              <a:rPr lang="cs-CZ" altLang="cs-CZ" dirty="0">
                <a:latin typeface="Times New Roman" panose="02020603050405020304" pitchFamily="18" charset="0"/>
              </a:rPr>
              <a:t>maximalizace mezního produktu (maximální výnos), působí zákon klesajících výnosů (J. B. </a:t>
            </a:r>
            <a:r>
              <a:rPr lang="cs-CZ" altLang="cs-CZ" dirty="0" err="1">
                <a:latin typeface="Times New Roman" panose="02020603050405020304" pitchFamily="18" charset="0"/>
              </a:rPr>
              <a:t>Clark</a:t>
            </a:r>
            <a:r>
              <a:rPr lang="cs-CZ" altLang="cs-CZ" dirty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cs-CZ" altLang="cs-CZ" sz="8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b="1" dirty="0">
                <a:latin typeface="Times New Roman" panose="02020603050405020304" pitchFamily="18" charset="0"/>
              </a:rPr>
              <a:t>Bod B</a:t>
            </a:r>
            <a:r>
              <a:rPr lang="cs-CZ" altLang="cs-CZ" dirty="0">
                <a:latin typeface="Times New Roman" panose="02020603050405020304" pitchFamily="18" charset="0"/>
              </a:rPr>
              <a:t> – maximalizace průměrného produktu (pokles produktivity práce)a  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latin typeface="Times New Roman" panose="02020603050405020304" pitchFamily="18" charset="0"/>
              </a:rPr>
              <a:t>mezi body A </a:t>
            </a:r>
            <a:r>
              <a:rPr lang="cs-CZ" altLang="cs-CZ" dirty="0" err="1">
                <a:latin typeface="Times New Roman" panose="02020603050405020304" pitchFamily="18" charset="0"/>
              </a:rPr>
              <a:t>a</a:t>
            </a:r>
            <a:r>
              <a:rPr lang="cs-CZ" altLang="cs-CZ" dirty="0">
                <a:latin typeface="Times New Roman" panose="02020603050405020304" pitchFamily="18" charset="0"/>
              </a:rPr>
              <a:t> B – I. stadium výroby</a:t>
            </a:r>
          </a:p>
          <a:p>
            <a:pPr>
              <a:lnSpc>
                <a:spcPct val="80000"/>
              </a:lnSpc>
            </a:pPr>
            <a:endParaRPr lang="cs-CZ" altLang="cs-CZ" sz="8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b="1" dirty="0">
                <a:latin typeface="Times New Roman" panose="02020603050405020304" pitchFamily="18" charset="0"/>
              </a:rPr>
              <a:t>Bod C</a:t>
            </a:r>
            <a:r>
              <a:rPr lang="cs-CZ" altLang="cs-CZ" dirty="0">
                <a:latin typeface="Times New Roman" panose="02020603050405020304" pitchFamily="18" charset="0"/>
              </a:rPr>
              <a:t> – maximalizace celkové produkce (mezní produkt nulový) 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latin typeface="Times New Roman" panose="02020603050405020304" pitchFamily="18" charset="0"/>
              </a:rPr>
              <a:t>mezi body B a C – II. stadium výroby</a:t>
            </a:r>
          </a:p>
          <a:p>
            <a:pPr>
              <a:lnSpc>
                <a:spcPct val="80000"/>
              </a:lnSpc>
            </a:pPr>
            <a:endParaRPr lang="cs-CZ" altLang="cs-CZ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dirty="0">
                <a:latin typeface="Times New Roman" panose="02020603050405020304" pitchFamily="18" charset="0"/>
              </a:rPr>
              <a:t>Za bodem C – vše klesá – III. stadium výroby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693" t="14561" r="49490" b="7095"/>
          <a:stretch/>
        </p:blipFill>
        <p:spPr>
          <a:xfrm>
            <a:off x="5220072" y="1059582"/>
            <a:ext cx="2808313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15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99592" y="1419622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Dlouhé období</a:t>
            </a:r>
          </a:p>
          <a:p>
            <a:endParaRPr lang="cs-CZ" sz="2000" b="1" dirty="0"/>
          </a:p>
          <a:p>
            <a:r>
              <a:rPr lang="cs-CZ" sz="2000" dirty="0"/>
              <a:t>Produkční funkce v dlouhém období měří maximální objem produkce, které je firma schopna vyrobit s různými kombinacemi vstupů.</a:t>
            </a:r>
          </a:p>
          <a:p>
            <a:endParaRPr lang="cs-CZ" sz="2000" dirty="0"/>
          </a:p>
          <a:p>
            <a:r>
              <a:rPr lang="cs-CZ" sz="2000" dirty="0"/>
              <a:t>Grafické vyjádření: IZOKVANTA (IQ)</a:t>
            </a:r>
          </a:p>
          <a:p>
            <a:endParaRPr lang="cs-CZ" sz="2000" dirty="0"/>
          </a:p>
          <a:p>
            <a:r>
              <a:rPr lang="cs-CZ" sz="2000" dirty="0" err="1"/>
              <a:t>Izokvanta</a:t>
            </a:r>
            <a:r>
              <a:rPr lang="cs-CZ" sz="2000" dirty="0"/>
              <a:t> reprezentuje určitou výši produkce a ukazuje všechny možné kombinace dvou vstupů, kterými lze dané produkce dosáhnout.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555526"/>
            <a:ext cx="2088232" cy="14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52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27584" y="1347614"/>
            <a:ext cx="6318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Čím je firma větší, tím větší jsou možnosti substituce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Poměr, ve kterém probíhá vzájemné nahrazování výrobních faktorů </a:t>
            </a:r>
            <a:r>
              <a:rPr lang="cs-CZ" altLang="cs-CZ" sz="2000" b="1" dirty="0">
                <a:latin typeface="Times New Roman" panose="02020603050405020304" pitchFamily="18" charset="0"/>
              </a:rPr>
              <a:t>MÍRA TECHNICKÉ SUBSTITUCE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20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Poměr, ve kterém se nahrazuje jeden faktor druhým tak, aby se výroba nezměnila</a:t>
            </a:r>
            <a:r>
              <a:rPr lang="cs-CZ" altLang="cs-CZ" sz="2000" b="1" dirty="0">
                <a:latin typeface="Times New Roman" panose="02020603050405020304" pitchFamily="18" charset="0"/>
              </a:rPr>
              <a:t> MEZNÍ MÍRA TECHNICKÉ SUBSTITUCE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20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2000" b="1" dirty="0">
                <a:latin typeface="Times New Roman" panose="02020603050405020304" pitchFamily="18" charset="0"/>
              </a:rPr>
              <a:t>MRTS = změna K/změna L = MPL/MPK</a:t>
            </a:r>
          </a:p>
        </p:txBody>
      </p:sp>
    </p:spTree>
    <p:extLst>
      <p:ext uri="{BB962C8B-B14F-4D97-AF65-F5344CB8AC3E}">
        <p14:creationId xmlns:p14="http://schemas.microsoft.com/office/powerpoint/2010/main" val="1219716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99592" y="1419622"/>
            <a:ext cx="6318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Hlavní cíl firmy – MAXIMALIZACE ZISKU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co největší objem produkce s co nejmenšími náklady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20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2000" b="1" dirty="0">
                <a:latin typeface="Times New Roman" panose="02020603050405020304" pitchFamily="18" charset="0"/>
              </a:rPr>
              <a:t>Celkové náklady firmy TC jsou závislé na objemu produkce a na cenách vstupů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20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2000" b="1" dirty="0">
                <a:latin typeface="Times New Roman" panose="02020603050405020304" pitchFamily="18" charset="0"/>
              </a:rPr>
              <a:t>TC = p(L) * L + p(k) * K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20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Graficky jsou TC přímkou stejných nákladů </a:t>
            </a:r>
            <a:r>
              <a:rPr lang="cs-CZ" altLang="cs-CZ" sz="2000" b="1" dirty="0">
                <a:latin typeface="Times New Roman" panose="02020603050405020304" pitchFamily="18" charset="0"/>
              </a:rPr>
              <a:t>IZOKOSTA (CL)</a:t>
            </a:r>
          </a:p>
        </p:txBody>
      </p:sp>
    </p:spTree>
    <p:extLst>
      <p:ext uri="{BB962C8B-B14F-4D97-AF65-F5344CB8AC3E}">
        <p14:creationId xmlns:p14="http://schemas.microsoft.com/office/powerpoint/2010/main" val="1707422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Firma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635646"/>
            <a:ext cx="3742175" cy="259228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11560" y="915566"/>
            <a:ext cx="6318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IZOKOSTA udává všechny možné kombinace dvou vstupů, které představují stejné náklady</a:t>
            </a:r>
            <a:endParaRPr lang="cs-CZ" altLang="cs-CZ" sz="2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75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99592" y="915566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Vyřešili jsme problém: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JAK FIRMA URČÍ NEJEFEKTIVNĚJŠÍ PRODUKCI</a:t>
            </a:r>
          </a:p>
          <a:p>
            <a:pPr lvl="1">
              <a:lnSpc>
                <a:spcPct val="80000"/>
              </a:lnSpc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JAK STANOVÍ, ŽE JE PRODUKCE PŘI DANÉ VÝŠI NÁKLADŮ DOSTUPNÁ</a:t>
            </a:r>
          </a:p>
          <a:p>
            <a:pPr lvl="1">
              <a:lnSpc>
                <a:spcPct val="80000"/>
              </a:lnSpc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Zbývá vyřešit: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JAKÝ OBJEM PRODUKCE BUDE NEJMÉNĚ NÁKLADNÝ?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           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NÁKLADOVÉ OPTIMUM FIRMY</a:t>
            </a:r>
          </a:p>
          <a:p>
            <a:pPr>
              <a:lnSpc>
                <a:spcPct val="80000"/>
              </a:lnSpc>
              <a:defRPr/>
            </a:pPr>
            <a:endParaRPr lang="cs-CZ" altLang="cs-CZ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2" algn="just"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Pokud poslední peněžní jednotka vynaložená na pronájem jednotlivých vstupů přinese dané firmě stejný přírůstek produkce.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971600" y="3147814"/>
            <a:ext cx="647700" cy="287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068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99592" y="915566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NÁKLADOVÉ OPTIMUM FIRMY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7706"/>
          <a:stretch/>
        </p:blipFill>
        <p:spPr>
          <a:xfrm>
            <a:off x="2411760" y="1466497"/>
            <a:ext cx="4752528" cy="29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6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99592" y="915566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cs-CZ" altLang="cs-CZ" sz="2000" dirty="0">
                <a:latin typeface="Times New Roman" panose="02020603050405020304" pitchFamily="18" charset="0"/>
              </a:rPr>
              <a:t>Propojíme body OPTIMA a získáme DLOUHODOBOU STEZKU EXPANZE FIRMY (LEP) – NÁKLADOVOU KŘIVKU </a:t>
            </a:r>
          </a:p>
          <a:p>
            <a:pPr algn="just">
              <a:lnSpc>
                <a:spcPct val="80000"/>
              </a:lnSpc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000" dirty="0">
                <a:latin typeface="Times New Roman" panose="02020603050405020304" pitchFamily="18" charset="0"/>
              </a:rPr>
              <a:t>LEP zachycuje všechny kombinace vstupů, které firmě umožní v dlouhém období minimalizovat náklady na různé objemy výstupu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464364"/>
            <a:ext cx="5767784" cy="209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2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Spotřebitel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683568" y="987574"/>
            <a:ext cx="7686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Spotřebitel spotřebovává – zvolí kombinaci statků a služeb, která mu při dané úrovni důchodu přinese nejvyšší možný užitek</a:t>
            </a:r>
          </a:p>
          <a:p>
            <a:pPr>
              <a:defRPr/>
            </a:pPr>
            <a:endParaRPr lang="cs-CZ" altLang="cs-CZ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           dvě otázky: </a:t>
            </a:r>
          </a:p>
          <a:p>
            <a:pPr>
              <a:defRPr/>
            </a:pPr>
            <a:endParaRPr lang="cs-CZ" altLang="cs-CZ" dirty="0">
              <a:latin typeface="Times New Roman" panose="02020603050405020304" pitchFamily="18" charset="0"/>
            </a:endParaRPr>
          </a:p>
          <a:p>
            <a:pPr lvl="1"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JAKÁ KOMBINACE JE PRO MĚ NEJLEPŠÍ?</a:t>
            </a:r>
          </a:p>
          <a:p>
            <a:pPr lvl="1"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MOHU SI TUTO KOMBINACI DOVOLIT?</a:t>
            </a:r>
          </a:p>
          <a:p>
            <a:pPr>
              <a:defRPr/>
            </a:pPr>
            <a:endParaRPr lang="cs-CZ" altLang="cs-CZ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Určitá přesně stanovená kombinace statků  - SPOTŘEBNÍ KOŠ</a:t>
            </a:r>
          </a:p>
          <a:p>
            <a:pPr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Omezené finanční množství prostředků, které máme pro kombinaci určenu – ROZPOČTOVÉ OMEZENÍ SPOTŘEBITELE</a:t>
            </a:r>
          </a:p>
          <a:p>
            <a:pPr>
              <a:defRPr/>
            </a:pPr>
            <a:endParaRPr lang="cs-CZ" altLang="cs-CZ" dirty="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cs-CZ" altLang="cs-CZ" dirty="0" err="1">
                <a:latin typeface="Times New Roman" panose="02020603050405020304" pitchFamily="18" charset="0"/>
              </a:rPr>
              <a:t>Px</a:t>
            </a:r>
            <a:r>
              <a:rPr lang="cs-CZ" altLang="cs-CZ" dirty="0">
                <a:latin typeface="Times New Roman" panose="02020603050405020304" pitchFamily="18" charset="0"/>
              </a:rPr>
              <a:t> . x + </a:t>
            </a:r>
            <a:r>
              <a:rPr lang="cs-CZ" altLang="cs-CZ" dirty="0" err="1">
                <a:latin typeface="Times New Roman" panose="02020603050405020304" pitchFamily="18" charset="0"/>
              </a:rPr>
              <a:t>Py</a:t>
            </a:r>
            <a:r>
              <a:rPr lang="cs-CZ" altLang="cs-CZ" dirty="0">
                <a:latin typeface="Times New Roman" panose="02020603050405020304" pitchFamily="18" charset="0"/>
              </a:rPr>
              <a:t> . y = I</a:t>
            </a:r>
          </a:p>
        </p:txBody>
      </p:sp>
    </p:spTree>
    <p:extLst>
      <p:ext uri="{BB962C8B-B14F-4D97-AF65-F5344CB8AC3E}">
        <p14:creationId xmlns:p14="http://schemas.microsoft.com/office/powerpoint/2010/main" val="1618859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Ekonomie – BLOK IV.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99592" y="915566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V předchozích přednáškách – analýza parciální rovnováhy – rovnováhy na oddělených trzích (metodologický přístup – Alfred </a:t>
            </a:r>
            <a:r>
              <a:rPr lang="cs-CZ" altLang="cs-CZ" sz="2000" dirty="0" err="1">
                <a:latin typeface="Times New Roman" panose="02020603050405020304" pitchFamily="18" charset="0"/>
              </a:rPr>
              <a:t>Marshall</a:t>
            </a:r>
            <a:r>
              <a:rPr lang="cs-CZ" altLang="cs-CZ" sz="2000" dirty="0">
                <a:latin typeface="Times New Roman" panose="02020603050405020304" pitchFamily="18" charset="0"/>
              </a:rPr>
              <a:t>)</a:t>
            </a:r>
          </a:p>
          <a:p>
            <a:pPr marL="609600" indent="-609600"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marL="609600" indent="-609600"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Nyní – všeobecná rovnováha (autor teorie M. E. L. </a:t>
            </a:r>
            <a:r>
              <a:rPr lang="cs-CZ" altLang="cs-CZ" sz="2000" dirty="0" err="1">
                <a:latin typeface="Times New Roman" panose="02020603050405020304" pitchFamily="18" charset="0"/>
              </a:rPr>
              <a:t>Walras</a:t>
            </a:r>
            <a:r>
              <a:rPr lang="cs-CZ" altLang="cs-CZ" sz="2000" dirty="0">
                <a:latin typeface="Times New Roman" panose="02020603050405020304" pitchFamily="18" charset="0"/>
              </a:rPr>
              <a:t>) – analýza chování a vzájemných vazeb všech trhů </a:t>
            </a:r>
          </a:p>
          <a:p>
            <a:pPr marL="609600" indent="-609600"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marL="609600" indent="-609600"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Model jednoduché ekonomiky </a:t>
            </a:r>
          </a:p>
          <a:p>
            <a:pPr algn="ctr"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   (MODEL 2x2x2x2)</a:t>
            </a:r>
          </a:p>
        </p:txBody>
      </p:sp>
    </p:spTree>
    <p:extLst>
      <p:ext uri="{BB962C8B-B14F-4D97-AF65-F5344CB8AC3E}">
        <p14:creationId xmlns:p14="http://schemas.microsoft.com/office/powerpoint/2010/main" val="2497900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Ekonomie – BLOK IV.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99592" y="915566"/>
            <a:ext cx="70567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>
                <a:latin typeface="Times New Roman" panose="02020603050405020304" pitchFamily="18" charset="0"/>
              </a:rPr>
              <a:t>Existují pouze </a:t>
            </a:r>
            <a:r>
              <a:rPr lang="cs-CZ" altLang="cs-CZ" sz="2000" b="1" dirty="0">
                <a:latin typeface="Times New Roman" panose="02020603050405020304" pitchFamily="18" charset="0"/>
              </a:rPr>
              <a:t>dvě firmy</a:t>
            </a:r>
            <a:r>
              <a:rPr lang="cs-CZ" altLang="cs-CZ" sz="2000" dirty="0">
                <a:latin typeface="Times New Roman" panose="02020603050405020304" pitchFamily="18" charset="0"/>
              </a:rPr>
              <a:t>, které vyrábějí spotřební statky (O a P).</a:t>
            </a:r>
          </a:p>
          <a:p>
            <a:endParaRPr lang="cs-CZ" altLang="cs-CZ" sz="1000" dirty="0">
              <a:latin typeface="Times New Roman" panose="02020603050405020304" pitchFamily="18" charset="0"/>
            </a:endParaRPr>
          </a:p>
          <a:p>
            <a:r>
              <a:rPr lang="cs-CZ" altLang="cs-CZ" sz="2000" dirty="0">
                <a:latin typeface="Times New Roman" panose="02020603050405020304" pitchFamily="18" charset="0"/>
              </a:rPr>
              <a:t>Existují pouze </a:t>
            </a:r>
            <a:r>
              <a:rPr lang="cs-CZ" altLang="cs-CZ" sz="2000" b="1" dirty="0">
                <a:latin typeface="Times New Roman" panose="02020603050405020304" pitchFamily="18" charset="0"/>
              </a:rPr>
              <a:t>dva druhy spotřebních statků </a:t>
            </a:r>
            <a:r>
              <a:rPr lang="cs-CZ" altLang="cs-CZ" sz="2000" dirty="0">
                <a:latin typeface="Times New Roman" panose="02020603050405020304" pitchFamily="18" charset="0"/>
              </a:rPr>
              <a:t>— X a Y a spotřebitelé za ně utrácejí celý svůj příjem.</a:t>
            </a:r>
          </a:p>
          <a:p>
            <a:endParaRPr lang="cs-CZ" altLang="cs-CZ" sz="800" dirty="0">
              <a:latin typeface="Times New Roman" panose="02020603050405020304" pitchFamily="18" charset="0"/>
            </a:endParaRPr>
          </a:p>
          <a:p>
            <a:r>
              <a:rPr lang="cs-CZ" altLang="cs-CZ" sz="2000" dirty="0">
                <a:latin typeface="Times New Roman" panose="02020603050405020304" pitchFamily="18" charset="0"/>
              </a:rPr>
              <a:t>Existují pouze </a:t>
            </a:r>
            <a:r>
              <a:rPr lang="cs-CZ" altLang="cs-CZ" sz="2000" b="1" dirty="0">
                <a:latin typeface="Times New Roman" panose="02020603050405020304" pitchFamily="18" charset="0"/>
              </a:rPr>
              <a:t>dva výrobní faktory </a:t>
            </a:r>
            <a:r>
              <a:rPr lang="cs-CZ" altLang="cs-CZ" sz="2000" dirty="0">
                <a:latin typeface="Times New Roman" panose="02020603050405020304" pitchFamily="18" charset="0"/>
              </a:rPr>
              <a:t>— L a K  (práce a kapitál). Tyto výrobní faktory vlastní spotřebitelé a jejich prodejem získávají příjem.</a:t>
            </a:r>
          </a:p>
          <a:p>
            <a:endParaRPr lang="cs-CZ" altLang="cs-CZ" sz="800" dirty="0">
              <a:latin typeface="Times New Roman" panose="02020603050405020304" pitchFamily="18" charset="0"/>
            </a:endParaRPr>
          </a:p>
          <a:p>
            <a:r>
              <a:rPr lang="cs-CZ" altLang="cs-CZ" sz="2000" dirty="0">
                <a:latin typeface="Times New Roman" panose="02020603050405020304" pitchFamily="18" charset="0"/>
              </a:rPr>
              <a:t>Existují jen </a:t>
            </a:r>
            <a:r>
              <a:rPr lang="cs-CZ" altLang="cs-CZ" sz="2000" b="1" dirty="0">
                <a:latin typeface="Times New Roman" panose="02020603050405020304" pitchFamily="18" charset="0"/>
              </a:rPr>
              <a:t>dva lidé, </a:t>
            </a:r>
            <a:r>
              <a:rPr lang="cs-CZ" altLang="cs-CZ" sz="2000" dirty="0">
                <a:latin typeface="Times New Roman" panose="02020603050405020304" pitchFamily="18" charset="0"/>
              </a:rPr>
              <a:t>tvořící společnost — A </a:t>
            </a:r>
            <a:r>
              <a:rPr lang="cs-CZ" altLang="cs-CZ" sz="2000" dirty="0" err="1">
                <a:latin typeface="Times New Roman" panose="02020603050405020304" pitchFamily="18" charset="0"/>
              </a:rPr>
              <a:t>a</a:t>
            </a:r>
            <a:r>
              <a:rPr lang="cs-CZ" altLang="cs-CZ" sz="2000" dirty="0">
                <a:latin typeface="Times New Roman" panose="02020603050405020304" pitchFamily="18" charset="0"/>
              </a:rPr>
              <a:t> E (např. Adam a Eva).</a:t>
            </a:r>
          </a:p>
        </p:txBody>
      </p:sp>
    </p:spTree>
    <p:extLst>
      <p:ext uri="{BB962C8B-B14F-4D97-AF65-F5344CB8AC3E}">
        <p14:creationId xmlns:p14="http://schemas.microsoft.com/office/powerpoint/2010/main" val="3774018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Ekonomie – BLOK IV.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491630"/>
            <a:ext cx="3454123" cy="2821500"/>
          </a:xfrm>
          <a:prstGeom prst="rect">
            <a:avLst/>
          </a:prstGeom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11561" y="1131591"/>
            <a:ext cx="4248472" cy="352839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bod </a:t>
            </a:r>
            <a:r>
              <a:rPr lang="cs-CZ" altLang="cs-CZ" sz="2000" b="1" dirty="0">
                <a:latin typeface="Times New Roman" panose="02020603050405020304" pitchFamily="18" charset="0"/>
              </a:rPr>
              <a:t>F</a:t>
            </a:r>
            <a:r>
              <a:rPr lang="cs-CZ" altLang="cs-CZ" sz="2000" dirty="0">
                <a:latin typeface="Times New Roman" panose="02020603050405020304" pitchFamily="18" charset="0"/>
              </a:rPr>
              <a:t> – všechny zdroje byly použity na výrobu statku X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bod </a:t>
            </a:r>
            <a:r>
              <a:rPr lang="cs-CZ" altLang="cs-CZ" sz="2000" b="1" dirty="0">
                <a:latin typeface="Times New Roman" panose="02020603050405020304" pitchFamily="18" charset="0"/>
              </a:rPr>
              <a:t>A</a:t>
            </a:r>
            <a:r>
              <a:rPr lang="cs-CZ" altLang="cs-CZ" sz="2000" dirty="0">
                <a:latin typeface="Times New Roman" panose="02020603050405020304" pitchFamily="18" charset="0"/>
              </a:rPr>
              <a:t> – opak bodu P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bod </a:t>
            </a:r>
            <a:r>
              <a:rPr lang="cs-CZ" altLang="cs-CZ" sz="2000" b="1" dirty="0">
                <a:latin typeface="Times New Roman" panose="02020603050405020304" pitchFamily="18" charset="0"/>
              </a:rPr>
              <a:t>E</a:t>
            </a:r>
            <a:r>
              <a:rPr lang="cs-CZ" altLang="cs-CZ" sz="2000" dirty="0">
                <a:latin typeface="Times New Roman" panose="02020603050405020304" pitchFamily="18" charset="0"/>
              </a:rPr>
              <a:t> – vyrábí se více statku X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bod </a:t>
            </a:r>
            <a:r>
              <a:rPr lang="cs-CZ" altLang="cs-CZ" sz="2000" b="1" dirty="0">
                <a:latin typeface="Times New Roman" panose="02020603050405020304" pitchFamily="18" charset="0"/>
              </a:rPr>
              <a:t>B</a:t>
            </a:r>
            <a:r>
              <a:rPr lang="cs-CZ" altLang="cs-CZ" sz="2000" dirty="0">
                <a:latin typeface="Times New Roman" panose="02020603050405020304" pitchFamily="18" charset="0"/>
              </a:rPr>
              <a:t> – opak bodu S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vně křivky: 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bod </a:t>
            </a:r>
            <a:r>
              <a:rPr lang="cs-CZ" altLang="cs-CZ" sz="2000" b="1" dirty="0">
                <a:latin typeface="Times New Roman" panose="02020603050405020304" pitchFamily="18" charset="0"/>
              </a:rPr>
              <a:t>L</a:t>
            </a:r>
            <a:r>
              <a:rPr lang="cs-CZ" altLang="cs-CZ" sz="2000" dirty="0">
                <a:latin typeface="Times New Roman" panose="02020603050405020304" pitchFamily="18" charset="0"/>
              </a:rPr>
              <a:t> – lze dosáhnout pouze při větším množství zdrojů (leží za hranicí výrobních možností)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bod </a:t>
            </a:r>
            <a:r>
              <a:rPr lang="cs-CZ" altLang="cs-CZ" sz="2000" b="1" dirty="0">
                <a:latin typeface="Times New Roman" panose="02020603050405020304" pitchFamily="18" charset="0"/>
              </a:rPr>
              <a:t>V</a:t>
            </a:r>
            <a:r>
              <a:rPr lang="cs-CZ" altLang="cs-CZ" sz="2000" dirty="0">
                <a:latin typeface="Times New Roman" panose="02020603050405020304" pitchFamily="18" charset="0"/>
              </a:rPr>
              <a:t> – lze vyrábět toto množství, ale výroba je neefektivní</a:t>
            </a:r>
          </a:p>
        </p:txBody>
      </p:sp>
    </p:spTree>
    <p:extLst>
      <p:ext uri="{BB962C8B-B14F-4D97-AF65-F5344CB8AC3E}">
        <p14:creationId xmlns:p14="http://schemas.microsoft.com/office/powerpoint/2010/main" val="3598963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Ekonomie – BLOK IV.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683568" y="1432980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>
                <a:latin typeface="Times New Roman" panose="02020603050405020304" pitchFamily="18" charset="0"/>
              </a:rPr>
              <a:t>Cílem ekonomického systému je uspokojit lidské potřeby – je nutné sladit preference spotřebitelů s výrobními možnostmi.</a:t>
            </a:r>
          </a:p>
          <a:p>
            <a:endParaRPr lang="cs-CZ" altLang="cs-CZ" sz="2000" dirty="0">
              <a:latin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VŠEOBECNÁ ROVNOVÁHA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901" t="21651" r="22438" b="5901"/>
          <a:stretch/>
        </p:blipFill>
        <p:spPr>
          <a:xfrm>
            <a:off x="4572000" y="1255824"/>
            <a:ext cx="4032448" cy="30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71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Ekonomie – BLOK IV.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27584" y="1059582"/>
            <a:ext cx="7272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sz="2000" dirty="0">
                <a:latin typeface="Times New Roman" panose="02020603050405020304" pitchFamily="18" charset="0"/>
              </a:rPr>
              <a:t>Cílem firmy je maximalizace zisku …..co je to zisk?</a:t>
            </a:r>
          </a:p>
          <a:p>
            <a:pPr algn="just"/>
            <a:r>
              <a:rPr lang="cs-CZ" altLang="cs-CZ" sz="2000" dirty="0">
                <a:latin typeface="Times New Roman" panose="02020603050405020304" pitchFamily="18" charset="0"/>
              </a:rPr>
              <a:t>ZISK FIRMY JE ROZDÍL MEZI CELKOVÝMI PŘÍJMY A CELKOVÝMI NÁKLADY FIRMY</a:t>
            </a:r>
          </a:p>
          <a:p>
            <a:pPr algn="just"/>
            <a:endParaRPr lang="cs-CZ" altLang="cs-CZ" sz="2000" dirty="0">
              <a:latin typeface="Times New Roman" panose="02020603050405020304" pitchFamily="18" charset="0"/>
            </a:endParaRPr>
          </a:p>
          <a:p>
            <a:pPr algn="ctr"/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Z = TR - TC</a:t>
            </a:r>
          </a:p>
          <a:p>
            <a:pPr algn="just"/>
            <a:endParaRPr lang="cs-CZ" altLang="cs-CZ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v pojetí ekonomické teorie chápeme ZISK jinak, než jak ho známe z praxe (účetnictví)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 rozlišujeme: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zisk ÚČETNÍ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zisk EKONOMICKÝ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09429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Ekonomie – BLOK IV.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755576" y="1059582"/>
            <a:ext cx="727280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sz="2000" b="1" dirty="0">
                <a:latin typeface="Times New Roman" panose="02020603050405020304" pitchFamily="18" charset="0"/>
              </a:rPr>
              <a:t>Účetní zisk </a:t>
            </a:r>
            <a:r>
              <a:rPr lang="cs-CZ" altLang="cs-CZ" sz="2000" dirty="0">
                <a:latin typeface="Times New Roman" panose="02020603050405020304" pitchFamily="18" charset="0"/>
              </a:rPr>
              <a:t>je zisk, který vyjadřuje rozdíl mezi celkovými příjmy (TR) a EXPLICITNÍMI náklady.</a:t>
            </a:r>
          </a:p>
          <a:p>
            <a:pPr algn="just"/>
            <a:endParaRPr lang="cs-CZ" sz="1200" dirty="0">
              <a:latin typeface="Times New Roman" panose="02020603050405020304" pitchFamily="18" charset="0"/>
            </a:endParaRPr>
          </a:p>
          <a:p>
            <a:pPr algn="just"/>
            <a:r>
              <a:rPr lang="cs-CZ" sz="2000" dirty="0">
                <a:latin typeface="Times New Roman" panose="02020603050405020304" pitchFamily="18" charset="0"/>
              </a:rPr>
              <a:t>Explicitní náklady – skutečně vynaložené a účetně podchycené (nákup materiálu, mzdy pracovníků, benzín do služebních aut…).</a:t>
            </a:r>
          </a:p>
          <a:p>
            <a:pPr algn="just"/>
            <a:endParaRPr lang="cs-CZ" sz="1200" dirty="0">
              <a:latin typeface="Times New Roman" panose="02020603050405020304" pitchFamily="18" charset="0"/>
            </a:endParaRPr>
          </a:p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Ekonomický zisk </a:t>
            </a:r>
            <a:r>
              <a:rPr lang="cs-CZ" sz="2000" dirty="0">
                <a:latin typeface="Times New Roman" panose="02020603050405020304" pitchFamily="18" charset="0"/>
              </a:rPr>
              <a:t>zahrnuje také další náklady – náklady IMPLICITNÍ.</a:t>
            </a:r>
          </a:p>
          <a:p>
            <a:pPr algn="just"/>
            <a:endParaRPr lang="cs-CZ" sz="1200" dirty="0">
              <a:latin typeface="Times New Roman" panose="02020603050405020304" pitchFamily="18" charset="0"/>
            </a:endParaRPr>
          </a:p>
          <a:p>
            <a:pPr algn="just"/>
            <a:r>
              <a:rPr lang="cs-CZ" sz="2000" dirty="0">
                <a:latin typeface="Times New Roman" panose="02020603050405020304" pitchFamily="18" charset="0"/>
              </a:rPr>
              <a:t>Implicitní náklady – v účetnictví se nezaznamenávají, protože nejsou fakticky zaplaceny (používání výrobní haly místo jejího pronájmu, nevyplacená mzda majiteli firmy apod.).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NÁKLADY OBĚTOVANÝCH PŘÍLEŽITOSTÍ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51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Ekonomie – BLOK IV.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27584" y="915566"/>
            <a:ext cx="7272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Celkové příjmy TR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Výnosy, které firma získá prodejem své produkce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Závisí na objemu produkce a ceně</a:t>
            </a:r>
          </a:p>
          <a:p>
            <a:pPr algn="ctr"/>
            <a:r>
              <a:rPr lang="cs-CZ" sz="2000" dirty="0">
                <a:latin typeface="Times New Roman" panose="02020603050405020304" pitchFamily="18" charset="0"/>
              </a:rPr>
              <a:t>TR = P*Q</a:t>
            </a:r>
          </a:p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Průměrné příjmy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Příjmy na jednotku produkce</a:t>
            </a:r>
          </a:p>
          <a:p>
            <a:pPr algn="ctr"/>
            <a:r>
              <a:rPr lang="cs-CZ" sz="2000" dirty="0">
                <a:latin typeface="Times New Roman" panose="02020603050405020304" pitchFamily="18" charset="0"/>
              </a:rPr>
              <a:t>AR = TR/Q</a:t>
            </a:r>
          </a:p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Mezní příjmy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Změna celkových příjmů vytvořená prodejem dodatečné jednotky vstupu</a:t>
            </a:r>
          </a:p>
          <a:p>
            <a:pPr algn="ctr"/>
            <a:r>
              <a:rPr lang="cs-CZ" sz="2000" dirty="0"/>
              <a:t>MR = ZMĚNA TR/ZMĚNA Q</a:t>
            </a:r>
          </a:p>
        </p:txBody>
      </p:sp>
    </p:spTree>
    <p:extLst>
      <p:ext uri="{BB962C8B-B14F-4D97-AF65-F5344CB8AC3E}">
        <p14:creationId xmlns:p14="http://schemas.microsoft.com/office/powerpoint/2010/main" val="2059608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Ekonomie – BLOK IV.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27584" y="915566"/>
            <a:ext cx="7272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Celkové náklady TC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Fixní náklady – nemění se s výší produkce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Variabilní – výše je závislá na objemu produkce</a:t>
            </a:r>
          </a:p>
          <a:p>
            <a:pPr algn="ctr"/>
            <a:r>
              <a:rPr lang="cs-CZ" sz="2000" dirty="0">
                <a:latin typeface="Times New Roman" panose="02020603050405020304" pitchFamily="18" charset="0"/>
              </a:rPr>
              <a:t>TC = FC + VC</a:t>
            </a:r>
          </a:p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Průměrné náklady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Náklady na jednotku produkce</a:t>
            </a:r>
          </a:p>
          <a:p>
            <a:pPr algn="ctr"/>
            <a:r>
              <a:rPr lang="cs-CZ" sz="2000" dirty="0">
                <a:latin typeface="Times New Roman" panose="02020603050405020304" pitchFamily="18" charset="0"/>
              </a:rPr>
              <a:t>AC = TC/Q</a:t>
            </a:r>
          </a:p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Mezní náklady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Náklady na jednotku produkce, nutné k produkci jedné jednotky výstupu</a:t>
            </a:r>
          </a:p>
          <a:p>
            <a:pPr algn="ctr"/>
            <a:r>
              <a:rPr lang="cs-CZ" sz="2000" dirty="0"/>
              <a:t>MC = ZMĚNA TC/ZMĚNA Q</a:t>
            </a:r>
          </a:p>
        </p:txBody>
      </p:sp>
    </p:spTree>
    <p:extLst>
      <p:ext uri="{BB962C8B-B14F-4D97-AF65-F5344CB8AC3E}">
        <p14:creationId xmlns:p14="http://schemas.microsoft.com/office/powerpoint/2010/main" val="2942581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Ekonomie – BLOK IV.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51382"/>
            <a:ext cx="5762625" cy="22002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27584" y="915566"/>
            <a:ext cx="72728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NÁKLADY V KRÁTKÉM OBDOBÍ</a:t>
            </a:r>
          </a:p>
          <a:p>
            <a:pPr algn="just"/>
            <a:endParaRPr lang="cs-CZ" sz="1200" dirty="0">
              <a:latin typeface="Times New Roman" panose="02020603050405020304" pitchFamily="18" charset="0"/>
            </a:endParaRPr>
          </a:p>
          <a:p>
            <a:pPr algn="just"/>
            <a:r>
              <a:rPr lang="cs-CZ" sz="2000" dirty="0">
                <a:latin typeface="Times New Roman" panose="02020603050405020304" pitchFamily="18" charset="0"/>
              </a:rPr>
              <a:t>Fixní + variabilní náklady = STC</a:t>
            </a:r>
          </a:p>
          <a:p>
            <a:pPr algn="just"/>
            <a:r>
              <a:rPr lang="cs-CZ" sz="2000" dirty="0"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cs-CZ" sz="2000" dirty="0"/>
              <a:t>Mezní náklady  a     krátkodobé průměrné náklady (variabilní + fixní)</a:t>
            </a:r>
          </a:p>
        </p:txBody>
      </p:sp>
    </p:spTree>
    <p:extLst>
      <p:ext uri="{BB962C8B-B14F-4D97-AF65-F5344CB8AC3E}">
        <p14:creationId xmlns:p14="http://schemas.microsoft.com/office/powerpoint/2010/main" val="2009239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Ekonomie – BLOK IV.</a:t>
            </a:r>
            <a:endParaRPr lang="en-GB" dirty="0"/>
          </a:p>
        </p:txBody>
      </p:sp>
      <p:sp>
        <p:nvSpPr>
          <p:cNvPr id="7" name="Obdélník 6"/>
          <p:cNvSpPr/>
          <p:nvPr/>
        </p:nvSpPr>
        <p:spPr>
          <a:xfrm>
            <a:off x="539552" y="728739"/>
            <a:ext cx="7128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NÁKLADY V DLOUHÉM OBDOBÍ</a:t>
            </a:r>
          </a:p>
          <a:p>
            <a:pPr algn="just"/>
            <a:endParaRPr lang="cs-CZ" sz="1200" dirty="0">
              <a:latin typeface="Times New Roman" panose="02020603050405020304" pitchFamily="18" charset="0"/>
            </a:endParaRPr>
          </a:p>
          <a:p>
            <a:pPr algn="just"/>
            <a:r>
              <a:rPr lang="cs-CZ" sz="2000" dirty="0">
                <a:latin typeface="Times New Roman" panose="02020603050405020304" pitchFamily="18" charset="0"/>
              </a:rPr>
              <a:t>Fixní náklady NEEXISTUJÍ        variabilní náklady (LVC) = LTC</a:t>
            </a:r>
          </a:p>
          <a:p>
            <a:pPr algn="just"/>
            <a:r>
              <a:rPr lang="cs-CZ" sz="2000" dirty="0"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cs-CZ" sz="2000" dirty="0"/>
              <a:t>Mezní náklady  a dlouhodobé průměrné náklady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3635896" y="141962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74" y="2313370"/>
            <a:ext cx="2271886" cy="22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4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Spotřebitel</a:t>
            </a:r>
            <a:endParaRPr lang="en-GB" dirty="0"/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26" y="2454251"/>
            <a:ext cx="6624637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99592" y="1059582"/>
            <a:ext cx="71287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Soubor spotřebních košů, které má spotřebitel při daném rozpočtovém omezení možnost získat  MNOŽINA TRŽNÍCH PŘÍLEŽITOSTÍ</a:t>
            </a:r>
          </a:p>
          <a:p>
            <a:pPr>
              <a:defRPr/>
            </a:pPr>
            <a:endParaRPr lang="cs-CZ" altLang="cs-C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Hranici množiny tržních příležitostí tvoří LINIE ROZPOČTU (BL)</a:t>
            </a:r>
          </a:p>
        </p:txBody>
      </p:sp>
    </p:spTree>
    <p:extLst>
      <p:ext uri="{BB962C8B-B14F-4D97-AF65-F5344CB8AC3E}">
        <p14:creationId xmlns:p14="http://schemas.microsoft.com/office/powerpoint/2010/main" val="1323796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Ekonomie – BLOK IV.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27584" y="915566"/>
            <a:ext cx="7272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Celkové náklady TC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Fixní náklady – nemění se s výší produkce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Variabilní – výše je závislá na objemu produkce</a:t>
            </a:r>
          </a:p>
          <a:p>
            <a:pPr algn="ctr"/>
            <a:r>
              <a:rPr lang="cs-CZ" sz="2000" dirty="0">
                <a:latin typeface="Times New Roman" panose="02020603050405020304" pitchFamily="18" charset="0"/>
              </a:rPr>
              <a:t>TC = FC + VC</a:t>
            </a:r>
          </a:p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Průměrné náklady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Náklady na jednotku produkce</a:t>
            </a:r>
          </a:p>
          <a:p>
            <a:pPr algn="ctr"/>
            <a:r>
              <a:rPr lang="cs-CZ" sz="2000" dirty="0">
                <a:latin typeface="Times New Roman" panose="02020603050405020304" pitchFamily="18" charset="0"/>
              </a:rPr>
              <a:t>AC = TC/Q</a:t>
            </a:r>
          </a:p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Mezní náklady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Náklady na jednotku produkce, nutné k produkci jedné jednotky výstupu</a:t>
            </a:r>
          </a:p>
          <a:p>
            <a:pPr algn="ctr"/>
            <a:r>
              <a:rPr lang="cs-CZ" sz="2000" dirty="0"/>
              <a:t>MC = ZMĚNA TC/ZMĚNA Q</a:t>
            </a:r>
          </a:p>
        </p:txBody>
      </p:sp>
    </p:spTree>
    <p:extLst>
      <p:ext uri="{BB962C8B-B14F-4D97-AF65-F5344CB8AC3E}">
        <p14:creationId xmlns:p14="http://schemas.microsoft.com/office/powerpoint/2010/main" val="2221163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Ekonomie – BLOK IV.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755576" y="1275606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Příjmy firmy = suma peněžních prostředků získaných z prodeje její produkce (tržby)</a:t>
            </a:r>
          </a:p>
          <a:p>
            <a:pPr algn="just"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jejich vývoj je ovlivněn typem tržní struktury v daném odvětví, respektive cenovou elasticitou poptávky po produkci firmy</a:t>
            </a:r>
          </a:p>
          <a:p>
            <a:pPr algn="just"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              </a:t>
            </a:r>
            <a:r>
              <a:rPr lang="cs-CZ" altLang="cs-CZ" sz="2000" b="1" dirty="0">
                <a:latin typeface="Times New Roman" panose="02020603050405020304" pitchFamily="18" charset="0"/>
              </a:rPr>
              <a:t>dokonalá a nedokonalá konkurence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147814"/>
            <a:ext cx="477427" cy="2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632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Ekonomie – BLOK IV.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27584" y="915566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Příjmy na dokonale konkurenčním trhu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Výnosy, které firma získá prodejem své produkce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Závisí na objemu produkce a ceně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283718"/>
            <a:ext cx="5238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65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27584" y="915566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Times New Roman" panose="02020603050405020304" pitchFamily="18" charset="0"/>
              </a:rPr>
              <a:t>ZISK</a:t>
            </a:r>
          </a:p>
          <a:p>
            <a:pPr algn="just"/>
            <a:endParaRPr lang="cs-CZ" sz="2000" b="1" dirty="0">
              <a:latin typeface="Times New Roman" panose="02020603050405020304" pitchFamily="18" charset="0"/>
            </a:endParaRPr>
          </a:p>
          <a:p>
            <a:pPr marL="457200" indent="-457200" algn="just">
              <a:buAutoNum type="alphaLcParenR"/>
            </a:pPr>
            <a:r>
              <a:rPr lang="cs-CZ" sz="2000" dirty="0">
                <a:latin typeface="Times New Roman" panose="02020603050405020304" pitchFamily="18" charset="0"/>
              </a:rPr>
              <a:t>vztah TR a TC</a:t>
            </a:r>
          </a:p>
          <a:p>
            <a:pPr marL="457200" indent="-457200" algn="just">
              <a:buAutoNum type="alphaLcParenR"/>
            </a:pPr>
            <a:endParaRPr lang="cs-CZ" sz="2000" dirty="0">
              <a:latin typeface="Times New Roman" panose="02020603050405020304" pitchFamily="18" charset="0"/>
            </a:endParaRPr>
          </a:p>
          <a:p>
            <a:pPr marL="457200" indent="-457200" algn="just">
              <a:buAutoNum type="alphaLcParenR"/>
            </a:pPr>
            <a:r>
              <a:rPr lang="cs-CZ" sz="2000" dirty="0">
                <a:latin typeface="Times New Roman" panose="02020603050405020304" pitchFamily="18" charset="0"/>
              </a:rPr>
              <a:t>vztah AC, MC a AR, MR</a:t>
            </a:r>
          </a:p>
          <a:p>
            <a:pPr marL="457200" indent="-457200" algn="just">
              <a:buAutoNum type="alphaLcParenR"/>
            </a:pPr>
            <a:endParaRPr lang="cs-CZ" sz="2000" dirty="0">
              <a:latin typeface="Times New Roman" panose="02020603050405020304" pitchFamily="18" charset="0"/>
            </a:endParaRPr>
          </a:p>
          <a:p>
            <a:pPr marL="457200" indent="-457200" algn="just">
              <a:buAutoNum type="alphaLcParenR"/>
            </a:pPr>
            <a:r>
              <a:rPr lang="cs-CZ" sz="2000">
                <a:latin typeface="Times New Roman" panose="02020603050405020304" pitchFamily="18" charset="0"/>
              </a:rPr>
              <a:t>zisk </a:t>
            </a:r>
            <a:r>
              <a:rPr lang="cs-CZ" sz="2000" dirty="0">
                <a:latin typeface="Times New Roman" panose="02020603050405020304" pitchFamily="18" charset="0"/>
              </a:rPr>
              <a:t>firmy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7875" t="21651" r="1963" b="2751"/>
          <a:stretch/>
        </p:blipFill>
        <p:spPr>
          <a:xfrm>
            <a:off x="4499992" y="703189"/>
            <a:ext cx="3312368" cy="39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57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213970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i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Spotřebitel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611560" y="1203598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Preference spotřebitele – zjištění, že jeden statek je lepší (užitečnější), než druhý 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popsat spotřebitelovy preference? UŽITEK…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budeme preferovat statek x před statkem y, pokud spotřeba x přinese lepší užitek než spotřeba statku y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ALE MŮŽEME ZMĚŘIT UŽITEK?</a:t>
            </a: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dva přístupy –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kardinalistiká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ordinalistická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verze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668354" y="2663640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09" y="3795886"/>
            <a:ext cx="390178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7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Spotřebitel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99592" y="1275606"/>
            <a:ext cx="6606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 err="1">
                <a:latin typeface="Times New Roman" panose="02020603050405020304" pitchFamily="18" charset="0"/>
              </a:rPr>
              <a:t>Kardinalismus</a:t>
            </a:r>
            <a:r>
              <a:rPr lang="cs-CZ" altLang="cs-CZ" b="1" dirty="0">
                <a:latin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</a:rPr>
              <a:t>(původ slova kardinální – rozhodující) považuje užitek za měřitelný</a:t>
            </a:r>
          </a:p>
          <a:p>
            <a:endParaRPr lang="cs-CZ" altLang="cs-CZ" dirty="0">
              <a:latin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</a:rPr>
              <a:t>        kardinální jednotky – </a:t>
            </a:r>
            <a:r>
              <a:rPr lang="cs-CZ" altLang="cs-CZ" dirty="0" err="1">
                <a:latin typeface="Times New Roman" panose="02020603050405020304" pitchFamily="18" charset="0"/>
              </a:rPr>
              <a:t>utily</a:t>
            </a:r>
            <a:r>
              <a:rPr lang="cs-CZ" altLang="cs-CZ" dirty="0">
                <a:latin typeface="Times New Roman" panose="02020603050405020304" pitchFamily="18" charset="0"/>
              </a:rPr>
              <a:t>, užitky (William </a:t>
            </a:r>
            <a:r>
              <a:rPr lang="cs-CZ" altLang="cs-CZ" dirty="0" err="1">
                <a:latin typeface="Times New Roman" panose="02020603050405020304" pitchFamily="18" charset="0"/>
              </a:rPr>
              <a:t>Stanley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Jevons</a:t>
            </a:r>
            <a:r>
              <a:rPr lang="cs-CZ" altLang="cs-CZ" dirty="0">
                <a:latin typeface="Times New Roman" panose="02020603050405020304" pitchFamily="18" charset="0"/>
              </a:rPr>
              <a:t>, 1871, neoklasická škola) </a:t>
            </a:r>
          </a:p>
          <a:p>
            <a:endParaRPr lang="cs-CZ" altLang="cs-CZ" dirty="0">
              <a:latin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</a:rPr>
              <a:t>Další představitelé Carl </a:t>
            </a:r>
            <a:r>
              <a:rPr lang="cs-CZ" altLang="cs-CZ" dirty="0" err="1">
                <a:latin typeface="Times New Roman" panose="02020603050405020304" pitchFamily="18" charset="0"/>
              </a:rPr>
              <a:t>Menger</a:t>
            </a:r>
            <a:r>
              <a:rPr lang="cs-CZ" altLang="cs-CZ" dirty="0">
                <a:latin typeface="Times New Roman" panose="02020603050405020304" pitchFamily="18" charset="0"/>
              </a:rPr>
              <a:t>, Hermann Heinrich </a:t>
            </a:r>
            <a:r>
              <a:rPr lang="cs-CZ" altLang="cs-CZ" dirty="0" err="1">
                <a:latin typeface="Times New Roman" panose="02020603050405020304" pitchFamily="18" charset="0"/>
              </a:rPr>
              <a:t>Gossen</a:t>
            </a:r>
            <a:endParaRPr lang="cs-CZ" altLang="cs-CZ" dirty="0">
              <a:latin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</a:rPr>
              <a:t>Měříme pomocí celkového užitku a mezního užitku</a:t>
            </a:r>
          </a:p>
          <a:p>
            <a:endParaRPr lang="cs-CZ" altLang="cs-CZ" dirty="0">
              <a:latin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</a:rPr>
              <a:t>CELKOVÝ UŽITEK (TU) – užitek z celkové spotřeby 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043608" y="213970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0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Spotřebitel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87574"/>
            <a:ext cx="2484097" cy="354651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283968" y="1203598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růstem spotřebovaného množství se užitek spotřebitele zvyšuje stále pomaleji.</a:t>
            </a:r>
          </a:p>
          <a:p>
            <a:pPr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 NASYCENÍ  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 = MU roven 0</a:t>
            </a:r>
          </a:p>
          <a:p>
            <a:pPr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 celkový užitek klesá a mezní je záporný.</a:t>
            </a:r>
          </a:p>
        </p:txBody>
      </p:sp>
    </p:spTree>
    <p:extLst>
      <p:ext uri="{BB962C8B-B14F-4D97-AF65-F5344CB8AC3E}">
        <p14:creationId xmlns:p14="http://schemas.microsoft.com/office/powerpoint/2010/main" val="17254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Spotřebitel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683568" y="1140588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ORDINALISTICKÝ PŘÍSTUP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rozdíl od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kardinalismu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tento přístup tvrdí, že užitek nelze měřit, jen seřadit do ORDINÁLNÍ ŠKÁLY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statky jsou uspořádány tak, že se statek s nejnižším užitkem nachází před statkem s druhým nejnižším užitkem atd., atd.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Představitelé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Vilfredo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Francis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Ysidro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Egdeworth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John Richard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Hiks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TEDY VYPADÁ TENTO PŘÍSTUP?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89" y="2602358"/>
            <a:ext cx="367690" cy="24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8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Spotřebitel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27584" y="987574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Základem je indiferenční analýza, nebo-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teorie chování spotřebitele (tvůrce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Vilfredo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 spotřebitelské substituce – spotřebitel vybírá mezi statky, které jsou substituty, takovou kombinaci, která mu přináší stejné uspokojení.</a:t>
            </a: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graficky - INDIFERENČNÍ KŘIVKA, jejímž autorem je F.Y.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Edgeworth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(1881)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 znázorňuje všechny spotřební koše, které přinášejí stejnou úroveň užitečnosti – spotřebitel je zcela lhostejný (indiferentní) vůči tomu, který koš bude spotřebovávat.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264136" y="2715766"/>
            <a:ext cx="649287" cy="215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81734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2085</Words>
  <Application>Microsoft Office PowerPoint</Application>
  <PresentationFormat>Předvádění na obrazovce (16:9)</PresentationFormat>
  <Paragraphs>327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SLU</vt:lpstr>
      <vt:lpstr>Obecná ekonomie I.   Druhý tutoriál</vt:lpstr>
      <vt:lpstr>Spotřebitel</vt:lpstr>
      <vt:lpstr>Spotřebitel</vt:lpstr>
      <vt:lpstr>Spotřebitel</vt:lpstr>
      <vt:lpstr>Spotřebitel</vt:lpstr>
      <vt:lpstr>Spotřebitel</vt:lpstr>
      <vt:lpstr>Spotřebitel</vt:lpstr>
      <vt:lpstr>Spotřebitel</vt:lpstr>
      <vt:lpstr>Spotřebitel</vt:lpstr>
      <vt:lpstr>Spotřebitel</vt:lpstr>
      <vt:lpstr>Spotřebitel</vt:lpstr>
      <vt:lpstr>Spotřebitel</vt:lpstr>
      <vt:lpstr>Spotřebitel</vt:lpstr>
      <vt:lpstr>Spotřebitel</vt:lpstr>
      <vt:lpstr>Spotřebitel</vt:lpstr>
      <vt:lpstr>Firma</vt:lpstr>
      <vt:lpstr>Firma</vt:lpstr>
      <vt:lpstr>Firma</vt:lpstr>
      <vt:lpstr>Firma</vt:lpstr>
      <vt:lpstr>Firma</vt:lpstr>
      <vt:lpstr>Firma</vt:lpstr>
      <vt:lpstr>Firma</vt:lpstr>
      <vt:lpstr>Firma</vt:lpstr>
      <vt:lpstr>Firma</vt:lpstr>
      <vt:lpstr>Firma</vt:lpstr>
      <vt:lpstr>Firma</vt:lpstr>
      <vt:lpstr>Firma</vt:lpstr>
      <vt:lpstr>Firma</vt:lpstr>
      <vt:lpstr>Firma</vt:lpstr>
      <vt:lpstr>Ekonomie – BLOK IV.</vt:lpstr>
      <vt:lpstr>Ekonomie – BLOK IV.</vt:lpstr>
      <vt:lpstr>Ekonomie – BLOK IV.</vt:lpstr>
      <vt:lpstr>Ekonomie – BLOK IV.</vt:lpstr>
      <vt:lpstr>Ekonomie – BLOK IV.</vt:lpstr>
      <vt:lpstr>Ekonomie – BLOK IV.</vt:lpstr>
      <vt:lpstr>Ekonomie – BLOK IV.</vt:lpstr>
      <vt:lpstr>Ekonomie – BLOK IV.</vt:lpstr>
      <vt:lpstr>Ekonomie – BLOK IV.</vt:lpstr>
      <vt:lpstr>Ekonomie – BLOK IV.</vt:lpstr>
      <vt:lpstr>Ekonomie – BLOK IV.</vt:lpstr>
      <vt:lpstr>Ekonomie – BLOK IV.</vt:lpstr>
      <vt:lpstr>Ekonomie – BLOK IV.</vt:lpstr>
      <vt:lpstr>Firma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Ingrid Majerová</cp:lastModifiedBy>
  <cp:revision>60</cp:revision>
  <dcterms:created xsi:type="dcterms:W3CDTF">2016-07-06T15:42:34Z</dcterms:created>
  <dcterms:modified xsi:type="dcterms:W3CDTF">2020-10-02T10:24:05Z</dcterms:modified>
</cp:coreProperties>
</file>