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74" r:id="rId3"/>
    <p:sldId id="375" r:id="rId4"/>
    <p:sldId id="376" r:id="rId5"/>
    <p:sldId id="390" r:id="rId6"/>
    <p:sldId id="389" r:id="rId7"/>
    <p:sldId id="391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5" r:id="rId16"/>
    <p:sldId id="386" r:id="rId17"/>
    <p:sldId id="387" r:id="rId18"/>
    <p:sldId id="392" r:id="rId19"/>
    <p:sldId id="394" r:id="rId20"/>
    <p:sldId id="395" r:id="rId21"/>
    <p:sldId id="397" r:id="rId22"/>
    <p:sldId id="398" r:id="rId23"/>
    <p:sldId id="399" r:id="rId24"/>
    <p:sldId id="404" r:id="rId25"/>
    <p:sldId id="405" r:id="rId26"/>
    <p:sldId id="407" r:id="rId27"/>
    <p:sldId id="409" r:id="rId28"/>
    <p:sldId id="411" r:id="rId29"/>
    <p:sldId id="412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263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Obecná ekonomie I.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Třetí tutoriál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Ingrid Majerová, Dr.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755576" y="105958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>
                <a:latin typeface="Times New Roman" panose="02020603050405020304" pitchFamily="18" charset="0"/>
              </a:rPr>
              <a:t>Účetní zisk </a:t>
            </a:r>
            <a:r>
              <a:rPr lang="cs-CZ" altLang="cs-CZ" sz="2000" dirty="0">
                <a:latin typeface="Times New Roman" panose="02020603050405020304" pitchFamily="18" charset="0"/>
              </a:rPr>
              <a:t>je zisk, který vyjadřuje rozdíl mezi celkovými příjmy (TR) a EXPLICITNÍMI náklady.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Explicitní náklady – skutečně vynaložené a účetně podchycené (nákup materiálu, mzdy pracovníků, benzín do služebních aut…).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Ekonomický zisk </a:t>
            </a:r>
            <a:r>
              <a:rPr lang="cs-CZ" sz="2000" dirty="0">
                <a:latin typeface="Times New Roman" panose="02020603050405020304" pitchFamily="18" charset="0"/>
              </a:rPr>
              <a:t>zahrnuje také další náklady – náklady IMPLICITNÍ.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Implicitní náklady – v účetnictví se nezaznamenávají, protože nejsou fakticky zaplaceny (používání výrobní haly místo jejího pronájmu, nevyplacená mzda majiteli firmy apod.).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NÁKLADY OBĚTOVANÝCH PŘÍLEŽITOSTÍ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5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Celkové příjmy TR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Výnosy, které firma získá prodejem své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Závisí na objemu produkce a ceně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TR = P*Q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Průměrné příjmy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Příjmy na jednotku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AR = TR/Q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Mezní příjmy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Změna celkových příjmů vytvořená prodejem dodatečné jednotky vstupu</a:t>
            </a:r>
          </a:p>
          <a:p>
            <a:pPr algn="ctr"/>
            <a:r>
              <a:rPr lang="cs-CZ" sz="2000" dirty="0"/>
              <a:t>MR = ZMĚNA TR/ZMĚNA Q</a:t>
            </a:r>
          </a:p>
        </p:txBody>
      </p:sp>
    </p:spTree>
    <p:extLst>
      <p:ext uri="{BB962C8B-B14F-4D97-AF65-F5344CB8AC3E}">
        <p14:creationId xmlns:p14="http://schemas.microsoft.com/office/powerpoint/2010/main" val="205960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Celkové náklady 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Fixní náklady – nemění se s výší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Variabilní – výše je závislá na objemu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TC = FC + VC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Průměrné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</a:rPr>
              <a:t>AC = TC/Q</a:t>
            </a:r>
          </a:p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Mezní náklady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Náklady na jednotku produkce, nutné k produkci jedné jednotky výstupu</a:t>
            </a:r>
          </a:p>
          <a:p>
            <a:pPr algn="ctr"/>
            <a:r>
              <a:rPr lang="cs-CZ" sz="2000" dirty="0"/>
              <a:t>MC = ZMĚNA TC/ZMĚNA Q</a:t>
            </a:r>
          </a:p>
        </p:txBody>
      </p:sp>
    </p:spTree>
    <p:extLst>
      <p:ext uri="{BB962C8B-B14F-4D97-AF65-F5344CB8AC3E}">
        <p14:creationId xmlns:p14="http://schemas.microsoft.com/office/powerpoint/2010/main" val="294258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51382"/>
            <a:ext cx="5762625" cy="22002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27584" y="915566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NÁKLADY V KRÁTKÉM OBDOBÍ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Fixní + variabilní náklady = STC</a:t>
            </a: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000" dirty="0"/>
              <a:t>Mezní náklady  a     krátkodobé průměrné náklady (variabilní + fixní)</a:t>
            </a:r>
          </a:p>
        </p:txBody>
      </p:sp>
    </p:spTree>
    <p:extLst>
      <p:ext uri="{BB962C8B-B14F-4D97-AF65-F5344CB8AC3E}">
        <p14:creationId xmlns:p14="http://schemas.microsoft.com/office/powerpoint/2010/main" val="20092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539552" y="728739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NÁKLADY V DLOUHÉM OBDOBÍ</a:t>
            </a:r>
          </a:p>
          <a:p>
            <a:pPr algn="just"/>
            <a:endParaRPr lang="cs-CZ" sz="1200" dirty="0">
              <a:latin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Fixní náklady NEEXISTUJÍ        variabilní náklady (LVC) = LTC</a:t>
            </a:r>
          </a:p>
          <a:p>
            <a:pPr algn="just"/>
            <a:r>
              <a:rPr lang="cs-CZ" sz="20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000" dirty="0"/>
              <a:t>Mezní náklady  a dlouhodobé průměrné náklady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635896" y="141962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74" y="2313370"/>
            <a:ext cx="2271886" cy="22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4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755576" y="127560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Příjmy firmy = suma peněžních prostředků získaných z prodeje její produkce (tržby)</a:t>
            </a:r>
          </a:p>
          <a:p>
            <a:pPr algn="just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jejich vývoj je ovlivněn typem tržní struktury v daném odvětví, respektive cenovou elasticitou poptávky po produkci firmy</a:t>
            </a:r>
          </a:p>
          <a:p>
            <a:pPr algn="just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           </a:t>
            </a:r>
            <a:r>
              <a:rPr lang="cs-CZ" altLang="cs-CZ" sz="2000" b="1" dirty="0">
                <a:latin typeface="Times New Roman" panose="02020603050405020304" pitchFamily="18" charset="0"/>
              </a:rPr>
              <a:t>dokonalá a nedokonalá konkurence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47814"/>
            <a:ext cx="477427" cy="2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Times New Roman" panose="02020603050405020304" pitchFamily="18" charset="0"/>
              </a:rPr>
              <a:t>Příjmy na dokonale konkurenčním trhu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Výnosy, které firma získá prodejem své produkce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Závisí na objemu produkce a ceně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83718"/>
            <a:ext cx="523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27584" y="915566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Times New Roman" panose="02020603050405020304" pitchFamily="18" charset="0"/>
              </a:rPr>
              <a:t>ZISK</a:t>
            </a:r>
          </a:p>
          <a:p>
            <a:pPr algn="just"/>
            <a:endParaRPr lang="cs-CZ" sz="2000" b="1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vztah TR a TC</a:t>
            </a:r>
          </a:p>
          <a:p>
            <a:pPr marL="457200" indent="-457200" algn="just">
              <a:buAutoNum type="alphaLcParenR"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vztah AC, MC a AR, MR</a:t>
            </a:r>
          </a:p>
          <a:p>
            <a:pPr marL="457200" indent="-457200" algn="just">
              <a:buAutoNum type="alphaLcParenR"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cs-CZ" sz="2000">
                <a:latin typeface="Times New Roman" panose="02020603050405020304" pitchFamily="18" charset="0"/>
              </a:rPr>
              <a:t>zisk </a:t>
            </a:r>
            <a:r>
              <a:rPr lang="cs-CZ" sz="2000" dirty="0">
                <a:latin typeface="Times New Roman" panose="02020603050405020304" pitchFamily="18" charset="0"/>
              </a:rPr>
              <a:t>firmy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7875" t="21651" r="1963" b="2751"/>
          <a:stretch/>
        </p:blipFill>
        <p:spPr>
          <a:xfrm>
            <a:off x="4499992" y="703189"/>
            <a:ext cx="3312368" cy="39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50376" y="915566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DOKONALÁ KONKURENCE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velký počet kupujících a prodávajících na každém trhu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nikdo není natolik silný, aby ovlivnil cenu nebo výstup odvětví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všechny statky jsou homogenní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na žádném trhu neexistují bariéry pro vstup a výstup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všichni výrobci a spotřebitelé jsou dokonale informováni o cenách a množstvích na trhu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10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>
                <a:latin typeface="Times New Roman" panose="02020603050405020304" pitchFamily="18" charset="0"/>
              </a:rPr>
              <a:t>firmy usilují o maximalizaci zisku, spotřebitelé o maximalizaci užitku</a:t>
            </a:r>
          </a:p>
          <a:p>
            <a:r>
              <a:rPr lang="cs-CZ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4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50376" y="91556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cs-CZ" altLang="cs-CZ" dirty="0"/>
              <a:t>Firma volí takový výstup, při kterém maximalizuje zisk, čili tam, kde: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342900" indent="-342900" algn="ctr">
              <a:buFont typeface="+mj-lt"/>
              <a:buAutoNum type="alphaUcPeriod"/>
            </a:pPr>
            <a:r>
              <a:rPr lang="cs-CZ" altLang="cs-CZ" dirty="0"/>
              <a:t>je maximální rozdíl mezi celkovými příjmy a celkovými náklady, neboli:</a:t>
            </a:r>
          </a:p>
          <a:p>
            <a:pPr algn="ctr"/>
            <a:endParaRPr lang="cs-CZ" altLang="cs-CZ" dirty="0"/>
          </a:p>
          <a:p>
            <a:pPr algn="ctr"/>
            <a:r>
              <a:rPr lang="cs-CZ" altLang="cs-CZ" dirty="0"/>
              <a:t>se rovnají mezní příjmy a mezní náklady</a:t>
            </a:r>
          </a:p>
          <a:p>
            <a:pPr marL="609600" indent="-609600" algn="ctr">
              <a:buFont typeface="Wingdings" panose="05000000000000000000" pitchFamily="2" charset="2"/>
              <a:buAutoNum type="alphaUcPeriod"/>
            </a:pPr>
            <a:endParaRPr lang="cs-CZ" altLang="cs-CZ" b="1" i="1" dirty="0"/>
          </a:p>
          <a:p>
            <a:pPr algn="ctr"/>
            <a:r>
              <a:rPr lang="cs-CZ" altLang="cs-CZ" b="1" dirty="0"/>
              <a:t>zlaté pravidlo maximalizace zisku:   </a:t>
            </a:r>
            <a:r>
              <a:rPr lang="cs-CZ" altLang="cs-CZ" sz="2400" b="1" dirty="0"/>
              <a:t>MR = SMC</a:t>
            </a:r>
          </a:p>
          <a:p>
            <a:pPr algn="ctr"/>
            <a:endParaRPr lang="cs-CZ" altLang="cs-CZ" sz="2400" b="1" dirty="0"/>
          </a:p>
          <a:p>
            <a:pPr algn="ctr"/>
            <a:r>
              <a:rPr lang="cs-CZ" altLang="cs-CZ" sz="2400" dirty="0"/>
              <a:t>„zlaté“ proto, protože platí bez ohledu na typ tržní struktury</a:t>
            </a:r>
          </a:p>
          <a:p>
            <a:pPr algn="ctr"/>
            <a:endParaRPr lang="cs-CZ" altLang="cs-CZ" sz="2400" b="1" dirty="0"/>
          </a:p>
          <a:p>
            <a:pPr marL="609600" indent="-609600" algn="ctr">
              <a:buFont typeface="Wingdings" panose="05000000000000000000" pitchFamily="2" charset="2"/>
              <a:buAutoNum type="arabicPeriod"/>
            </a:pPr>
            <a:endParaRPr lang="cs-CZ" altLang="cs-CZ" b="1" i="1" dirty="0"/>
          </a:p>
          <a:p>
            <a:pPr algn="ctr"/>
            <a:endParaRPr lang="cs-CZ" altLang="cs-CZ" b="1" i="1" dirty="0"/>
          </a:p>
        </p:txBody>
      </p:sp>
      <p:sp>
        <p:nvSpPr>
          <p:cNvPr id="5" name="Šipka doprava 4"/>
          <p:cNvSpPr/>
          <p:nvPr/>
        </p:nvSpPr>
        <p:spPr>
          <a:xfrm>
            <a:off x="1259632" y="278777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Všeobecná rovnováha</a:t>
            </a:r>
            <a:endParaRPr lang="en-GB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 předchozích přednáškách – analýza parciální rovnováhy – rovnováhy na oddělených trzích (metodologický přístup – Alfred </a:t>
            </a:r>
            <a:r>
              <a:rPr lang="cs-CZ" altLang="cs-CZ" sz="2000" dirty="0" err="1">
                <a:latin typeface="Times New Roman" panose="02020603050405020304" pitchFamily="18" charset="0"/>
              </a:rPr>
              <a:t>Marshall</a:t>
            </a:r>
            <a:r>
              <a:rPr lang="cs-CZ" altLang="cs-CZ" sz="2000" dirty="0">
                <a:latin typeface="Times New Roman" panose="02020603050405020304" pitchFamily="18" charset="0"/>
              </a:rPr>
              <a:t>)</a:t>
            </a:r>
          </a:p>
          <a:p>
            <a:pPr marL="609600" indent="-609600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Nyní – všeobecná rovnováha (autor teorie M. E. L. </a:t>
            </a:r>
            <a:r>
              <a:rPr lang="cs-CZ" altLang="cs-CZ" sz="2000" dirty="0" err="1">
                <a:latin typeface="Times New Roman" panose="02020603050405020304" pitchFamily="18" charset="0"/>
              </a:rPr>
              <a:t>Walras</a:t>
            </a:r>
            <a:r>
              <a:rPr lang="cs-CZ" altLang="cs-CZ" sz="2000" dirty="0">
                <a:latin typeface="Times New Roman" panose="02020603050405020304" pitchFamily="18" charset="0"/>
              </a:rPr>
              <a:t>) – analýza chování a vzájemných vazeb všech trhů </a:t>
            </a:r>
          </a:p>
          <a:p>
            <a:pPr marL="609600" indent="-609600"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Model jednoduché ekonomiky </a:t>
            </a:r>
          </a:p>
          <a:p>
            <a:pPr algn="ctr"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(MODEL 2x2x2x2)</a:t>
            </a:r>
          </a:p>
        </p:txBody>
      </p:sp>
    </p:spTree>
    <p:extLst>
      <p:ext uri="{BB962C8B-B14F-4D97-AF65-F5344CB8AC3E}">
        <p14:creationId xmlns:p14="http://schemas.microsoft.com/office/powerpoint/2010/main" val="249790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95536" y="915566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 firmy v krátkém období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ZISK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95536" y="159980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751" t="29308" r="42125" b="16400"/>
          <a:stretch/>
        </p:blipFill>
        <p:spPr>
          <a:xfrm>
            <a:off x="879008" y="1851670"/>
            <a:ext cx="3281528" cy="24239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750" t="15350" r="9051" b="2751"/>
          <a:stretch/>
        </p:blipFill>
        <p:spPr>
          <a:xfrm>
            <a:off x="4494816" y="1731519"/>
            <a:ext cx="3481200" cy="2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50376" y="91556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NABÍDKA FIRMY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	</a:t>
            </a: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467544" y="149163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15243"/>
          <a:stretch/>
        </p:blipFill>
        <p:spPr>
          <a:xfrm>
            <a:off x="2843808" y="1131590"/>
            <a:ext cx="5038879" cy="32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95536" y="915566"/>
            <a:ext cx="31683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 firmy v dlouhém období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NULOVÝ EKONOMICKÝ ZISK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 doprava 4"/>
          <p:cNvSpPr/>
          <p:nvPr/>
        </p:nvSpPr>
        <p:spPr>
          <a:xfrm rot="1891449">
            <a:off x="905360" y="1889229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2348" t="33266" r="21208" b="13579"/>
          <a:stretch/>
        </p:blipFill>
        <p:spPr>
          <a:xfrm>
            <a:off x="4061518" y="1419622"/>
            <a:ext cx="4697293" cy="28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50376" y="91556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NEDOKONALÁ KONKURENCE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Liší se mezi sebou….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/>
              <a:t>           </a:t>
            </a:r>
            <a:r>
              <a:rPr lang="cs-CZ" b="1" dirty="0"/>
              <a:t>nedokonalá konkurence</a:t>
            </a:r>
          </a:p>
          <a:p>
            <a:r>
              <a:rPr lang="cs-CZ" dirty="0"/>
              <a:t>	monopol</a:t>
            </a:r>
          </a:p>
          <a:p>
            <a:r>
              <a:rPr lang="cs-CZ" dirty="0"/>
              <a:t>	oligopol</a:t>
            </a:r>
          </a:p>
          <a:p>
            <a:r>
              <a:rPr lang="cs-CZ" dirty="0"/>
              <a:t>	monopolistická konkurence</a:t>
            </a:r>
          </a:p>
          <a:p>
            <a:endParaRPr lang="cs-CZ" dirty="0"/>
          </a:p>
          <a:p>
            <a:r>
              <a:rPr lang="cs-CZ" dirty="0"/>
              <a:t>Nejprve budeme analyzovat monopol, poté oligopolní strukturu a nakonec monopolistickou konkurenci. 	</a:t>
            </a: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323528" y="2077575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6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2047" y="134761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</a:rPr>
              <a:t>Celkový objem produkce získáme ze vztahu TR = P.Q  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Definice jednotkových příjmů:</a:t>
            </a:r>
          </a:p>
          <a:p>
            <a:pPr lvl="1"/>
            <a:r>
              <a:rPr lang="cs-CZ" altLang="cs-CZ" sz="2000" dirty="0">
                <a:latin typeface="Times New Roman" panose="02020603050405020304" pitchFamily="18" charset="0"/>
              </a:rPr>
              <a:t>MR =   TR /   Q</a:t>
            </a:r>
          </a:p>
          <a:p>
            <a:pPr lvl="1"/>
            <a:r>
              <a:rPr lang="cs-CZ" altLang="cs-CZ" sz="2000" dirty="0">
                <a:latin typeface="Times New Roman" panose="02020603050405020304" pitchFamily="18" charset="0"/>
              </a:rPr>
              <a:t>AR = TR / Q = P</a:t>
            </a:r>
          </a:p>
          <a:p>
            <a:pPr lvl="1"/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Dvě základní odlišnosti od konkurence dokonalé: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Křivky AR a MR mají </a:t>
            </a:r>
            <a:r>
              <a:rPr lang="cs-CZ" altLang="cs-CZ" sz="2000" u="sng" dirty="0">
                <a:latin typeface="Times New Roman" panose="02020603050405020304" pitchFamily="18" charset="0"/>
              </a:rPr>
              <a:t>zápornou směrnici</a:t>
            </a:r>
            <a:r>
              <a:rPr lang="cs-CZ" altLang="cs-CZ" sz="2000" dirty="0">
                <a:latin typeface="Times New Roman" panose="02020603050405020304" pitchFamily="18" charset="0"/>
              </a:rPr>
              <a:t>, což je důsledek záporné směrnice individuální poptávkové křivky.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Křivka MR </a:t>
            </a:r>
            <a:r>
              <a:rPr lang="cs-CZ" altLang="cs-CZ" sz="2000" u="sng" dirty="0">
                <a:latin typeface="Times New Roman" panose="02020603050405020304" pitchFamily="18" charset="0"/>
              </a:rPr>
              <a:t>není totožná</a:t>
            </a:r>
            <a:r>
              <a:rPr lang="cs-CZ" altLang="cs-CZ" sz="2000" dirty="0">
                <a:latin typeface="Times New Roman" panose="02020603050405020304" pitchFamily="18" charset="0"/>
              </a:rPr>
              <a:t> s křivkou AR, ale klesá rychleji.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7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3251" t="41599" r="16401" b="16401"/>
          <a:stretch/>
        </p:blipFill>
        <p:spPr>
          <a:xfrm>
            <a:off x="1907704" y="1707654"/>
            <a:ext cx="48245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8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Monopol</a:t>
            </a:r>
            <a:r>
              <a:rPr lang="cs-CZ" altLang="cs-CZ" sz="2000" dirty="0">
                <a:latin typeface="Times New Roman" panose="02020603050405020304" pitchFamily="18" charset="0"/>
              </a:rPr>
              <a:t> je protipólem dokonalé konkurence.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Základní předpoklady pro existenci monopolu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Existence jediného výrobce (firmy) na trhu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Diferenciace produktu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Bariéry vstupu jiných firem do odvětví</a:t>
            </a:r>
          </a:p>
          <a:p>
            <a:pPr lvl="1"/>
            <a:endParaRPr lang="cs-CZ" altLang="cs-CZ" sz="2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Protože je monopol jediný výrobce daného zboží, jeho produkce je </a:t>
            </a:r>
            <a:r>
              <a:rPr lang="cs-CZ" altLang="cs-CZ" sz="2000" u="sng" dirty="0">
                <a:latin typeface="Times New Roman" panose="02020603050405020304" pitchFamily="18" charset="0"/>
              </a:rPr>
              <a:t>produkce celého odvětví</a:t>
            </a:r>
            <a:r>
              <a:rPr lang="cs-CZ" altLang="cs-CZ" sz="2000" dirty="0">
                <a:latin typeface="Times New Roman" panose="02020603050405020304" pitchFamily="18" charset="0"/>
              </a:rPr>
              <a:t>.</a:t>
            </a:r>
          </a:p>
          <a:p>
            <a:endParaRPr lang="cs-CZ" altLang="cs-CZ" sz="2000" u="sng" dirty="0">
              <a:latin typeface="Times New Roman" panose="02020603050405020304" pitchFamily="18" charset="0"/>
            </a:endParaRPr>
          </a:p>
          <a:p>
            <a:pPr algn="ctr"/>
            <a:r>
              <a:rPr lang="cs-CZ" altLang="cs-CZ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individuální poptávka = tržní poptávka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01" t="23401" r="8000" b="8000"/>
          <a:stretch/>
        </p:blipFill>
        <p:spPr>
          <a:xfrm>
            <a:off x="1331640" y="1059582"/>
            <a:ext cx="5904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1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 podmínkách monopolu neexistuje nabídková křivka, protože neexistuje jediný vztah mezi cenou a množstvím.</a:t>
            </a:r>
          </a:p>
          <a:p>
            <a:pPr>
              <a:defRPr/>
            </a:pPr>
            <a:endParaRPr lang="cs-CZ" altLang="cs-CZ" sz="6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Firma v dokonalé konkurenci může nabízet různá množství při různých cenách.</a:t>
            </a:r>
          </a:p>
          <a:p>
            <a:pPr>
              <a:defRPr/>
            </a:pPr>
            <a:endParaRPr lang="cs-CZ" altLang="cs-CZ" sz="6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U </a:t>
            </a:r>
            <a:r>
              <a:rPr lang="cs-CZ" altLang="cs-CZ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monopolu</a:t>
            </a:r>
            <a:r>
              <a:rPr lang="cs-CZ" altLang="cs-CZ" sz="2000" dirty="0">
                <a:latin typeface="Times New Roman" panose="02020603050405020304" pitchFamily="18" charset="0"/>
              </a:rPr>
              <a:t> firma může nabízet různá množství při stejné ceně nebo stejné množství při různých cenách.</a:t>
            </a: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        </a:t>
            </a: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           </a:t>
            </a:r>
            <a:r>
              <a:rPr lang="cs-CZ" altLang="cs-CZ" sz="2000" b="1" dirty="0">
                <a:latin typeface="Times New Roman" panose="02020603050405020304" pitchFamily="18" charset="0"/>
              </a:rPr>
              <a:t>nemůžeme jednoznačně nakreslit jeho nabídkovou křivku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95536" y="3363838"/>
            <a:ext cx="503411" cy="15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48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38128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Všeobecná rovnováha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899592" y="915566"/>
            <a:ext cx="70567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dvě firmy</a:t>
            </a:r>
            <a:r>
              <a:rPr lang="cs-CZ" altLang="cs-CZ" sz="2000" dirty="0">
                <a:latin typeface="Times New Roman" panose="02020603050405020304" pitchFamily="18" charset="0"/>
              </a:rPr>
              <a:t>, které vyrábějí spotřební statky (O a P).</a:t>
            </a:r>
          </a:p>
          <a:p>
            <a:endParaRPr lang="cs-CZ" altLang="cs-CZ" sz="1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druhy spotřebních statků </a:t>
            </a:r>
            <a:r>
              <a:rPr lang="cs-CZ" altLang="cs-CZ" sz="2000" dirty="0">
                <a:latin typeface="Times New Roman" panose="02020603050405020304" pitchFamily="18" charset="0"/>
              </a:rPr>
              <a:t>— X a Y a spotřebitelé za ně utrácejí celý svůj příjem.</a:t>
            </a:r>
          </a:p>
          <a:p>
            <a:endParaRPr lang="cs-CZ" altLang="cs-CZ" sz="8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pouze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výrobní faktory </a:t>
            </a:r>
            <a:r>
              <a:rPr lang="cs-CZ" altLang="cs-CZ" sz="2000" dirty="0">
                <a:latin typeface="Times New Roman" panose="02020603050405020304" pitchFamily="18" charset="0"/>
              </a:rPr>
              <a:t>— L a K  (práce a kapitál). Tyto výrobní faktory vlastní spotřebitelé a jejich prodejem získávají příjem.</a:t>
            </a:r>
          </a:p>
          <a:p>
            <a:endParaRPr lang="cs-CZ" altLang="cs-CZ" sz="8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Existují jen </a:t>
            </a:r>
            <a:r>
              <a:rPr lang="cs-CZ" altLang="cs-CZ" sz="2000" b="1" dirty="0">
                <a:latin typeface="Times New Roman" panose="02020603050405020304" pitchFamily="18" charset="0"/>
              </a:rPr>
              <a:t>dva lidé, </a:t>
            </a:r>
            <a:r>
              <a:rPr lang="cs-CZ" altLang="cs-CZ" sz="2000" dirty="0">
                <a:latin typeface="Times New Roman" panose="02020603050405020304" pitchFamily="18" charset="0"/>
              </a:rPr>
              <a:t>tvořící společnost — A </a:t>
            </a:r>
            <a:r>
              <a:rPr lang="cs-CZ" altLang="cs-CZ" sz="2000" dirty="0" err="1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 E (např. Adam a Eva).</a:t>
            </a:r>
          </a:p>
        </p:txBody>
      </p:sp>
    </p:spTree>
    <p:extLst>
      <p:ext uri="{BB962C8B-B14F-4D97-AF65-F5344CB8AC3E}">
        <p14:creationId xmlns:p14="http://schemas.microsoft.com/office/powerpoint/2010/main" val="377401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Times New Roman" panose="02020603050405020304" pitchFamily="18" charset="0"/>
              </a:rPr>
              <a:t>Smluvní (koluzivní) oligopol </a:t>
            </a:r>
            <a:r>
              <a:rPr lang="cs-CZ" altLang="cs-CZ" sz="2000" dirty="0">
                <a:latin typeface="Times New Roman" panose="02020603050405020304" pitchFamily="18" charset="0"/>
              </a:rPr>
              <a:t>– vzniká v situaci, kde několik firem prodávajících stejné nebo podobné výrobky zjistí, že jejich ceny jsou přibližně stejné a že vzájemná cenová válka by je oslabila.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Výhodnější pro ně je zvyšovat společný zisk zvyšováním cen na trhu nebo rozdělením trhu.</a:t>
            </a:r>
            <a:endParaRPr lang="cs-CZ" altLang="cs-CZ" sz="2000" u="sng" dirty="0">
              <a:latin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Uzavřou tajnou dohodu a stanoví monopolní ceny pro jednotlivé firmy, případně výrobní kvóty – každá firma  v oligopolu se pak chová jako monopol.</a:t>
            </a:r>
          </a:p>
          <a:p>
            <a:pPr lvl="1"/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b="1" dirty="0">
                <a:latin typeface="Times New Roman" panose="02020603050405020304" pitchFamily="18" charset="0"/>
              </a:rPr>
              <a:t>Kartel </a:t>
            </a:r>
            <a:r>
              <a:rPr lang="cs-CZ" altLang="cs-CZ" sz="2000" dirty="0">
                <a:latin typeface="Times New Roman" panose="02020603050405020304" pitchFamily="18" charset="0"/>
              </a:rPr>
              <a:t>– dohoda o výhodné spolupráci (OPEC, benzínové pumpy…).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0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01" t="29000" r="8000" b="5200"/>
          <a:stretch/>
        </p:blipFill>
        <p:spPr>
          <a:xfrm>
            <a:off x="1187624" y="1131590"/>
            <a:ext cx="59046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1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Times New Roman" panose="02020603050405020304" pitchFamily="18" charset="0"/>
              </a:rPr>
              <a:t>Oligopol s dominantní firmou </a:t>
            </a:r>
            <a:r>
              <a:rPr lang="cs-CZ" altLang="cs-CZ" sz="2000" dirty="0">
                <a:latin typeface="Times New Roman" panose="02020603050405020304" pitchFamily="18" charset="0"/>
              </a:rPr>
              <a:t>vzniká tam, kde je pro silnou firmu, která dominuje trhu, výhodné přenechat část trhu slabším konkurentům.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V rámci větší části trhu se pak dominantní firma chová jako monopol.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b="1" dirty="0">
                <a:latin typeface="Times New Roman" panose="02020603050405020304" pitchFamily="18" charset="0"/>
              </a:rPr>
              <a:t>Cenové vůdcovství </a:t>
            </a:r>
            <a:r>
              <a:rPr lang="cs-CZ" altLang="cs-CZ" sz="2000" dirty="0">
                <a:latin typeface="Times New Roman" panose="02020603050405020304" pitchFamily="18" charset="0"/>
              </a:rPr>
              <a:t>– znamená, že menší firmy v odvětví respektují ceny dominantní firmy.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Kdyby menší firmy zvýšily cenu, ztratily by zákazníky.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Snížení ceny si menší firmy nemůžou dovolit – nákladové podmínky (malá firma).</a:t>
            </a:r>
          </a:p>
        </p:txBody>
      </p:sp>
    </p:spTree>
    <p:extLst>
      <p:ext uri="{BB962C8B-B14F-4D97-AF65-F5344CB8AC3E}">
        <p14:creationId xmlns:p14="http://schemas.microsoft.com/office/powerpoint/2010/main" val="3749951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4300" t="30400" r="4851" b="3800"/>
          <a:stretch/>
        </p:blipFill>
        <p:spPr>
          <a:xfrm>
            <a:off x="1475656" y="1059582"/>
            <a:ext cx="55446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Times New Roman" panose="02020603050405020304" pitchFamily="18" charset="0"/>
              </a:rPr>
              <a:t>Monopolistická konkurence </a:t>
            </a:r>
            <a:r>
              <a:rPr lang="cs-CZ" altLang="cs-CZ" sz="2000" dirty="0">
                <a:latin typeface="Times New Roman" panose="02020603050405020304" pitchFamily="18" charset="0"/>
              </a:rPr>
              <a:t>se nejvíce blíží dokonalé konkurenci.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Základní předpoklady monopolistické konkurence: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Velký počet firem v odvětví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Diferencovaný produkt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Neexistence bariér vstupu firem do odvětví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dirty="0">
                <a:latin typeface="Times New Roman" panose="02020603050405020304" pitchFamily="18" charset="0"/>
              </a:rPr>
              <a:t>Každá firma vyrábí natolik diferencovaný produkt, že si stanovuje vlastní cenu – chová se jako monopol.</a:t>
            </a:r>
          </a:p>
        </p:txBody>
      </p:sp>
    </p:spTree>
    <p:extLst>
      <p:ext uri="{BB962C8B-B14F-4D97-AF65-F5344CB8AC3E}">
        <p14:creationId xmlns:p14="http://schemas.microsoft.com/office/powerpoint/2010/main" val="92759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84684" y="1157794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Firma má monopol nad svou produkcí – sama si stanoví ceny. Poptávková křivka po produkci firmy je vysoce elastická, protože další firmy nabízejí substituty. </a:t>
            </a: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krátém</a:t>
            </a:r>
            <a:r>
              <a:rPr lang="cs-CZ" altLang="cs-CZ" sz="2000" b="1" dirty="0">
                <a:latin typeface="Times New Roman" panose="02020603050405020304" pitchFamily="18" charset="0"/>
              </a:rPr>
              <a:t> období </a:t>
            </a:r>
            <a:r>
              <a:rPr lang="cs-CZ" altLang="cs-CZ" sz="2000" dirty="0">
                <a:latin typeface="Times New Roman" panose="02020603050405020304" pitchFamily="18" charset="0"/>
              </a:rPr>
              <a:t>firma může realizovat monopolní zisk – sklon poptávkové křivky.</a:t>
            </a:r>
          </a:p>
          <a:p>
            <a:pPr>
              <a:defRPr/>
            </a:pPr>
            <a:endParaRPr lang="cs-CZ" altLang="cs-CZ" sz="6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 </a:t>
            </a:r>
            <a:r>
              <a:rPr lang="cs-CZ" altLang="cs-CZ" sz="2000" b="1" dirty="0">
                <a:latin typeface="Times New Roman" panose="02020603050405020304" pitchFamily="18" charset="0"/>
              </a:rPr>
              <a:t>dlouhém období </a:t>
            </a:r>
            <a:r>
              <a:rPr lang="cs-CZ" altLang="cs-CZ" sz="2000" dirty="0">
                <a:latin typeface="Times New Roman" panose="02020603050405020304" pitchFamily="18" charset="0"/>
              </a:rPr>
              <a:t>je ale tento </a:t>
            </a:r>
            <a:r>
              <a:rPr lang="cs-CZ" altLang="cs-CZ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monopolní zisk stlačen na nulu</a:t>
            </a:r>
            <a:r>
              <a:rPr lang="cs-CZ" altLang="cs-CZ" sz="2000" dirty="0">
                <a:latin typeface="Times New Roman" panose="02020603050405020304" pitchFamily="18" charset="0"/>
              </a:rPr>
              <a:t> v důsledku pohybu mezi odvětvími. Monopolní zisk přiláká konkurenci a poptávka po produkci firmy klesne. Nové firmy přicházejí do odvětví do doby, kdy není monopolní zisk nulový.</a:t>
            </a:r>
          </a:p>
        </p:txBody>
      </p:sp>
    </p:spTree>
    <p:extLst>
      <p:ext uri="{BB962C8B-B14F-4D97-AF65-F5344CB8AC3E}">
        <p14:creationId xmlns:p14="http://schemas.microsoft.com/office/powerpoint/2010/main" val="2965159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Firmy v tržním prostředí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851" t="23400" r="2750" b="6600"/>
          <a:stretch/>
        </p:blipFill>
        <p:spPr>
          <a:xfrm>
            <a:off x="1187624" y="1059582"/>
            <a:ext cx="63367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72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b="1" dirty="0"/>
              <a:t>Všeobecná rovnováha – EDBD směny</a:t>
            </a:r>
            <a:endParaRPr lang="en-GB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1"/>
            <a:ext cx="6728747" cy="37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b="1" dirty="0"/>
              <a:t>Všeobecná rovnováha – EDBD výroby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58" y="911065"/>
            <a:ext cx="6024670" cy="33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Všeobecná rovnováha</a:t>
            </a:r>
            <a:endParaRPr lang="en-GB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91630"/>
            <a:ext cx="3454123" cy="282150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1" y="1131591"/>
            <a:ext cx="4248472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F</a:t>
            </a:r>
            <a:r>
              <a:rPr lang="cs-CZ" altLang="cs-CZ" sz="2000" dirty="0">
                <a:latin typeface="Times New Roman" panose="02020603050405020304" pitchFamily="18" charset="0"/>
              </a:rPr>
              <a:t> – všechny zdroje byly použity na výrobu statku X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 – opak bodu P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E</a:t>
            </a:r>
            <a:r>
              <a:rPr lang="cs-CZ" altLang="cs-CZ" sz="2000" dirty="0">
                <a:latin typeface="Times New Roman" panose="02020603050405020304" pitchFamily="18" charset="0"/>
              </a:rPr>
              <a:t> – vyrábí se více statku X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B</a:t>
            </a:r>
            <a:r>
              <a:rPr lang="cs-CZ" altLang="cs-CZ" sz="2000" dirty="0">
                <a:latin typeface="Times New Roman" panose="02020603050405020304" pitchFamily="18" charset="0"/>
              </a:rPr>
              <a:t> – opak bodu S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vně křivky: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L</a:t>
            </a:r>
            <a:r>
              <a:rPr lang="cs-CZ" altLang="cs-CZ" sz="2000" dirty="0">
                <a:latin typeface="Times New Roman" panose="02020603050405020304" pitchFamily="18" charset="0"/>
              </a:rPr>
              <a:t> – lze dosáhnout pouze při větším množství zdrojů (leží za hranicí výrobních možností)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>
                <a:latin typeface="Times New Roman" panose="02020603050405020304" pitchFamily="18" charset="0"/>
              </a:rPr>
              <a:t>bod </a:t>
            </a:r>
            <a:r>
              <a:rPr lang="cs-CZ" altLang="cs-CZ" sz="2000" b="1" dirty="0">
                <a:latin typeface="Times New Roman" panose="02020603050405020304" pitchFamily="18" charset="0"/>
              </a:rPr>
              <a:t>V</a:t>
            </a:r>
            <a:r>
              <a:rPr lang="cs-CZ" altLang="cs-CZ" sz="2000" dirty="0">
                <a:latin typeface="Times New Roman" panose="02020603050405020304" pitchFamily="18" charset="0"/>
              </a:rPr>
              <a:t> – lze vyrábět toto množství, ale výroba je neefektivní</a:t>
            </a:r>
          </a:p>
        </p:txBody>
      </p:sp>
    </p:spTree>
    <p:extLst>
      <p:ext uri="{BB962C8B-B14F-4D97-AF65-F5344CB8AC3E}">
        <p14:creationId xmlns:p14="http://schemas.microsoft.com/office/powerpoint/2010/main" val="6228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120680" cy="507703"/>
          </a:xfrm>
        </p:spPr>
        <p:txBody>
          <a:bodyPr/>
          <a:lstStyle/>
          <a:p>
            <a:r>
              <a:rPr lang="cs-CZ" sz="2800" b="1" dirty="0"/>
              <a:t>Všeobecná rovnováha – výrobní mix</a:t>
            </a:r>
            <a:endParaRPr lang="en-GB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86" y="771550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Všeobecná rovnováha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683568" y="1432980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</a:rPr>
              <a:t>Cílem ekonomického systému je uspokojit lidské potřeby – je nutné sladit preference spotřebitelů s výrobními možnostmi.</a:t>
            </a:r>
          </a:p>
          <a:p>
            <a:endParaRPr lang="cs-CZ" altLang="cs-CZ" sz="2000" dirty="0">
              <a:latin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VŠEOBECNÁ ROVNOVÁHA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01" t="21651" r="22438" b="5901"/>
          <a:stretch/>
        </p:blipFill>
        <p:spPr>
          <a:xfrm>
            <a:off x="4572000" y="1255824"/>
            <a:ext cx="4032448" cy="3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Firmy v tržním prostředí</a:t>
            </a:r>
            <a:endParaRPr lang="en-GB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827584" y="1059582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>
                <a:latin typeface="Times New Roman" panose="02020603050405020304" pitchFamily="18" charset="0"/>
              </a:rPr>
              <a:t>Cílem firmy je maximalizace zisku …..co je to zisk?</a:t>
            </a:r>
          </a:p>
          <a:p>
            <a:pPr algn="just"/>
            <a:r>
              <a:rPr lang="cs-CZ" altLang="cs-CZ" sz="2000" dirty="0">
                <a:latin typeface="Times New Roman" panose="02020603050405020304" pitchFamily="18" charset="0"/>
              </a:rPr>
              <a:t>ZISK FIRMY JE ROZDÍL MEZI CELKOVÝMI PŘÍJMY A CELKOVÝMI NÁKLADY FIRMY</a:t>
            </a:r>
          </a:p>
          <a:p>
            <a:pPr algn="just"/>
            <a:endParaRPr lang="cs-CZ" altLang="cs-CZ" sz="2000" dirty="0">
              <a:latin typeface="Times New Roman" panose="02020603050405020304" pitchFamily="18" charset="0"/>
            </a:endParaRPr>
          </a:p>
          <a:p>
            <a:pPr algn="ctr"/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 = TR - TC</a:t>
            </a:r>
          </a:p>
          <a:p>
            <a:pPr algn="just"/>
            <a:endParaRPr lang="cs-CZ" altLang="cs-CZ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v pojetí ekonomické teorie chápeme ZISK jinak, než jak ho známe z praxe (účetnictví)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 rozlišujeme: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zisk ÚČETNÍ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Times New Roman" panose="02020603050405020304" pitchFamily="18" charset="0"/>
              </a:rPr>
              <a:t>zisk EKONOMICKÝ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942980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1330</Words>
  <Application>Microsoft Office PowerPoint</Application>
  <PresentationFormat>Předvádění na obrazovce (16:9)</PresentationFormat>
  <Paragraphs>221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SLU</vt:lpstr>
      <vt:lpstr>Obecná ekonomie I.   Třetí tutoriál</vt:lpstr>
      <vt:lpstr>Všeobecná rovnováha</vt:lpstr>
      <vt:lpstr>Všeobecná rovnováha</vt:lpstr>
      <vt:lpstr>Všeobecná rovnováha – EDBD směny</vt:lpstr>
      <vt:lpstr>Všeobecná rovnováha – EDBD výroby</vt:lpstr>
      <vt:lpstr>Všeobecná rovnováha</vt:lpstr>
      <vt:lpstr>Všeobecná rovnováha – výrobní mix</vt:lpstr>
      <vt:lpstr>Všeobecná rovnováha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Firmy v tržním prostředí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Ingrid Majerová</cp:lastModifiedBy>
  <cp:revision>66</cp:revision>
  <dcterms:created xsi:type="dcterms:W3CDTF">2016-07-06T15:42:34Z</dcterms:created>
  <dcterms:modified xsi:type="dcterms:W3CDTF">2020-10-02T10:24:35Z</dcterms:modified>
</cp:coreProperties>
</file>