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9" r:id="rId4"/>
    <p:sldId id="283" r:id="rId5"/>
    <p:sldId id="292" r:id="rId6"/>
    <p:sldId id="293" r:id="rId7"/>
    <p:sldId id="297" r:id="rId8"/>
    <p:sldId id="296" r:id="rId9"/>
    <p:sldId id="281" r:id="rId10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1" d="100"/>
          <a:sy n="91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jdova@opf.slu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128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(BPEKO)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semináře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Ing. Karin Gajdová, Ph.D.</a:t>
            </a: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Zima 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Zajištění výuky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990600"/>
            <a:ext cx="8286808" cy="5715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PŘEDNÁŠEJÍCÍ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Eva Kotlánová, </a:t>
            </a:r>
            <a:r>
              <a:rPr lang="cs-CZ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dirty="0"/>
              <a:t>	</a:t>
            </a:r>
            <a:r>
              <a:rPr lang="cs-CZ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		</a:t>
            </a:r>
            <a:r>
              <a:rPr lang="cs-CZ" dirty="0" smtClean="0">
                <a:hlinkClick r:id="rId3"/>
              </a:rPr>
              <a:t>kotlanova@opf.slu.cz</a:t>
            </a:r>
            <a:endParaRPr lang="cs-CZ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r>
              <a:rPr lang="cs-CZ" b="1" i="1" dirty="0" smtClean="0"/>
              <a:t>Vedoucí 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</a:t>
            </a:r>
            <a:r>
              <a:rPr lang="cs-CZ" dirty="0" smtClean="0"/>
              <a:t>Karin Gajdová, </a:t>
            </a:r>
            <a:r>
              <a:rPr lang="cs-CZ" dirty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dirty="0"/>
              <a:t>	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		</a:t>
            </a:r>
            <a:r>
              <a:rPr lang="cs-CZ" dirty="0" smtClean="0">
                <a:hlinkClick r:id="rId4"/>
              </a:rPr>
              <a:t>gajdova@opf.slu.cz</a:t>
            </a:r>
            <a:endParaRPr lang="cs-CZ" dirty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endParaRPr lang="cs-CZ" b="1" dirty="0" smtClean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	</a:t>
            </a:r>
            <a:r>
              <a:rPr lang="cs-CZ" b="1" dirty="0" smtClean="0"/>
              <a:t>	Konzultační hodiny: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cs-CZ" dirty="0"/>
              <a:t>Konzultační hodiny jsou platné v době výuky od 19.9.2022 do 16.12.2022.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</a:t>
            </a:r>
            <a:r>
              <a:rPr lang="cs-CZ" b="1" dirty="0" smtClean="0"/>
              <a:t>Úterý </a:t>
            </a:r>
            <a:r>
              <a:rPr lang="cs-CZ" b="1" dirty="0"/>
              <a:t>13:45 - 14:30</a:t>
            </a:r>
            <a:br>
              <a:rPr lang="cs-CZ" b="1" dirty="0"/>
            </a:br>
            <a:r>
              <a:rPr lang="cs-CZ" b="1" dirty="0" smtClean="0"/>
              <a:t>	Středa </a:t>
            </a:r>
            <a:r>
              <a:rPr lang="cs-CZ" b="1" dirty="0"/>
              <a:t>13:00 - 14:15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Jinak </a:t>
            </a:r>
            <a:r>
              <a:rPr lang="cs-CZ" dirty="0"/>
              <a:t>dle předchozí dohody.</a:t>
            </a:r>
            <a:br>
              <a:rPr lang="cs-CZ" dirty="0"/>
            </a:br>
            <a:r>
              <a:rPr lang="cs-CZ" dirty="0" smtClean="0"/>
              <a:t>	Nutno </a:t>
            </a:r>
            <a:r>
              <a:rPr lang="cs-CZ" dirty="0"/>
              <a:t>kontaktovat a domluvit se s vyučujícím e-mailem předem.</a:t>
            </a: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2021/2022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studia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písemná zkouška (+průběžný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/>
              <a:t>Podmínkou připuštění studenta ke zkoušce je splnění podmínek semináře</a:t>
            </a:r>
            <a:endParaRPr lang="cs-CZ" sz="2600" b="1" dirty="0"/>
          </a:p>
          <a:p>
            <a:pPr algn="just">
              <a:spcAft>
                <a:spcPts val="600"/>
              </a:spcAft>
            </a:pPr>
            <a:r>
              <a:rPr lang="cs-CZ" sz="2600" b="1" dirty="0"/>
              <a:t>Celkově </a:t>
            </a:r>
            <a:r>
              <a:rPr lang="cs-CZ" sz="2600" dirty="0"/>
              <a:t>lze v předmětu získat </a:t>
            </a:r>
            <a:r>
              <a:rPr lang="cs-CZ" sz="2600" b="1" dirty="0"/>
              <a:t>100 bodů</a:t>
            </a:r>
            <a:r>
              <a:rPr lang="cs-CZ" sz="2600" dirty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15 bodů </a:t>
            </a:r>
            <a:r>
              <a:rPr lang="cs-CZ" sz="2600" dirty="0"/>
              <a:t>– průběžné aktivity v rámci seminářů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25 bodů </a:t>
            </a:r>
            <a:r>
              <a:rPr lang="cs-CZ" sz="2600" dirty="0"/>
              <a:t>- průběžný test </a:t>
            </a:r>
            <a:r>
              <a:rPr lang="cs-CZ" sz="2600" b="1" dirty="0"/>
              <a:t>(8.12. v 11:25 ve Velkém sále nebo ONLINE v 18:00, </a:t>
            </a:r>
            <a:r>
              <a:rPr lang="cs-CZ" sz="2600" b="1" dirty="0">
                <a:solidFill>
                  <a:srgbClr val="FF0000"/>
                </a:solidFill>
              </a:rPr>
              <a:t>BUDE UPŘESNĚNO!!!</a:t>
            </a:r>
            <a:r>
              <a:rPr lang="cs-CZ" sz="2600" b="1" dirty="0"/>
              <a:t>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60 bodů </a:t>
            </a:r>
            <a:r>
              <a:rPr lang="cs-CZ" sz="2600" dirty="0"/>
              <a:t>– písemná zkouška (podkladem ke zkoušce je doporučená literatura a PŘEDNÁŠKY)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b="1" dirty="0">
                <a:solidFill>
                  <a:srgbClr val="FF0000"/>
                </a:solidFill>
              </a:rPr>
              <a:t>Závěrečná klasifikace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91 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83 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75 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67 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59 –   0 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153400" cy="62484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Semináře budou probíhat prezenční formou (v případě, že bude nařízeno přejít na online formu budete </a:t>
            </a:r>
            <a:r>
              <a:rPr lang="cs-CZ" sz="2600" dirty="0"/>
              <a:t>informováni, </a:t>
            </a:r>
            <a:r>
              <a:rPr lang="cs-CZ" sz="2600" dirty="0" smtClean="0"/>
              <a:t>za </a:t>
            </a:r>
            <a:r>
              <a:rPr lang="cs-CZ" sz="2600" dirty="0"/>
              <a:t>předpokladu, že semináře budou probíhat na fakultě, je nezbytné mít min. 60% účast</a:t>
            </a:r>
            <a:r>
              <a:rPr lang="cs-CZ" sz="2600" dirty="0" smtClean="0"/>
              <a:t>)</a:t>
            </a: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Veškeré podklady pro semináře budou umístěny v IS SU ve složce předmětu </a:t>
            </a:r>
            <a:r>
              <a:rPr lang="cs-CZ" sz="2600" dirty="0" err="1" smtClean="0"/>
              <a:t>BPEKO_učební</a:t>
            </a:r>
            <a:r>
              <a:rPr lang="cs-CZ" sz="2600" dirty="0" smtClean="0"/>
              <a:t> </a:t>
            </a:r>
            <a:r>
              <a:rPr lang="cs-CZ" sz="2600" dirty="0" err="1" smtClean="0"/>
              <a:t>materiály_Semináře</a:t>
            </a:r>
            <a:r>
              <a:rPr lang="cs-CZ" sz="2600" dirty="0" smtClean="0"/>
              <a:t> Gajdová</a:t>
            </a: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/>
              <a:t>Studenti budou za svou aktivitu na seminářích bodováni. V případě, že student nebude disponovat základními teoretickými znalostmi z přednášky, nezíská na daném semináři žádné body za aktivitu.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V případě přechodu na online formu budou studenti o dalším průběhu seminářů informováni hromadným mailem</a:t>
            </a:r>
            <a:endParaRPr lang="cs-CZ" sz="2600" b="1" dirty="0"/>
          </a:p>
          <a:p>
            <a:pPr algn="just">
              <a:spcAft>
                <a:spcPts val="600"/>
              </a:spcAft>
            </a:pPr>
            <a:r>
              <a:rPr lang="cs-CZ" sz="2600" b="1" i="1" u="sng" dirty="0"/>
              <a:t>1 průběžný test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/>
              <a:t>za 25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průběžný test je nepovinný nicméně velmi žádoucí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Termín průběžného testu – </a:t>
            </a:r>
            <a:r>
              <a:rPr lang="cs-CZ" sz="2600" b="1" dirty="0"/>
              <a:t>čtvrtek 8.12. na začátku  přednášky, tj. v 11.25 ve Velkém sále</a:t>
            </a:r>
            <a:r>
              <a:rPr lang="cs-CZ" sz="2600" dirty="0"/>
              <a:t> </a:t>
            </a:r>
            <a:r>
              <a:rPr lang="cs-CZ" sz="2600" b="1" dirty="0">
                <a:solidFill>
                  <a:srgbClr val="FF0000"/>
                </a:solidFill>
              </a:rPr>
              <a:t>NEBO</a:t>
            </a:r>
            <a:r>
              <a:rPr lang="cs-CZ" sz="2600" dirty="0"/>
              <a:t> </a:t>
            </a:r>
            <a:r>
              <a:rPr lang="cs-CZ" sz="2600" b="1" dirty="0"/>
              <a:t>Online od 18:00 </a:t>
            </a:r>
            <a:r>
              <a:rPr lang="cs-CZ" sz="2600" b="1" dirty="0">
                <a:solidFill>
                  <a:srgbClr val="FF0000"/>
                </a:solidFill>
              </a:rPr>
              <a:t>(BUDE UPŘESNĚNO V PRŮBĚHU SEMESTRU)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cs-CZ" sz="2600" b="1" dirty="0">
                <a:solidFill>
                  <a:srgbClr val="FF0000"/>
                </a:solidFill>
              </a:rPr>
              <a:t>Teoretické znalosti učiva probraného na přednášce!!!</a:t>
            </a:r>
          </a:p>
          <a:p>
            <a:pPr lvl="0" algn="just">
              <a:spcAft>
                <a:spcPts val="1200"/>
              </a:spcAft>
            </a:pPr>
            <a:r>
              <a:rPr lang="cs-CZ" sz="2600" b="1" dirty="0" smtClean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Barevné pastelky (fixy, propisky), pravítko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Zadání příkladů, které je vloženo v IS SU, složka </a:t>
            </a:r>
            <a:r>
              <a:rPr lang="cs-CZ" sz="2600" dirty="0" err="1" smtClean="0"/>
              <a:t>BPEKO_učební</a:t>
            </a:r>
            <a:r>
              <a:rPr lang="cs-CZ" sz="2600" dirty="0" smtClean="0"/>
              <a:t> </a:t>
            </a:r>
            <a:r>
              <a:rPr lang="cs-CZ" sz="2600" dirty="0" err="1"/>
              <a:t>materiály_Semináře</a:t>
            </a:r>
            <a:r>
              <a:rPr lang="cs-CZ" sz="2600" dirty="0"/>
              <a:t> </a:t>
            </a:r>
            <a:r>
              <a:rPr lang="cs-CZ" sz="2600" dirty="0" smtClean="0"/>
              <a:t>Gajdová (prosím, ujistěte se, kdo je vedoucím vašeho semináře)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Omluva v případě pozdního příchodu, či předčasného odchodu ze semináře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 smtClean="0"/>
              <a:t>Předběžný Harmonogram Přednášek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304800" y="641875"/>
          <a:ext cx="8305800" cy="5388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4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Týden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Pozn.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2310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22. 9. </a:t>
                      </a:r>
                      <a:endParaRPr kumimoji="0" lang="cs-CZ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Úvodní informace, úvod</a:t>
                      </a:r>
                      <a:r>
                        <a:rPr lang="cs-CZ" sz="2000" baseline="0" dirty="0" smtClean="0">
                          <a:effectLst/>
                        </a:rPr>
                        <a:t> do ekonomie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3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29.9.</a:t>
                      </a: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Trh, nabídka a poptávka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0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6.10.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Spotřebitel a jeho rovnováha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0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13.10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Poptávka a její elasticity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5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20.10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a výrobní proces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27.10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ODPADÁ</a:t>
                      </a:r>
                      <a:endParaRPr kumimoji="0" lang="cs-CZ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Podzimní prázdniny</a:t>
                      </a:r>
                      <a:endParaRPr kumimoji="0"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6710117"/>
                  </a:ext>
                </a:extLst>
              </a:tr>
              <a:tr h="3788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 3.11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Náklady, výnosy, zisk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688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10.11</a:t>
                      </a:r>
                      <a:r>
                        <a:rPr lang="cs-CZ" sz="2000" dirty="0">
                          <a:effectLst/>
                        </a:rPr>
                        <a:t>.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Typy tržních struktur a dokonalá konkurence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17.11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ODPADÁ</a:t>
                      </a:r>
                      <a:endParaRPr lang="cs-CZ" sz="20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Státní svátek</a:t>
                      </a: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57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24.11.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Nedokonalá konkurence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375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1.12.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 výrobních faktorů 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6087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8.12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 a jeho role při řešení selhání trhu </a:t>
                      </a:r>
                      <a:r>
                        <a:rPr kumimoji="0" lang="cs-CZ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PRŮBĚŽNÝ TEST</a:t>
                      </a:r>
                      <a:endParaRPr kumimoji="0" lang="cs-CZ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598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15.12.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veřejné volby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270641" y="592785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/>
              <a:t>Změna programu vyhrazena!!!!!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47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 smtClean="0"/>
              <a:t>Harmonogram seminářů 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28600" y="594360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/>
              <a:t>Změna programu vyhrazena!!!!!</a:t>
            </a:r>
            <a:endParaRPr lang="cs-CZ" sz="24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6773405"/>
              </p:ext>
            </p:extLst>
          </p:nvPr>
        </p:nvGraphicFramePr>
        <p:xfrm>
          <a:off x="457200" y="762000"/>
          <a:ext cx="8153400" cy="4874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273"/>
                <a:gridCol w="4599874"/>
                <a:gridCol w="2169253"/>
              </a:tblGrid>
              <a:tr h="231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340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20. </a:t>
                      </a:r>
                      <a:r>
                        <a:rPr kumimoji="0" lang="cs-CZ" sz="1600" kern="1200" dirty="0">
                          <a:effectLst/>
                        </a:rPr>
                        <a:t>9.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Úvodní týden – semináře se nekonají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340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27. 9.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Děkanské volno – semináře odpadají</a:t>
                      </a:r>
                      <a:endParaRPr lang="cs-CZ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697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aseline="0" dirty="0" smtClean="0">
                          <a:effectLst/>
                        </a:rPr>
                        <a:t>4.10. </a:t>
                      </a:r>
                      <a:endParaRPr lang="cs-CZ" sz="16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 do mikroekonomie I. – základní pojmy</a:t>
                      </a:r>
                      <a:r>
                        <a:rPr lang="cs-CZ" sz="1600" baseline="0" dirty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85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11. </a:t>
                      </a:r>
                      <a:r>
                        <a:rPr lang="cs-CZ" sz="1600" dirty="0">
                          <a:effectLst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Úvod do mikroekonomie II. – základní pojmy</a:t>
                      </a:r>
                      <a:r>
                        <a:rPr lang="cs-CZ" sz="1600" baseline="0" dirty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772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effectLst/>
                        </a:rPr>
                        <a:t>18.10</a:t>
                      </a:r>
                      <a:r>
                        <a:rPr kumimoji="0" lang="cs-CZ" sz="1600" kern="1200" dirty="0">
                          <a:effectLst/>
                        </a:rPr>
                        <a:t>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65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Prvky trhu, tržní</a:t>
                      </a:r>
                      <a:r>
                        <a:rPr lang="cs-CZ" sz="1600" baseline="0" dirty="0">
                          <a:effectLst/>
                        </a:rPr>
                        <a:t> rovnováha a její změna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25.10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>
                          <a:effectLst/>
                        </a:rPr>
                        <a:t>Racionální</a:t>
                      </a:r>
                      <a:r>
                        <a:rPr lang="cs-CZ" sz="1600" dirty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3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1.11.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>
                          <a:effectLst/>
                        </a:rPr>
                        <a:t>Racionální</a:t>
                      </a:r>
                      <a:r>
                        <a:rPr lang="cs-CZ" sz="1600" dirty="0">
                          <a:effectLst/>
                        </a:rPr>
                        <a:t> chování spotřebitele</a:t>
                      </a:r>
                      <a:endParaRPr lang="cs-CZ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8.11.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Poptávka, elasticita</a:t>
                      </a:r>
                      <a:r>
                        <a:rPr lang="cs-CZ" sz="1600" baseline="0" dirty="0">
                          <a:effectLst/>
                        </a:rPr>
                        <a:t> poptávky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15.11</a:t>
                      </a:r>
                      <a:r>
                        <a:rPr kumimoji="0" lang="cs-CZ" sz="1600" kern="1200" dirty="0">
                          <a:effectLst/>
                        </a:rPr>
                        <a:t>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Teorie</a:t>
                      </a:r>
                      <a:r>
                        <a:rPr lang="cs-CZ" sz="1600" baseline="0" dirty="0" smtClean="0">
                          <a:effectLst/>
                        </a:rPr>
                        <a:t> výroby, produkční funkce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26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22.11</a:t>
                      </a:r>
                      <a:r>
                        <a:rPr lang="cs-CZ" sz="1600" dirty="0">
                          <a:effectLst/>
                          <a:latin typeface="+mn-lt"/>
                        </a:rPr>
                        <a:t>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Příjmy,</a:t>
                      </a:r>
                      <a:r>
                        <a:rPr lang="cs-CZ" sz="1600" baseline="0" dirty="0" smtClean="0">
                          <a:effectLst/>
                          <a:latin typeface="+mn-lt"/>
                        </a:rPr>
                        <a:t> náklady, zisk</a:t>
                      </a:r>
                      <a:endParaRPr lang="cs-CZ" sz="1600" b="1" baseline="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Dokonalá</a:t>
                      </a:r>
                      <a:r>
                        <a:rPr lang="cs-CZ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konkurence, Nedokonalá konkurence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6.12.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Opakování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600" b="1" dirty="0" smtClean="0">
                          <a:effectLst/>
                        </a:rPr>
                        <a:t>8.12. PRŮBĚŽNÝ TEST</a:t>
                      </a:r>
                      <a:endParaRPr lang="cs-CZ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6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13.12.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Semináře</a:t>
                      </a: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zrušeny – prostor pro konzultace</a:t>
                      </a:r>
                      <a:endParaRPr kumimoji="0"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0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978-80-247-3259-6. </a:t>
            </a:r>
            <a:r>
              <a:rPr lang="cs-CZ" sz="2800" i="1" dirty="0" smtClean="0"/>
              <a:t>(případně pozdější vydání)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999</TotalTime>
  <Words>717</Words>
  <Application>Microsoft Office PowerPoint</Application>
  <PresentationFormat>Předvádění na obrazovce (4:3)</PresentationFormat>
  <Paragraphs>144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Arkýř</vt:lpstr>
      <vt:lpstr>EKONOMIE  (BPEKO)  semináře Ing. Karin Gajdová, Ph.D.  Zima 2022</vt:lpstr>
      <vt:lpstr>Zajištění výuky</vt:lpstr>
      <vt:lpstr>Charakteristika předmětu</vt:lpstr>
      <vt:lpstr>Podmínky absolvování předmětu a hodnocení</vt:lpstr>
      <vt:lpstr>podmínky semináře</vt:lpstr>
      <vt:lpstr>Doporučená výbava na semináře</vt:lpstr>
      <vt:lpstr>Předběžný Harmonogram Přednášek</vt:lpstr>
      <vt:lpstr>Harmonogram seminářů </vt:lpstr>
      <vt:lpstr>Základní literatura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Gajdova</cp:lastModifiedBy>
  <cp:revision>211</cp:revision>
  <dcterms:created xsi:type="dcterms:W3CDTF">2015-02-19T14:22:13Z</dcterms:created>
  <dcterms:modified xsi:type="dcterms:W3CDTF">2022-09-22T10:56:58Z</dcterms:modified>
</cp:coreProperties>
</file>