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79" r:id="rId4"/>
    <p:sldId id="283" r:id="rId5"/>
    <p:sldId id="292" r:id="rId6"/>
    <p:sldId id="293" r:id="rId7"/>
    <p:sldId id="297" r:id="rId8"/>
    <p:sldId id="296" r:id="rId9"/>
    <p:sldId id="281" r:id="rId10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91" d="100"/>
          <a:sy n="91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22.09.2022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ajdova@opf.slu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228600"/>
            <a:ext cx="6172200" cy="5612802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>EKONOMIE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(BPEKO)</a:t>
            </a:r>
            <a:r>
              <a:rPr lang="cs-CZ" sz="6000" dirty="0" smtClean="0">
                <a:solidFill>
                  <a:schemeClr val="tx1"/>
                </a:solidFill>
              </a:rPr>
              <a:t>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semináře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200" dirty="0" smtClean="0">
                <a:solidFill>
                  <a:schemeClr val="tx1"/>
                </a:solidFill>
              </a:rPr>
              <a:t>Ing. Karin Gajdová, Ph.D.</a:t>
            </a: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3600" b="0" dirty="0" smtClean="0">
                <a:solidFill>
                  <a:schemeClr val="tx1"/>
                </a:solidFill>
              </a:rPr>
              <a:t>Zima 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cs-CZ" sz="3600" b="1" u="sng" dirty="0" smtClean="0">
                <a:solidFill>
                  <a:schemeClr val="tx1"/>
                </a:solidFill>
              </a:rPr>
              <a:t>Zajištění výuky</a:t>
            </a:r>
            <a:endParaRPr lang="cs-CZ" sz="36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990600"/>
            <a:ext cx="8286808" cy="571500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  <a:buNone/>
            </a:pPr>
            <a:r>
              <a:rPr lang="cs-CZ" b="1" i="1" dirty="0" smtClean="0"/>
              <a:t>PŘEDNÁŠEJÍCÍ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Eva Kotlánová, </a:t>
            </a:r>
            <a:r>
              <a:rPr lang="cs-CZ" dirty="0" smtClean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dirty="0"/>
              <a:t>	</a:t>
            </a:r>
            <a:r>
              <a:rPr lang="cs-CZ" dirty="0" smtClean="0"/>
              <a:t>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 smtClean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 smtClean="0"/>
              <a:t>		</a:t>
            </a:r>
            <a:r>
              <a:rPr lang="cs-CZ" dirty="0" smtClean="0">
                <a:hlinkClick r:id="rId3"/>
              </a:rPr>
              <a:t>kotlanova@opf.slu.cz</a:t>
            </a:r>
            <a:endParaRPr lang="cs-CZ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r>
              <a:rPr lang="cs-CZ" b="1" i="1" dirty="0" smtClean="0"/>
              <a:t>Vedoucí semináře</a:t>
            </a:r>
          </a:p>
          <a:p>
            <a:pPr marL="901700" indent="-273050">
              <a:buFont typeface="Arial" panose="020B0604020202020204" pitchFamily="34" charset="0"/>
              <a:buChar char="•"/>
            </a:pPr>
            <a:r>
              <a:rPr lang="cs-CZ" dirty="0"/>
              <a:t>Ing. </a:t>
            </a:r>
            <a:r>
              <a:rPr lang="cs-CZ" dirty="0" smtClean="0"/>
              <a:t>Karin Gajdová, </a:t>
            </a:r>
            <a:r>
              <a:rPr lang="cs-CZ" dirty="0"/>
              <a:t>Ph.D.</a:t>
            </a:r>
          </a:p>
          <a:p>
            <a:pPr marL="628650" indent="0">
              <a:spcAft>
                <a:spcPts val="600"/>
              </a:spcAft>
              <a:buNone/>
            </a:pPr>
            <a:r>
              <a:rPr lang="cs-CZ" dirty="0"/>
              <a:t>	katedra ekonomie a veřejné správy</a:t>
            </a:r>
          </a:p>
          <a:p>
            <a:pPr marL="273050" indent="-273050">
              <a:spcBef>
                <a:spcPts val="0"/>
              </a:spcBef>
              <a:buNone/>
            </a:pPr>
            <a:r>
              <a:rPr lang="cs-CZ" dirty="0"/>
              <a:t>		kancelář A234</a:t>
            </a:r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dirty="0"/>
              <a:t>		</a:t>
            </a:r>
            <a:r>
              <a:rPr lang="cs-CZ" dirty="0" smtClean="0">
                <a:hlinkClick r:id="rId4"/>
              </a:rPr>
              <a:t>gajdova@opf.slu.cz</a:t>
            </a:r>
            <a:endParaRPr lang="cs-CZ" dirty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endParaRPr lang="cs-CZ" b="1" dirty="0" smtClean="0"/>
          </a:p>
          <a:p>
            <a:pPr marL="273050" indent="-273050">
              <a:spcBef>
                <a:spcPts val="0"/>
              </a:spcBef>
              <a:spcAft>
                <a:spcPts val="600"/>
              </a:spcAft>
              <a:buNone/>
            </a:pPr>
            <a:r>
              <a:rPr lang="cs-CZ" b="1" dirty="0"/>
              <a:t>	</a:t>
            </a:r>
            <a:r>
              <a:rPr lang="cs-CZ" b="1" dirty="0" smtClean="0"/>
              <a:t>	Konzultační hodiny:</a:t>
            </a:r>
            <a:endParaRPr lang="cs-CZ" b="1" dirty="0"/>
          </a:p>
          <a:p>
            <a:pPr marL="0" indent="0">
              <a:buNone/>
            </a:pPr>
            <a:r>
              <a:rPr lang="cs-CZ" b="1" dirty="0" smtClean="0"/>
              <a:t>	</a:t>
            </a:r>
            <a:r>
              <a:rPr lang="cs-CZ" dirty="0"/>
              <a:t>Konzultační hodiny jsou platné v době výuky od 19.9.2022 do 16.12.2022.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</a:t>
            </a:r>
            <a:r>
              <a:rPr lang="cs-CZ" b="1" dirty="0" smtClean="0"/>
              <a:t>Úterý </a:t>
            </a:r>
            <a:r>
              <a:rPr lang="cs-CZ" b="1" dirty="0"/>
              <a:t>13:45 - 14:30</a:t>
            </a:r>
            <a:br>
              <a:rPr lang="cs-CZ" b="1" dirty="0"/>
            </a:br>
            <a:r>
              <a:rPr lang="cs-CZ" b="1" dirty="0" smtClean="0"/>
              <a:t>	Středa </a:t>
            </a:r>
            <a:r>
              <a:rPr lang="cs-CZ" b="1" dirty="0"/>
              <a:t>13:00 - 14:15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	Jinak </a:t>
            </a:r>
            <a:r>
              <a:rPr lang="cs-CZ" dirty="0"/>
              <a:t>dle předchozí dohody.</a:t>
            </a:r>
            <a:br>
              <a:rPr lang="cs-CZ" dirty="0"/>
            </a:br>
            <a:r>
              <a:rPr lang="cs-CZ" dirty="0" smtClean="0"/>
              <a:t>	Nutno </a:t>
            </a:r>
            <a:r>
              <a:rPr lang="cs-CZ" dirty="0"/>
              <a:t>kontaktovat a domluvit se s vyučujícím e-mailem předem.</a:t>
            </a: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	</a:t>
            </a:r>
            <a:endParaRPr lang="cs-CZ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2021/2022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</a:t>
            </a:r>
            <a:r>
              <a:rPr lang="cs-CZ" sz="2800" dirty="0" smtClean="0"/>
              <a:t>bakalářského prezenčního studia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</a:t>
            </a:r>
            <a:r>
              <a:rPr lang="cs-CZ" sz="2800" dirty="0" smtClean="0"/>
              <a:t>2 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počet </a:t>
            </a:r>
            <a:r>
              <a:rPr lang="cs-CZ" sz="2800" dirty="0"/>
              <a:t>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</a:t>
            </a:r>
            <a:r>
              <a:rPr lang="cs-CZ" sz="2800" b="1" dirty="0" smtClean="0">
                <a:solidFill>
                  <a:srgbClr val="FF0000"/>
                </a:solidFill>
              </a:rPr>
              <a:t>písemná zkouška (+průběžný test)</a:t>
            </a:r>
            <a:endParaRPr lang="cs-CZ" sz="2800" b="1" dirty="0">
              <a:solidFill>
                <a:srgbClr val="FF000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Podmínky absolvování předmětu a hodnocení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001000" cy="5486400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Podmínkou připuštění studenta ke zkoušce je splnění podmínek semináře</a:t>
            </a:r>
            <a:endParaRPr lang="cs-CZ" sz="2600" b="1" dirty="0"/>
          </a:p>
          <a:p>
            <a:pPr algn="just">
              <a:spcAft>
                <a:spcPts val="600"/>
              </a:spcAft>
            </a:pPr>
            <a:r>
              <a:rPr lang="cs-CZ" sz="2600" b="1" dirty="0"/>
              <a:t>Celkově </a:t>
            </a:r>
            <a:r>
              <a:rPr lang="cs-CZ" sz="2600" dirty="0"/>
              <a:t>lze v předmětu získat </a:t>
            </a:r>
            <a:r>
              <a:rPr lang="cs-CZ" sz="2600" b="1" dirty="0"/>
              <a:t>100 bodů</a:t>
            </a:r>
            <a:r>
              <a:rPr lang="cs-CZ" sz="2600" dirty="0"/>
              <a:t>: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15 bodů </a:t>
            </a:r>
            <a:r>
              <a:rPr lang="cs-CZ" sz="2600" dirty="0"/>
              <a:t>– průběžné aktivity v rámci seminářů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25 bodů </a:t>
            </a:r>
            <a:r>
              <a:rPr lang="cs-CZ" sz="2600" dirty="0"/>
              <a:t>- průběžný test </a:t>
            </a:r>
            <a:r>
              <a:rPr lang="cs-CZ" sz="2600" b="1" dirty="0"/>
              <a:t>(8.12. v 11:25 ve Velkém sále nebo ONLINE v 18:00, </a:t>
            </a:r>
            <a:r>
              <a:rPr lang="cs-CZ" sz="2600" b="1" dirty="0">
                <a:solidFill>
                  <a:srgbClr val="FF0000"/>
                </a:solidFill>
              </a:rPr>
              <a:t>BUDE UPŘESNĚNO!!!</a:t>
            </a:r>
            <a:r>
              <a:rPr lang="cs-CZ" sz="2600" b="1" dirty="0"/>
              <a:t>)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60 bodů </a:t>
            </a:r>
            <a:r>
              <a:rPr lang="cs-CZ" sz="2600" dirty="0"/>
              <a:t>– písemná zkouška (podkladem ke zkoušce je doporučená literatura a PŘEDNÁŠKY)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b="1" dirty="0">
                <a:solidFill>
                  <a:srgbClr val="FF0000"/>
                </a:solidFill>
              </a:rPr>
              <a:t>Závěrečná klasifikace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100 – 92 : A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91 – 84 : B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83 – 76 : C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75 – 68 : D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67 – 60 : E</a:t>
            </a:r>
          </a:p>
          <a:p>
            <a:pPr marL="1262063" indent="-360363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600" b="1" dirty="0"/>
              <a:t>  59 –   0 : F</a:t>
            </a:r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>
                <a:solidFill>
                  <a:schemeClr val="tx1"/>
                </a:solidFill>
              </a:rPr>
              <a:t>p</a:t>
            </a:r>
            <a:r>
              <a:rPr lang="cs-CZ" sz="3600" b="1" u="sng" dirty="0" smtClean="0">
                <a:solidFill>
                  <a:schemeClr val="tx1"/>
                </a:solidFill>
              </a:rPr>
              <a:t>odmínky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762000"/>
            <a:ext cx="8153400" cy="6248400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 smtClean="0"/>
              <a:t>Semináře budou probíhat prezenční formou (v případě, že bude nařízeno přejít na online formu budete </a:t>
            </a:r>
            <a:r>
              <a:rPr lang="cs-CZ" sz="2600" dirty="0"/>
              <a:t>informováni, </a:t>
            </a:r>
            <a:r>
              <a:rPr lang="cs-CZ" sz="2600" dirty="0" smtClean="0"/>
              <a:t>za </a:t>
            </a:r>
            <a:r>
              <a:rPr lang="cs-CZ" sz="2600" dirty="0"/>
              <a:t>předpokladu, že semináře budou probíhat na fakultě, je nezbytné mít min. 60% účast</a:t>
            </a:r>
            <a:r>
              <a:rPr lang="cs-CZ" sz="2600" dirty="0" smtClean="0"/>
              <a:t>)</a:t>
            </a:r>
            <a:endParaRPr lang="cs-CZ" sz="2600" dirty="0" smtClean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Veškeré podklady pro semináře budou umístěny v IS SU ve složce předmětu </a:t>
            </a:r>
            <a:r>
              <a:rPr lang="cs-CZ" sz="2600" dirty="0" err="1" smtClean="0"/>
              <a:t>BPEKO_učební</a:t>
            </a:r>
            <a:r>
              <a:rPr lang="cs-CZ" sz="2600" dirty="0" smtClean="0"/>
              <a:t> </a:t>
            </a:r>
            <a:r>
              <a:rPr lang="cs-CZ" sz="2600" dirty="0" err="1" smtClean="0"/>
              <a:t>materiály_Semináře</a:t>
            </a:r>
            <a:r>
              <a:rPr lang="cs-CZ" sz="2600" dirty="0" smtClean="0"/>
              <a:t> Gajdová</a:t>
            </a: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/>
              <a:t>Studenti budou za svou aktivitu na seminářích bodováni. V případě, že student nebude disponovat základními teoretickými znalostmi z přednášky, nezíská na daném semináři žádné body za aktivitu.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V případě přechodu na online formu budou studenti o dalším průběhu seminářů informováni hromadným mailem</a:t>
            </a:r>
            <a:endParaRPr lang="cs-CZ" sz="2600" b="1" dirty="0"/>
          </a:p>
          <a:p>
            <a:pPr algn="just">
              <a:spcAft>
                <a:spcPts val="600"/>
              </a:spcAft>
            </a:pPr>
            <a:r>
              <a:rPr lang="cs-CZ" sz="2600" b="1" i="1" u="sng" dirty="0"/>
              <a:t>1 průběžný test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příklady, teorie, grafy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b="1" dirty="0"/>
              <a:t>za 25 bodů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průběžný test je nepovinný nicméně velmi žádoucí</a:t>
            </a:r>
          </a:p>
          <a:p>
            <a:pPr marL="992188" indent="-271463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600" dirty="0"/>
              <a:t>Termín průběžného testu – </a:t>
            </a:r>
            <a:r>
              <a:rPr lang="cs-CZ" sz="2600" b="1" dirty="0"/>
              <a:t>čtvrtek 8.12. na začátku  přednášky, tj. v 11.25 ve Velkém sále</a:t>
            </a:r>
            <a:r>
              <a:rPr lang="cs-CZ" sz="2600" dirty="0"/>
              <a:t> </a:t>
            </a:r>
            <a:r>
              <a:rPr lang="cs-CZ" sz="2600" b="1" dirty="0">
                <a:solidFill>
                  <a:srgbClr val="FF0000"/>
                </a:solidFill>
              </a:rPr>
              <a:t>NEBO</a:t>
            </a:r>
            <a:r>
              <a:rPr lang="cs-CZ" sz="2600" dirty="0"/>
              <a:t> </a:t>
            </a:r>
            <a:r>
              <a:rPr lang="cs-CZ" sz="2600" b="1" dirty="0"/>
              <a:t>Online od 18:00 </a:t>
            </a:r>
            <a:r>
              <a:rPr lang="cs-CZ" sz="2600" b="1" dirty="0">
                <a:solidFill>
                  <a:srgbClr val="FF0000"/>
                </a:solidFill>
              </a:rPr>
              <a:t>(BUDE UPŘESNĚNO V PRŮBĚHU SEMESTRU)</a:t>
            </a:r>
          </a:p>
          <a:p>
            <a:pPr marL="0" indent="0" algn="just">
              <a:spcAft>
                <a:spcPts val="600"/>
              </a:spcAft>
              <a:buNone/>
            </a:pPr>
            <a:endParaRPr lang="cs-CZ" sz="2600" dirty="0"/>
          </a:p>
          <a:p>
            <a:pPr marL="992188" indent="-271463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sz="2600" dirty="0" smtClean="0"/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59652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Doporučená výbava na semináře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1152" y="1354428"/>
            <a:ext cx="8153400" cy="5486400"/>
          </a:xfrm>
        </p:spPr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cs-CZ" sz="2600" b="1" dirty="0">
                <a:solidFill>
                  <a:srgbClr val="FF0000"/>
                </a:solidFill>
              </a:rPr>
              <a:t>Teoretické znalosti učiva probraného na přednášce!!!</a:t>
            </a:r>
          </a:p>
          <a:p>
            <a:pPr lvl="0" algn="just">
              <a:spcAft>
                <a:spcPts val="1200"/>
              </a:spcAft>
            </a:pPr>
            <a:r>
              <a:rPr lang="cs-CZ" sz="2600" b="1" dirty="0" smtClean="0"/>
              <a:t>Kalkulačka</a:t>
            </a:r>
            <a:r>
              <a:rPr lang="cs-CZ" sz="2600" dirty="0"/>
              <a:t>, se kterou umí student pracovat, případně takové znalosti základních matematických operací, jejichž využití povede ke zdárnému vyřešení </a:t>
            </a:r>
            <a:r>
              <a:rPr lang="cs-CZ" sz="2600" dirty="0" smtClean="0"/>
              <a:t>příkladů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Barevné pastelky (fixy, propisky), pravítko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Zadání příkladů, které je vloženo v IS SU, složka </a:t>
            </a:r>
            <a:r>
              <a:rPr lang="cs-CZ" sz="2600" dirty="0" err="1" smtClean="0"/>
              <a:t>BPEKO_učební</a:t>
            </a:r>
            <a:r>
              <a:rPr lang="cs-CZ" sz="2600" dirty="0" smtClean="0"/>
              <a:t> </a:t>
            </a:r>
            <a:r>
              <a:rPr lang="cs-CZ" sz="2600" dirty="0" err="1"/>
              <a:t>materiály_Semináře</a:t>
            </a:r>
            <a:r>
              <a:rPr lang="cs-CZ" sz="2600" dirty="0"/>
              <a:t> </a:t>
            </a:r>
            <a:r>
              <a:rPr lang="cs-CZ" sz="2600" dirty="0" smtClean="0"/>
              <a:t>Gajdová (prosím, ujistěte se, kdo je vedoucím vašeho semináře)</a:t>
            </a:r>
          </a:p>
          <a:p>
            <a:pPr algn="just">
              <a:spcAft>
                <a:spcPts val="1200"/>
              </a:spcAft>
            </a:pPr>
            <a:r>
              <a:rPr lang="cs-CZ" sz="2600" dirty="0" smtClean="0"/>
              <a:t>Omluva v případě pozdního příchodu, či předčasného odchodu ze semináře</a:t>
            </a:r>
          </a:p>
          <a:p>
            <a:pPr marL="901700" indent="0" algn="just">
              <a:spcBef>
                <a:spcPts val="0"/>
              </a:spcBef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25557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 smtClean="0"/>
              <a:t>Předběžný Harmonogram Přednášek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/>
          </p:nvPr>
        </p:nvGraphicFramePr>
        <p:xfrm>
          <a:off x="304800" y="641875"/>
          <a:ext cx="8305800" cy="53880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724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043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Týden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Pozn.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2310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22. 9. </a:t>
                      </a:r>
                      <a:endParaRPr kumimoji="0" lang="cs-CZ" sz="20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Úvodní informace, úvod</a:t>
                      </a:r>
                      <a:r>
                        <a:rPr lang="cs-CZ" sz="2000" baseline="0" dirty="0" smtClean="0">
                          <a:effectLst/>
                        </a:rPr>
                        <a:t> do ekonomie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35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29.9.</a:t>
                      </a: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Trh, nabídka a poptávka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044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6.10.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Spotřebitel a jeho rovnováha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8044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13.10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Poptávka a její elasticity</a:t>
                      </a: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851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20.10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Firma a výrobní proces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27.10</a:t>
                      </a:r>
                      <a:r>
                        <a:rPr lang="cs-CZ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ODPADÁ</a:t>
                      </a:r>
                      <a:endParaRPr kumimoji="0" lang="cs-CZ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20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Podzimní prázdniny</a:t>
                      </a:r>
                      <a:endParaRPr kumimoji="0" lang="cs-CZ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6710117"/>
                  </a:ext>
                </a:extLst>
              </a:tr>
              <a:tr h="37888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 </a:t>
                      </a:r>
                      <a:r>
                        <a:rPr lang="cs-CZ" sz="2000" dirty="0" smtClean="0">
                          <a:effectLst/>
                        </a:rPr>
                        <a:t> 3.11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Náklady, výnosy, zisk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4688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10.11</a:t>
                      </a:r>
                      <a:r>
                        <a:rPr lang="cs-CZ" sz="2000" dirty="0">
                          <a:effectLst/>
                        </a:rPr>
                        <a:t>. 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Typy tržních struktur a dokonalá konkurence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17.11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ODPADÁ</a:t>
                      </a:r>
                      <a:endParaRPr lang="cs-CZ" sz="2000" b="1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Státní svátek</a:t>
                      </a: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75755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24.11.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Nedokonalá konkurence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4375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1.12.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Trh výrobních faktorů 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60871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8.12</a:t>
                      </a:r>
                      <a:r>
                        <a:rPr lang="cs-CZ" sz="2000" dirty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Stát a jeho role při řešení selhání trhu </a:t>
                      </a:r>
                      <a:r>
                        <a:rPr kumimoji="0" lang="cs-CZ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PRŮBĚŽNÝ TEST</a:t>
                      </a:r>
                      <a:endParaRPr kumimoji="0" lang="cs-CZ" sz="20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5983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15.12.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Teorie veřejné volby</a:t>
                      </a:r>
                      <a:endParaRPr kumimoji="0" lang="cs-CZ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6" name="Nadpis 1"/>
          <p:cNvSpPr txBox="1">
            <a:spLocks/>
          </p:cNvSpPr>
          <p:nvPr/>
        </p:nvSpPr>
        <p:spPr>
          <a:xfrm>
            <a:off x="270641" y="592785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/>
              <a:t>Změna programu vyhrazena!!!!!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947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452" y="66658"/>
            <a:ext cx="7467600" cy="563562"/>
          </a:xfrm>
        </p:spPr>
        <p:txBody>
          <a:bodyPr/>
          <a:lstStyle/>
          <a:p>
            <a:r>
              <a:rPr lang="cs-CZ" dirty="0" smtClean="0"/>
              <a:t>Harmonogram seminářů </a:t>
            </a:r>
            <a:endParaRPr lang="cs-CZ" dirty="0"/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228600" y="5943600"/>
            <a:ext cx="7467600" cy="56356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dirty="0" smtClean="0"/>
              <a:t>Změna programu vyhrazena!!!!!</a:t>
            </a:r>
            <a:endParaRPr lang="cs-CZ" sz="24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76773405"/>
              </p:ext>
            </p:extLst>
          </p:nvPr>
        </p:nvGraphicFramePr>
        <p:xfrm>
          <a:off x="457200" y="762000"/>
          <a:ext cx="8153400" cy="4874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4273"/>
                <a:gridCol w="4599874"/>
                <a:gridCol w="2169253"/>
              </a:tblGrid>
              <a:tr h="2316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Týden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Pozn.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3340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20. </a:t>
                      </a:r>
                      <a:r>
                        <a:rPr kumimoji="0" lang="cs-CZ" sz="1600" kern="1200" dirty="0">
                          <a:effectLst/>
                        </a:rPr>
                        <a:t>9.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ODPADÁ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Úvodní týden – semináře se nekonají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63340">
                <a:tc>
                  <a:txBody>
                    <a:bodyPr/>
                    <a:lstStyle/>
                    <a:p>
                      <a:pPr marL="0" algn="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27. 9.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</a:rPr>
                        <a:t>Děkanské volno – semináře odpadají</a:t>
                      </a:r>
                      <a:endParaRPr lang="cs-CZ" sz="16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6977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baseline="0" dirty="0" smtClean="0">
                          <a:effectLst/>
                        </a:rPr>
                        <a:t>4.10. </a:t>
                      </a:r>
                      <a:endParaRPr lang="cs-CZ" sz="1600" dirty="0">
                        <a:effectLst/>
                      </a:endParaRPr>
                    </a:p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 do mikroekonomie I. – základní pojmy</a:t>
                      </a:r>
                      <a:r>
                        <a:rPr lang="cs-CZ" sz="1600" baseline="0" dirty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85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11. </a:t>
                      </a:r>
                      <a:r>
                        <a:rPr lang="cs-CZ" sz="1600" dirty="0">
                          <a:effectLst/>
                        </a:rPr>
                        <a:t>10.</a:t>
                      </a: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Úvod do mikroekonomie II. – základní pojmy</a:t>
                      </a:r>
                      <a:r>
                        <a:rPr lang="cs-CZ" sz="1600" baseline="0" dirty="0">
                          <a:effectLst/>
                        </a:rPr>
                        <a:t> a souvislosti ekonomie, modelový přístup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91772">
                <a:tc rowSpan="2"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effectLst/>
                        </a:rPr>
                        <a:t>18.10</a:t>
                      </a:r>
                      <a:r>
                        <a:rPr kumimoji="0" lang="cs-CZ" sz="1600" kern="1200" dirty="0">
                          <a:effectLst/>
                        </a:rPr>
                        <a:t>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65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Prvky trhu, tržní</a:t>
                      </a:r>
                      <a:r>
                        <a:rPr lang="cs-CZ" sz="1600" baseline="0" dirty="0">
                          <a:effectLst/>
                        </a:rPr>
                        <a:t> rovnováha a její změna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25.10</a:t>
                      </a:r>
                      <a:r>
                        <a:rPr lang="cs-CZ" sz="1600" dirty="0">
                          <a:effectLst/>
                        </a:rPr>
                        <a:t>.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>
                          <a:effectLst/>
                        </a:rPr>
                        <a:t>Racionální</a:t>
                      </a:r>
                      <a:r>
                        <a:rPr lang="cs-CZ" sz="1600" dirty="0">
                          <a:effectLst/>
                        </a:rPr>
                        <a:t> chování spotřebitele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6313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1.11.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baseline="0" dirty="0">
                          <a:effectLst/>
                        </a:rPr>
                        <a:t>Racionální</a:t>
                      </a:r>
                      <a:r>
                        <a:rPr lang="cs-CZ" sz="1600" dirty="0">
                          <a:effectLst/>
                        </a:rPr>
                        <a:t> chování spotřebitele</a:t>
                      </a:r>
                      <a:endParaRPr lang="cs-CZ" dirty="0"/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8.11.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Poptávka, elasticita</a:t>
                      </a:r>
                      <a:r>
                        <a:rPr lang="cs-CZ" sz="1600" baseline="0" dirty="0">
                          <a:effectLst/>
                        </a:rPr>
                        <a:t> poptávky</a:t>
                      </a:r>
                      <a:endParaRPr lang="cs-CZ" sz="1600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kumimoji="0" lang="cs-CZ" sz="1600" kern="1200" dirty="0" smtClean="0">
                          <a:effectLst/>
                        </a:rPr>
                        <a:t>15.11</a:t>
                      </a:r>
                      <a:r>
                        <a:rPr kumimoji="0" lang="cs-CZ" sz="1600" kern="1200" dirty="0">
                          <a:effectLst/>
                        </a:rPr>
                        <a:t>.</a:t>
                      </a:r>
                      <a:endParaRPr kumimoji="0" lang="cs-CZ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</a:rPr>
                        <a:t>Teorie</a:t>
                      </a:r>
                      <a:r>
                        <a:rPr lang="cs-CZ" sz="1600" baseline="0" dirty="0" smtClean="0">
                          <a:effectLst/>
                        </a:rPr>
                        <a:t> výroby, produkční funkce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526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22.11</a:t>
                      </a:r>
                      <a:r>
                        <a:rPr lang="cs-CZ" sz="1600" dirty="0">
                          <a:effectLst/>
                          <a:latin typeface="+mn-lt"/>
                        </a:rPr>
                        <a:t>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Příjmy,</a:t>
                      </a:r>
                      <a:r>
                        <a:rPr lang="cs-CZ" sz="1600" baseline="0" dirty="0" smtClean="0">
                          <a:effectLst/>
                          <a:latin typeface="+mn-lt"/>
                        </a:rPr>
                        <a:t> náklady, zisk</a:t>
                      </a:r>
                      <a:endParaRPr lang="cs-CZ" sz="1600" b="1" baseline="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29.11.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Dokonalá</a:t>
                      </a:r>
                      <a:r>
                        <a:rPr lang="cs-CZ" sz="16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konkurence, Nedokonalá konkurence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166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</a:rPr>
                        <a:t>6.12.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Opakování</a:t>
                      </a:r>
                      <a:endParaRPr lang="cs-CZ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r>
                        <a:rPr lang="cs-CZ" sz="1600" b="1" dirty="0" smtClean="0">
                          <a:effectLst/>
                        </a:rPr>
                        <a:t>8.12. PRŮBĚŽNÝ TEST</a:t>
                      </a:r>
                      <a:endParaRPr lang="cs-CZ" sz="16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2626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</a:rPr>
                        <a:t>13.12.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Semináře</a:t>
                      </a:r>
                      <a:r>
                        <a:rPr kumimoji="0" lang="cs-CZ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zrušeny – prostor pro konzultace</a:t>
                      </a:r>
                      <a:endParaRPr kumimoji="0" lang="cs-CZ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08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23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830280"/>
            <a:ext cx="8219256" cy="2604864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cs-CZ" sz="2800" dirty="0" smtClean="0"/>
              <a:t>TULEJA, P., P. NEZVAL A I. MAJEROVÁ, 2011. Základy mikroekonomie. Praha: CP </a:t>
            </a:r>
            <a:r>
              <a:rPr lang="cs-CZ" sz="2800" dirty="0" err="1" smtClean="0"/>
              <a:t>Bookds</a:t>
            </a:r>
            <a:r>
              <a:rPr lang="cs-CZ" sz="2800" dirty="0" smtClean="0"/>
              <a:t>. ISBN 978-80-251-3577-8.</a:t>
            </a:r>
            <a:endParaRPr lang="cs-CZ" sz="2800" dirty="0"/>
          </a:p>
          <a:p>
            <a:r>
              <a:rPr lang="cs-CZ" sz="2800" dirty="0" smtClean="0"/>
              <a:t>JUREČKA, V. A KOLEKTIV, 2010. Mikroekonomie. Praha: </a:t>
            </a:r>
            <a:r>
              <a:rPr lang="cs-CZ" sz="2800" dirty="0" err="1" smtClean="0"/>
              <a:t>Grada</a:t>
            </a:r>
            <a:r>
              <a:rPr lang="cs-CZ" sz="2800" dirty="0" smtClean="0"/>
              <a:t> </a:t>
            </a:r>
            <a:r>
              <a:rPr lang="cs-CZ" sz="2800" dirty="0" err="1" smtClean="0"/>
              <a:t>Publishing</a:t>
            </a:r>
            <a:r>
              <a:rPr lang="cs-CZ" sz="2800" dirty="0" smtClean="0"/>
              <a:t>, a.s. ISBN 978-80-247-3259-6. </a:t>
            </a:r>
            <a:r>
              <a:rPr lang="cs-CZ" sz="2800" i="1" dirty="0" smtClean="0"/>
              <a:t>(případně pozdější vydání)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09600" y="3372007"/>
            <a:ext cx="7467600" cy="778098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  <a:endParaRPr lang="cs-CZ" sz="40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4122201"/>
            <a:ext cx="8219256" cy="2757264"/>
          </a:xfrm>
          <a:prstGeom prst="rect">
            <a:avLst/>
          </a:prstGeom>
        </p:spPr>
        <p:txBody>
          <a:bodyPr vert="horz">
            <a:normAutofit fontScale="850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cs-CZ" sz="2800" dirty="0" smtClean="0"/>
              <a:t>JUREČKA, V., O. BŘEZINOVÁ A KOLEKTIV, 2004. Mikroekonome, základní kurs. Ostrava: VŠB-TU Ostrava. ISBN 80-7078-771-6.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MANKIW, N. G., 2009. Základy ekonomie. Praha: </a:t>
            </a:r>
            <a:r>
              <a:rPr lang="cs-CZ" sz="2800" dirty="0" err="1"/>
              <a:t>G</a:t>
            </a:r>
            <a:r>
              <a:rPr lang="cs-CZ" sz="2800" dirty="0" err="1" smtClean="0"/>
              <a:t>rada</a:t>
            </a:r>
            <a:r>
              <a:rPr lang="cs-CZ" sz="2800" dirty="0" smtClean="0"/>
              <a:t>. ISBN 978-80-7169-897-3.</a:t>
            </a:r>
          </a:p>
          <a:p>
            <a:pPr>
              <a:spcAft>
                <a:spcPts val="600"/>
              </a:spcAft>
            </a:pPr>
            <a:r>
              <a:rPr lang="cs-CZ" sz="2800" dirty="0" smtClean="0"/>
              <a:t>CASE, K. E., R. FAIR and S. OSTER, 2011. </a:t>
            </a:r>
            <a:r>
              <a:rPr lang="cs-CZ" sz="2800" dirty="0" err="1" smtClean="0"/>
              <a:t>Principles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Microeconomics</a:t>
            </a:r>
            <a:r>
              <a:rPr lang="cs-CZ" sz="2800" dirty="0" smtClean="0"/>
              <a:t>. New York: </a:t>
            </a:r>
            <a:r>
              <a:rPr lang="cs-CZ" sz="2800" dirty="0" err="1" smtClean="0"/>
              <a:t>Prentice</a:t>
            </a:r>
            <a:r>
              <a:rPr lang="cs-CZ" sz="2800" dirty="0" smtClean="0"/>
              <a:t> </a:t>
            </a:r>
            <a:r>
              <a:rPr lang="cs-CZ" sz="2800" dirty="0" err="1" smtClean="0"/>
              <a:t>Hall</a:t>
            </a:r>
            <a:r>
              <a:rPr lang="cs-CZ" sz="2800" dirty="0" smtClean="0"/>
              <a:t>. ISBN 978-0131388857.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999</TotalTime>
  <Words>717</Words>
  <Application>Microsoft Office PowerPoint</Application>
  <PresentationFormat>Předvádění na obrazovce (4:3)</PresentationFormat>
  <Paragraphs>144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Wingdings 2</vt:lpstr>
      <vt:lpstr>Arkýř</vt:lpstr>
      <vt:lpstr>EKONOMIE  (BPEKO)  semináře Ing. Karin Gajdová, Ph.D.  Zima 2022</vt:lpstr>
      <vt:lpstr>Zajištění výuky</vt:lpstr>
      <vt:lpstr>Charakteristika předmětu</vt:lpstr>
      <vt:lpstr>Podmínky absolvování předmětu a hodnocení</vt:lpstr>
      <vt:lpstr>podmínky semináře</vt:lpstr>
      <vt:lpstr>Doporučená výbava na semináře</vt:lpstr>
      <vt:lpstr>Předběžný Harmonogram Přednášek</vt:lpstr>
      <vt:lpstr>Harmonogram seminářů </vt:lpstr>
      <vt:lpstr>Základní literatura</vt:lpstr>
    </vt:vector>
  </TitlesOfParts>
  <Company>OPF SU Karvina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Gajdova</cp:lastModifiedBy>
  <cp:revision>211</cp:revision>
  <dcterms:created xsi:type="dcterms:W3CDTF">2015-02-19T14:22:13Z</dcterms:created>
  <dcterms:modified xsi:type="dcterms:W3CDTF">2022-09-22T10:56:58Z</dcterms:modified>
</cp:coreProperties>
</file>