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4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3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38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33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5731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58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32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360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888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2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1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40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79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2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5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9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73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5D1DD1-8B11-4297-BEE5-11CC6002F3D9}" type="datetimeFigureOut">
              <a:rPr lang="cs-CZ" smtClean="0"/>
              <a:t>24.09.2022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4B03E-9043-484D-81D8-CD111D1463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013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00674" y="871729"/>
            <a:ext cx="10192749" cy="2593848"/>
          </a:xfrm>
        </p:spPr>
        <p:txBody>
          <a:bodyPr/>
          <a:lstStyle/>
          <a:p>
            <a:r>
              <a:rPr lang="cs-CZ" dirty="0"/>
              <a:t>EKONOMIE (BPEKO)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07906"/>
          </a:xfrm>
        </p:spPr>
        <p:txBody>
          <a:bodyPr>
            <a:normAutofit/>
          </a:bodyPr>
          <a:lstStyle/>
          <a:p>
            <a:r>
              <a:rPr lang="cs-CZ" dirty="0"/>
              <a:t>Ing. Radka Kubalová, </a:t>
            </a:r>
            <a:r>
              <a:rPr lang="cs-CZ" dirty="0" err="1"/>
              <a:t>Ph.d.</a:t>
            </a:r>
            <a:endParaRPr lang="cs-CZ" dirty="0"/>
          </a:p>
          <a:p>
            <a:endParaRPr lang="cs-CZ" dirty="0"/>
          </a:p>
          <a:p>
            <a:pPr algn="l"/>
            <a:r>
              <a:rPr lang="cs-CZ" dirty="0"/>
              <a:t>E-mail: kubalova@opf.slu.cz</a:t>
            </a:r>
          </a:p>
          <a:p>
            <a:pPr algn="l"/>
            <a:r>
              <a:rPr lang="cs-CZ" dirty="0"/>
              <a:t>Kancelář: A-236</a:t>
            </a:r>
          </a:p>
          <a:p>
            <a:pPr algn="l"/>
            <a:r>
              <a:rPr lang="cs-CZ" dirty="0"/>
              <a:t>Konzultační hodiny:  	</a:t>
            </a:r>
            <a:r>
              <a:rPr lang="pt-BR" b="0" i="0" dirty="0">
                <a:solidFill>
                  <a:srgbClr val="FFFF00"/>
                </a:solidFill>
                <a:effectLst/>
                <a:latin typeface="Open Sans" panose="020B0606030504020204" pitchFamily="34" charset="0"/>
              </a:rPr>
              <a:t>Pondělí 10:35 - 11:20</a:t>
            </a:r>
            <a:br>
              <a:rPr lang="pt-BR" dirty="0">
                <a:solidFill>
                  <a:srgbClr val="FFFF00"/>
                </a:solidFill>
              </a:rPr>
            </a:br>
            <a:r>
              <a:rPr lang="cs-CZ" dirty="0">
                <a:solidFill>
                  <a:srgbClr val="FFFF00"/>
                </a:solidFill>
              </a:rPr>
              <a:t>							</a:t>
            </a:r>
            <a:r>
              <a:rPr lang="pt-BR" b="0" i="0" dirty="0">
                <a:solidFill>
                  <a:srgbClr val="FFFF00"/>
                </a:solidFill>
                <a:effectLst/>
                <a:latin typeface="Open Sans" panose="020B0606030504020204" pitchFamily="34" charset="0"/>
              </a:rPr>
              <a:t>Úterý 12:30 - 14:30</a:t>
            </a:r>
            <a:r>
              <a:rPr lang="cs-CZ" dirty="0">
                <a:solidFill>
                  <a:srgbClr val="FFFF00"/>
                </a:solidFill>
              </a:rPr>
              <a:t>                               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24000" y="373118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ZS 2022/2023</a:t>
            </a:r>
          </a:p>
        </p:txBody>
      </p:sp>
    </p:spTree>
    <p:extLst>
      <p:ext uri="{BB962C8B-B14F-4D97-AF65-F5344CB8AC3E}">
        <p14:creationId xmlns:p14="http://schemas.microsoft.com/office/powerpoint/2010/main" val="195744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472184"/>
            <a:ext cx="8946541" cy="477621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b="1" u="sng" dirty="0"/>
              <a:t>GARANT PŘEDMĚTU: </a:t>
            </a:r>
          </a:p>
          <a:p>
            <a:pPr marL="0" indent="0">
              <a:buNone/>
            </a:pPr>
            <a:r>
              <a:rPr lang="cs-CZ" dirty="0"/>
              <a:t>Dr. Ing. Ingrid Majerová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b="1" u="sng" dirty="0"/>
              <a:t>Přednášky:</a:t>
            </a:r>
          </a:p>
          <a:p>
            <a:pPr marL="0" indent="0">
              <a:buNone/>
            </a:pPr>
            <a:r>
              <a:rPr lang="cs-CZ" dirty="0"/>
              <a:t>termín: </a:t>
            </a:r>
            <a:r>
              <a:rPr lang="cs-CZ" dirty="0">
                <a:solidFill>
                  <a:srgbClr val="FFFF00"/>
                </a:solidFill>
              </a:rPr>
              <a:t>ČT 11:25 – 13:00 (VS)</a:t>
            </a:r>
          </a:p>
          <a:p>
            <a:pPr marL="0" indent="0">
              <a:buNone/>
            </a:pPr>
            <a:r>
              <a:rPr lang="cs-CZ" dirty="0"/>
              <a:t>přednášejí: Ing. Eva Kotlánová, Ph.D.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u="sng" dirty="0"/>
              <a:t>Semináře:</a:t>
            </a:r>
          </a:p>
          <a:p>
            <a:pPr marL="0" indent="0">
              <a:buNone/>
            </a:pPr>
            <a:r>
              <a:rPr lang="cs-CZ" dirty="0"/>
              <a:t>termíny: </a:t>
            </a:r>
            <a:r>
              <a:rPr lang="cs-CZ" dirty="0">
                <a:solidFill>
                  <a:srgbClr val="FFFF00"/>
                </a:solidFill>
              </a:rPr>
              <a:t>Po 8:55–10:30; 13:05–14:40		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	      	  </a:t>
            </a:r>
            <a:r>
              <a:rPr lang="cs-CZ" dirty="0">
                <a:solidFill>
                  <a:srgbClr val="FFFF00"/>
                </a:solidFill>
              </a:rPr>
              <a:t>Út 10:35–12:10</a:t>
            </a:r>
          </a:p>
          <a:p>
            <a:pPr marL="0" indent="0">
              <a:buNone/>
            </a:pPr>
            <a:r>
              <a:rPr lang="cs-CZ" dirty="0">
                <a:solidFill>
                  <a:srgbClr val="FFFF00"/>
                </a:solidFill>
              </a:rPr>
              <a:t>		  St 8:05–9:40; 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cs-CZ" dirty="0">
                <a:solidFill>
                  <a:srgbClr val="FFFF00"/>
                </a:solidFill>
              </a:rPr>
              <a:t>9:45–11:20		</a:t>
            </a:r>
          </a:p>
        </p:txBody>
      </p:sp>
    </p:spTree>
    <p:extLst>
      <p:ext uri="{BB962C8B-B14F-4D97-AF65-F5344CB8AC3E}">
        <p14:creationId xmlns:p14="http://schemas.microsoft.com/office/powerpoint/2010/main" val="141433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7231" y="117438"/>
            <a:ext cx="9404723" cy="1400530"/>
          </a:xfrm>
        </p:spPr>
        <p:txBody>
          <a:bodyPr/>
          <a:lstStyle/>
          <a:p>
            <a:r>
              <a:rPr lang="cs-CZ" dirty="0"/>
              <a:t>Předpokládaný harmonogram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02998"/>
              </p:ext>
            </p:extLst>
          </p:nvPr>
        </p:nvGraphicFramePr>
        <p:xfrm>
          <a:off x="-1" y="924560"/>
          <a:ext cx="12192001" cy="57083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3429">
                  <a:extLst>
                    <a:ext uri="{9D8B030D-6E8A-4147-A177-3AD203B41FA5}">
                      <a16:colId xmlns:a16="http://schemas.microsoft.com/office/drawing/2014/main" val="2241911346"/>
                    </a:ext>
                  </a:extLst>
                </a:gridCol>
                <a:gridCol w="5724172">
                  <a:extLst>
                    <a:ext uri="{9D8B030D-6E8A-4147-A177-3AD203B41FA5}">
                      <a16:colId xmlns:a16="http://schemas.microsoft.com/office/drawing/2014/main" val="3821957617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1123499307"/>
                    </a:ext>
                  </a:extLst>
                </a:gridCol>
              </a:tblGrid>
              <a:tr h="252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9881412"/>
                  </a:ext>
                </a:extLst>
              </a:tr>
              <a:tr h="410059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>
                          <a:effectLst/>
                        </a:rPr>
                        <a:t>19.9. – 21.9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Úvodní týden – semináře se nekonají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5443944"/>
                  </a:ext>
                </a:extLst>
              </a:tr>
              <a:tr h="8835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26.</a:t>
                      </a:r>
                      <a:r>
                        <a:rPr lang="cs-CZ" sz="1600" baseline="0" dirty="0">
                          <a:effectLst/>
                        </a:rPr>
                        <a:t>9. - 28</a:t>
                      </a:r>
                      <a:r>
                        <a:rPr lang="cs-CZ" sz="1600" dirty="0">
                          <a:effectLst/>
                        </a:rPr>
                        <a:t>. 9.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Úvodní</a:t>
                      </a:r>
                      <a:r>
                        <a:rPr lang="cs-CZ" sz="1600" baseline="0" dirty="0">
                          <a:effectLst/>
                        </a:rPr>
                        <a:t> seminář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</a:rPr>
                        <a:t>Seminář 27. 9.</a:t>
                      </a:r>
                      <a:r>
                        <a:rPr lang="cs-CZ" sz="1400" baseline="0" dirty="0">
                          <a:effectLst/>
                        </a:rPr>
                        <a:t> odpadá – děkanské volno</a:t>
                      </a:r>
                      <a:endParaRPr lang="cs-CZ" sz="14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Semináře 28. 9.</a:t>
                      </a:r>
                      <a:r>
                        <a:rPr lang="cs-CZ" sz="1400" baseline="0" dirty="0">
                          <a:effectLst/>
                        </a:rPr>
                        <a:t> odpadají – státní svátek</a:t>
                      </a:r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Studenti si projdou úvodní prezentaci, tj. podmínky pro absolvování předmětu.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2238265"/>
                  </a:ext>
                </a:extLst>
              </a:tr>
              <a:tr h="5049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3.10.</a:t>
                      </a:r>
                      <a:r>
                        <a:rPr lang="cs-CZ" sz="1600" baseline="0" dirty="0">
                          <a:effectLst/>
                        </a:rPr>
                        <a:t> </a:t>
                      </a:r>
                      <a:r>
                        <a:rPr lang="cs-CZ" sz="1600" dirty="0">
                          <a:effectLst/>
                        </a:rPr>
                        <a:t>-5.10.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Úvod do mikroekonomie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Semináře 5. 10.</a:t>
                      </a:r>
                      <a:r>
                        <a:rPr lang="cs-CZ" sz="1400" baseline="0" dirty="0">
                          <a:effectLst/>
                        </a:rPr>
                        <a:t> se nekonají – účast na promocích (tyto středeční semináře </a:t>
                      </a:r>
                      <a:r>
                        <a:rPr lang="cs-CZ" sz="1400" u="sng" baseline="0" dirty="0">
                          <a:effectLst/>
                        </a:rPr>
                        <a:t>proběhnou</a:t>
                      </a:r>
                      <a:r>
                        <a:rPr lang="cs-CZ" sz="1400" baseline="0" dirty="0">
                          <a:effectLst/>
                        </a:rPr>
                        <a:t> v jiný termín)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514768"/>
                  </a:ext>
                </a:extLst>
              </a:tr>
              <a:tr h="2524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10.10. -12.10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Prvky trhu, tržní</a:t>
                      </a:r>
                      <a:r>
                        <a:rPr lang="cs-CZ" sz="1600" baseline="0" dirty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164790"/>
                  </a:ext>
                </a:extLst>
              </a:tr>
              <a:tr h="25245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>
                          <a:effectLst/>
                        </a:rPr>
                        <a:t>17.10. - 19.10.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effectLst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819295"/>
                  </a:ext>
                </a:extLst>
              </a:tr>
              <a:tr h="3904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>
                          <a:effectLst/>
                        </a:rPr>
                        <a:t>24.10. - 26.10.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Poptávka, elasticita</a:t>
                      </a:r>
                      <a:r>
                        <a:rPr lang="cs-CZ" sz="1600" baseline="0" dirty="0">
                          <a:effectLst/>
                        </a:rPr>
                        <a:t> poptávky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8318502"/>
                  </a:ext>
                </a:extLst>
              </a:tr>
              <a:tr h="4686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31.10. - 2.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Teorie výroby, produkční funkce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0136068"/>
                  </a:ext>
                </a:extLst>
              </a:tr>
              <a:tr h="4686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7.11. - 9. 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Příjmy, náklady, zisk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899098"/>
                  </a:ext>
                </a:extLst>
              </a:tr>
              <a:tr h="4686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14.11. - 16.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Příjmy, náklady, zisk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993544"/>
                  </a:ext>
                </a:extLst>
              </a:tr>
              <a:tr h="4025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21.11. – 23.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65813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28.11. - 30.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309470"/>
                  </a:ext>
                </a:extLst>
              </a:tr>
              <a:tr h="33682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5.12. - 7.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>
                          <a:effectLst/>
                        </a:rPr>
                        <a:t>Opakování k průběžnému testu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 8.12. – průběžný test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6779564"/>
                  </a:ext>
                </a:extLst>
              </a:tr>
              <a:tr h="31187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13. – 19.12.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Opakování ke zkoušce, příp. konzultace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024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3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pro úspěšné splnění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040" y="1209040"/>
            <a:ext cx="11490960" cy="5237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Semináře</a:t>
            </a:r>
            <a:r>
              <a:rPr lang="cs-CZ" dirty="0"/>
              <a:t>	– </a:t>
            </a:r>
            <a:r>
              <a:rPr lang="cs-CZ" dirty="0">
                <a:solidFill>
                  <a:srgbClr val="FFFF00"/>
                </a:solidFill>
              </a:rPr>
              <a:t>povinná minimální 60% docházka na semináře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sz="2400" dirty="0"/>
              <a:t>	- </a:t>
            </a:r>
            <a:r>
              <a:rPr lang="cs-CZ" sz="2400" dirty="0">
                <a:solidFill>
                  <a:srgbClr val="00B0F0"/>
                </a:solidFill>
              </a:rPr>
              <a:t>max. 15 bodů za aktivitu na seminářích</a:t>
            </a:r>
            <a:endParaRPr lang="cs-CZ" sz="21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			</a:t>
            </a:r>
          </a:p>
          <a:p>
            <a:pPr marL="0" indent="0">
              <a:buNone/>
            </a:pPr>
            <a:r>
              <a:rPr lang="cs-CZ" b="1" dirty="0"/>
              <a:t>Průběžný test </a:t>
            </a:r>
            <a:r>
              <a:rPr lang="cs-CZ" dirty="0"/>
              <a:t>– čtvrtek 8.12. v době přednášky NEBO online od 18:00 (bude upřesněno)</a:t>
            </a:r>
          </a:p>
          <a:p>
            <a:pPr marL="0" indent="0">
              <a:buNone/>
            </a:pPr>
            <a:r>
              <a:rPr lang="cs-CZ" dirty="0"/>
              <a:t>			    - obsah učiva: teorie, grafy, příklady </a:t>
            </a:r>
          </a:p>
          <a:p>
            <a:pPr marL="0" indent="0">
              <a:buNone/>
            </a:pPr>
            <a:r>
              <a:rPr lang="cs-CZ" dirty="0"/>
              <a:t>			    - dobrovolná účast, bez opravného termínu!</a:t>
            </a:r>
          </a:p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400" dirty="0"/>
              <a:t>        </a:t>
            </a:r>
            <a:r>
              <a:rPr lang="cs-CZ" sz="2400" dirty="0">
                <a:solidFill>
                  <a:srgbClr val="00B0F0"/>
                </a:solidFill>
              </a:rPr>
              <a:t>- max. 25 bodů</a:t>
            </a:r>
          </a:p>
          <a:p>
            <a:pPr marL="0" indent="0">
              <a:buNone/>
            </a:pPr>
            <a:endParaRPr lang="cs-CZ" sz="28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2200" b="1" dirty="0"/>
              <a:t>Závěrečná písemná zkouška </a:t>
            </a:r>
            <a:r>
              <a:rPr lang="cs-CZ" sz="2200" dirty="0"/>
              <a:t>– podle vypsaných termínů ve zkouškovém období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				   	 	                </a:t>
            </a:r>
            <a:r>
              <a:rPr lang="cs-CZ" sz="2400" dirty="0">
                <a:solidFill>
                  <a:srgbClr val="00B0F0"/>
                </a:solidFill>
              </a:rPr>
              <a:t>- max. 60 bodů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54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4BCBF-536C-D3C8-B669-8427E98D8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klasifikace</a:t>
            </a:r>
            <a:br>
              <a:rPr lang="cs-CZ" sz="4400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B5B17-52D1-ABE0-187C-3E8081E29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040" y="1656379"/>
            <a:ext cx="8210893" cy="4195481"/>
          </a:xfrm>
        </p:spPr>
        <p:txBody>
          <a:bodyPr>
            <a:normAutofit/>
          </a:bodyPr>
          <a:lstStyle/>
          <a:p>
            <a:pPr marL="1244600">
              <a:spcBef>
                <a:spcPts val="0"/>
              </a:spcBef>
            </a:pPr>
            <a:r>
              <a:rPr lang="cs-CZ" sz="2400" b="1" dirty="0"/>
              <a:t>100 – 92 : A</a:t>
            </a:r>
          </a:p>
          <a:p>
            <a:pPr marL="1244600">
              <a:spcBef>
                <a:spcPts val="0"/>
              </a:spcBef>
            </a:pPr>
            <a:r>
              <a:rPr lang="cs-CZ" sz="2400" b="1" dirty="0"/>
              <a:t>91 – 84 : B</a:t>
            </a:r>
          </a:p>
          <a:p>
            <a:pPr marL="1244600">
              <a:spcBef>
                <a:spcPts val="0"/>
              </a:spcBef>
            </a:pPr>
            <a:r>
              <a:rPr lang="cs-CZ" sz="2400" b="1" dirty="0"/>
              <a:t>83 – 76 : C</a:t>
            </a:r>
          </a:p>
          <a:p>
            <a:pPr marL="1244600">
              <a:spcBef>
                <a:spcPts val="0"/>
              </a:spcBef>
            </a:pPr>
            <a:r>
              <a:rPr lang="cs-CZ" sz="2400" b="1" dirty="0"/>
              <a:t>75 – 68 : D</a:t>
            </a:r>
          </a:p>
          <a:p>
            <a:pPr marL="1244600">
              <a:spcBef>
                <a:spcPts val="0"/>
              </a:spcBef>
            </a:pPr>
            <a:r>
              <a:rPr lang="cs-CZ" sz="2400" b="1" dirty="0"/>
              <a:t>67 – 60 : E</a:t>
            </a:r>
          </a:p>
          <a:p>
            <a:pPr marL="1244600">
              <a:spcBef>
                <a:spcPts val="0"/>
              </a:spcBef>
            </a:pPr>
            <a:r>
              <a:rPr lang="cs-CZ" sz="2400" b="1" dirty="0"/>
              <a:t>59 –   0 : F</a:t>
            </a:r>
            <a:endParaRPr lang="cs-CZ" sz="2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A41F430-EFCC-A43C-2161-DDB957F521C2}"/>
              </a:ext>
            </a:extLst>
          </p:cNvPr>
          <p:cNvSpPr txBox="1"/>
          <p:nvPr/>
        </p:nvSpPr>
        <p:spPr>
          <a:xfrm>
            <a:off x="554670" y="4835621"/>
            <a:ext cx="1086516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400" b="1" dirty="0"/>
              <a:t>Z celkových 100 bodů je nutno získat </a:t>
            </a:r>
            <a:r>
              <a:rPr lang="cs-CZ" sz="2400" b="1" dirty="0">
                <a:solidFill>
                  <a:srgbClr val="FFFF00"/>
                </a:solidFill>
              </a:rPr>
              <a:t>minimálně 60 bodů (E).</a:t>
            </a:r>
          </a:p>
          <a:p>
            <a:pPr marL="0" indent="0">
              <a:buNone/>
            </a:pPr>
            <a:endParaRPr lang="cs-CZ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sz="2400" dirty="0"/>
              <a:t>Podmínkou připuštění studenta ke zkoušce je splnění podmínky min. 60% docházky na semináře.</a:t>
            </a:r>
            <a:endParaRPr lang="cs-CZ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5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seminářů – prezenční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11" y="1527048"/>
            <a:ext cx="10987089" cy="472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Student si bude nosit se sebou a používat:</a:t>
            </a:r>
          </a:p>
          <a:p>
            <a:pPr>
              <a:buFontTx/>
              <a:buChar char="-"/>
            </a:pPr>
            <a:r>
              <a:rPr lang="cs-CZ" b="1" dirty="0"/>
              <a:t>teoretické znalosti učiva probraného na přednášce 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psací potřeby – barvičky výhodou</a:t>
            </a:r>
          </a:p>
          <a:p>
            <a:pPr>
              <a:buFontTx/>
              <a:buChar char="-"/>
            </a:pPr>
            <a:r>
              <a:rPr lang="cs-CZ" b="1" dirty="0"/>
              <a:t>funkční kalkulačku (nikoliv mobil)</a:t>
            </a:r>
          </a:p>
          <a:p>
            <a:pPr>
              <a:buFontTx/>
              <a:buChar char="-"/>
            </a:pPr>
            <a:r>
              <a:rPr lang="cs-CZ" b="1" dirty="0"/>
              <a:t>vlastní vytištěný a předem prostudovaný(!) materiál/zadání semináře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Umístění materiálů na semináře, včetně této prezentace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IS SU –&gt; materiály EVSBPEKO Ekonomie -&gt; </a:t>
            </a:r>
            <a:r>
              <a:rPr lang="cs-CZ" dirty="0" err="1"/>
              <a:t>semináře_Kubalová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239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seminářů – prezenční 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1259840"/>
            <a:ext cx="10997249" cy="543560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Student je povinen navštěvovat seminář v termínu, který má zapsán v rozvrhu. </a:t>
            </a:r>
          </a:p>
          <a:p>
            <a:pPr algn="just"/>
            <a:r>
              <a:rPr lang="cs-CZ" dirty="0"/>
              <a:t>Používání mobilních telefonů nebo notebooků/počítačů je možné pouze v případech, kdy je k tomu student vyučujícím vyzván.</a:t>
            </a:r>
          </a:p>
          <a:p>
            <a:pPr algn="just"/>
            <a:r>
              <a:rPr lang="cs-CZ" dirty="0"/>
              <a:t>Je vyžadována </a:t>
            </a:r>
            <a:r>
              <a:rPr lang="cs-CZ" dirty="0">
                <a:solidFill>
                  <a:srgbClr val="FFFF00"/>
                </a:solidFill>
              </a:rPr>
              <a:t>aktivní účast. </a:t>
            </a:r>
            <a:r>
              <a:rPr lang="cs-CZ" dirty="0"/>
              <a:t>V případě pasivní účasti </a:t>
            </a:r>
            <a:r>
              <a:rPr lang="cs-CZ" dirty="0">
                <a:solidFill>
                  <a:srgbClr val="FFFF00"/>
                </a:solidFill>
              </a:rPr>
              <a:t>nebudou studentovi udělovány body za aktivitu! </a:t>
            </a:r>
            <a:r>
              <a:rPr lang="cs-CZ" dirty="0"/>
              <a:t>V případě </a:t>
            </a:r>
            <a:r>
              <a:rPr lang="cs-CZ" dirty="0">
                <a:solidFill>
                  <a:srgbClr val="FFFF00"/>
                </a:solidFill>
              </a:rPr>
              <a:t>hrubého narušování průběhu výuky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</a:t>
            </a:r>
            <a:r>
              <a:rPr lang="cs-CZ" dirty="0">
                <a:solidFill>
                  <a:srgbClr val="FFFF00"/>
                </a:solidFill>
              </a:rPr>
              <a:t> neplnění úkolů, které jsou náplní semináře, </a:t>
            </a:r>
            <a:r>
              <a:rPr lang="cs-CZ" dirty="0"/>
              <a:t>bude student napomenut a při opakovaném narušování bude požádán o opuštění semináře a bude mu udělena absence.</a:t>
            </a:r>
          </a:p>
          <a:p>
            <a:pPr algn="just"/>
            <a:r>
              <a:rPr lang="cs-CZ" dirty="0"/>
              <a:t>Náplní seminářů není zabývat se teorií k problematice, ale prohloubení znalostí a propojení teorie s příklady a grafy. Studenti na semináři by se tedy již měli orientovat v teorii, která byla probírána na přednášce. Z toho důvodu </a:t>
            </a:r>
            <a:r>
              <a:rPr lang="cs-CZ" dirty="0">
                <a:solidFill>
                  <a:srgbClr val="FFFF00"/>
                </a:solidFill>
              </a:rPr>
              <a:t>doporučuji účastnit se přednášek!</a:t>
            </a:r>
          </a:p>
          <a:p>
            <a:pPr algn="just"/>
            <a:r>
              <a:rPr lang="cs-CZ" dirty="0">
                <a:solidFill>
                  <a:srgbClr val="FFFF00"/>
                </a:solidFill>
              </a:rPr>
              <a:t>Neúčast na přednáškách neznalost neomlouvá. </a:t>
            </a:r>
            <a:r>
              <a:rPr lang="cs-CZ" dirty="0"/>
              <a:t>Tzn. i v případě, kdy se student neúčastnil přednášky, je na semináři předpokládáno a </a:t>
            </a:r>
            <a:r>
              <a:rPr lang="cs-CZ" dirty="0" err="1"/>
              <a:t>vyžádováno</a:t>
            </a:r>
            <a:r>
              <a:rPr lang="cs-CZ" dirty="0"/>
              <a:t>, že se v teorii orientuje na základě vlastního samostudia dostupných přednášek v IS SU.</a:t>
            </a:r>
          </a:p>
        </p:txBody>
      </p:sp>
    </p:spTree>
    <p:extLst>
      <p:ext uri="{BB962C8B-B14F-4D97-AF65-F5344CB8AC3E}">
        <p14:creationId xmlns:p14="http://schemas.microsoft.com/office/powerpoint/2010/main" val="19768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chemeClr val="tx1"/>
                </a:solidFill>
              </a:rPr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5130" y="1417320"/>
            <a:ext cx="10900759" cy="5157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TULEJA, P., P. NEZVAL A I. MAJEROVÁ, 2011. Základy mikroekonomie. Praha: CP </a:t>
            </a:r>
            <a:r>
              <a:rPr lang="cs-CZ" dirty="0" err="1"/>
              <a:t>Books</a:t>
            </a:r>
            <a:r>
              <a:rPr lang="cs-CZ" dirty="0"/>
              <a:t>. ISBN 978-80-251-3577-8.</a:t>
            </a:r>
          </a:p>
          <a:p>
            <a:r>
              <a:rPr lang="cs-CZ" dirty="0"/>
              <a:t>JUREČKA, V. A KOLEKTIV, 2010. Mikroekonomie.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 ISBN 978-80-247-3259-6.</a:t>
            </a:r>
          </a:p>
          <a:p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Doporučená literatura:</a:t>
            </a:r>
          </a:p>
          <a:p>
            <a:pPr>
              <a:spcAft>
                <a:spcPts val="600"/>
              </a:spcAft>
            </a:pPr>
            <a:r>
              <a:rPr lang="cs-CZ" dirty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dirty="0"/>
              <a:t>MANKIW, N. G., 2009. Základy ekonomie. Praha: </a:t>
            </a:r>
            <a:r>
              <a:rPr lang="cs-CZ" dirty="0" err="1"/>
              <a:t>Grada</a:t>
            </a:r>
            <a:r>
              <a:rPr lang="cs-CZ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dirty="0"/>
              <a:t>CASE, K. E., R. FAIR and S. OSTER, 2011.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Microeconomics</a:t>
            </a:r>
            <a:r>
              <a:rPr lang="cs-CZ" dirty="0"/>
              <a:t>. New York: </a:t>
            </a:r>
            <a:r>
              <a:rPr lang="cs-CZ" dirty="0" err="1"/>
              <a:t>Prentice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. ISBN 978-0131388857.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30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412</TotalTime>
  <Words>844</Words>
  <Application>Microsoft Office PowerPoint</Application>
  <PresentationFormat>Širokoúhlá obrazovka</PresentationFormat>
  <Paragraphs>108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Open Sans</vt:lpstr>
      <vt:lpstr>Times New Roman</vt:lpstr>
      <vt:lpstr>Wingdings 3</vt:lpstr>
      <vt:lpstr>Ion</vt:lpstr>
      <vt:lpstr>EKONOMIE (BPEKO)</vt:lpstr>
      <vt:lpstr>O kurzu</vt:lpstr>
      <vt:lpstr>Předpokládaný harmonogram</vt:lpstr>
      <vt:lpstr>Požadavky pro úspěšné splnění</vt:lpstr>
      <vt:lpstr>Závěrečná klasifikace </vt:lpstr>
      <vt:lpstr>Průběh seminářů – prezenční forma</vt:lpstr>
      <vt:lpstr>Průběh seminářů – prezenční forma</vt:lpstr>
      <vt:lpstr>Základní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ekonomie II.</dc:title>
  <dc:creator>kub0047</dc:creator>
  <cp:lastModifiedBy>Radka Kubalová</cp:lastModifiedBy>
  <cp:revision>48</cp:revision>
  <dcterms:created xsi:type="dcterms:W3CDTF">2019-02-22T08:41:05Z</dcterms:created>
  <dcterms:modified xsi:type="dcterms:W3CDTF">2022-09-24T19:39:43Z</dcterms:modified>
</cp:coreProperties>
</file>