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3" r:id="rId4"/>
    <p:sldId id="266" r:id="rId5"/>
    <p:sldId id="258" r:id="rId6"/>
    <p:sldId id="260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5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20. 9. 2022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JUDr. Jaromír Richter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Mgr. </a:t>
            </a:r>
            <a:r>
              <a:rPr lang="cs-CZ" b="1" dirty="0" err="1" smtClean="0">
                <a:solidFill>
                  <a:schemeClr val="tx1"/>
                </a:solidFill>
              </a:rPr>
              <a:t>Danuta</a:t>
            </a:r>
            <a:r>
              <a:rPr lang="cs-CZ" b="1" dirty="0" smtClean="0">
                <a:solidFill>
                  <a:schemeClr val="tx1"/>
                </a:solidFill>
              </a:rPr>
              <a:t> Duda,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Přednáška č. 1 </a:t>
            </a:r>
            <a:r>
              <a:rPr lang="cs-CZ" sz="2400" b="1" dirty="0" smtClean="0"/>
              <a:t>(20. </a:t>
            </a:r>
            <a:r>
              <a:rPr lang="cs-CZ" sz="2400" b="1" dirty="0"/>
              <a:t>09.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/>
              <a:t>Úvod, požadavky</a:t>
            </a:r>
          </a:p>
          <a:p>
            <a:pPr algn="just"/>
            <a:r>
              <a:rPr lang="cs-CZ" sz="2400" b="1" dirty="0"/>
              <a:t>Přednáška č. 2 (</a:t>
            </a:r>
            <a:r>
              <a:rPr lang="cs-CZ" sz="2400" b="1" dirty="0" smtClean="0"/>
              <a:t>04. </a:t>
            </a:r>
            <a:r>
              <a:rPr lang="cs-CZ" sz="2400" b="1" dirty="0"/>
              <a:t>10.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/>
              <a:t>Úvod do studia práva, Právní norma a prameny práva v České republice</a:t>
            </a:r>
          </a:p>
          <a:p>
            <a:pPr algn="just"/>
            <a:r>
              <a:rPr lang="cs-CZ" sz="2400" b="1" dirty="0"/>
              <a:t>Přednáška č. 3 </a:t>
            </a:r>
            <a:r>
              <a:rPr lang="cs-CZ" sz="2400" b="1" dirty="0" smtClean="0"/>
              <a:t>(11. </a:t>
            </a:r>
            <a:r>
              <a:rPr lang="cs-CZ" sz="2400" b="1" dirty="0"/>
              <a:t>10.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/>
              <a:t>Stát a jeho ústavní základy, Moc zákonodárná, výkonná a soudní, NKÚ, ČNB</a:t>
            </a:r>
          </a:p>
          <a:p>
            <a:pPr algn="just"/>
            <a:r>
              <a:rPr lang="cs-CZ" sz="2400" b="1" dirty="0"/>
              <a:t>Přednáška č. 4 </a:t>
            </a:r>
            <a:r>
              <a:rPr lang="cs-CZ" sz="2400" b="1" dirty="0" smtClean="0"/>
              <a:t>(18. </a:t>
            </a:r>
            <a:r>
              <a:rPr lang="cs-CZ" sz="2400" b="1" dirty="0"/>
              <a:t>10.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/>
              <a:t>Základní lidská práva a svobody</a:t>
            </a:r>
          </a:p>
          <a:p>
            <a:pPr algn="just"/>
            <a:r>
              <a:rPr lang="cs-CZ" sz="2400" b="1" dirty="0"/>
              <a:t>Přednáška č. 5 (</a:t>
            </a:r>
            <a:r>
              <a:rPr lang="cs-CZ" sz="2400" b="1" dirty="0" smtClean="0"/>
              <a:t>25. </a:t>
            </a:r>
            <a:r>
              <a:rPr lang="cs-CZ" sz="2400" b="1" dirty="0"/>
              <a:t>10.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/>
              <a:t>Trestní odpovědnost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přednášek:</a:t>
            </a:r>
            <a:endParaRPr lang="cs-CZ" sz="2400" b="1" u="sng" dirty="0"/>
          </a:p>
          <a:p>
            <a:endParaRPr lang="cs-CZ" sz="2400" b="1" dirty="0" smtClean="0"/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6 </a:t>
            </a:r>
            <a:r>
              <a:rPr lang="cs-CZ" sz="2200" b="1" dirty="0" smtClean="0"/>
              <a:t>(01. 11. 2022)</a:t>
            </a:r>
            <a:endParaRPr lang="cs-CZ" sz="2200" dirty="0"/>
          </a:p>
          <a:p>
            <a:r>
              <a:rPr lang="cs-CZ" sz="2200" dirty="0"/>
              <a:t>Základní charakteristika občanského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7 (</a:t>
            </a:r>
            <a:r>
              <a:rPr lang="cs-CZ" sz="2200" b="1" dirty="0" smtClean="0"/>
              <a:t>08. </a:t>
            </a:r>
            <a:r>
              <a:rPr lang="cs-CZ" sz="2200" b="1" dirty="0"/>
              <a:t>11. </a:t>
            </a:r>
            <a:r>
              <a:rPr lang="cs-CZ" sz="2200" b="1" dirty="0" smtClean="0"/>
              <a:t>2022)</a:t>
            </a:r>
            <a:endParaRPr lang="cs-CZ" sz="2200" dirty="0"/>
          </a:p>
          <a:p>
            <a:r>
              <a:rPr lang="cs-CZ" sz="2200" dirty="0"/>
              <a:t>Věcná práva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8 </a:t>
            </a:r>
            <a:r>
              <a:rPr lang="cs-CZ" sz="2200" b="1" dirty="0" smtClean="0"/>
              <a:t>(15. </a:t>
            </a:r>
            <a:r>
              <a:rPr lang="cs-CZ" sz="2200" b="1" dirty="0"/>
              <a:t>11. </a:t>
            </a:r>
            <a:r>
              <a:rPr lang="cs-CZ" sz="2200" b="1" dirty="0" smtClean="0"/>
              <a:t>2022)</a:t>
            </a:r>
            <a:endParaRPr lang="cs-CZ" sz="2200" dirty="0"/>
          </a:p>
          <a:p>
            <a:r>
              <a:rPr lang="cs-CZ" sz="2200" dirty="0"/>
              <a:t>Právo dědické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9 (</a:t>
            </a:r>
            <a:r>
              <a:rPr lang="cs-CZ" sz="2200" b="1" dirty="0" smtClean="0"/>
              <a:t>22. </a:t>
            </a:r>
            <a:r>
              <a:rPr lang="cs-CZ" sz="2200" b="1" dirty="0"/>
              <a:t>11. </a:t>
            </a:r>
            <a:r>
              <a:rPr lang="cs-CZ" sz="2200" b="1" dirty="0" smtClean="0"/>
              <a:t>2022)</a:t>
            </a:r>
          </a:p>
          <a:p>
            <a:r>
              <a:rPr lang="cs-CZ" sz="2200" dirty="0" smtClean="0"/>
              <a:t>Závazková práva-obecně</a:t>
            </a:r>
          </a:p>
          <a:p>
            <a:r>
              <a:rPr lang="cs-CZ" sz="2200" b="1" dirty="0" smtClean="0"/>
              <a:t>Přednáška </a:t>
            </a:r>
            <a:r>
              <a:rPr lang="cs-CZ" sz="2200" b="1" dirty="0"/>
              <a:t>č. 10 </a:t>
            </a:r>
            <a:r>
              <a:rPr lang="cs-CZ" sz="2200" b="1" dirty="0" smtClean="0"/>
              <a:t>(29. </a:t>
            </a:r>
            <a:r>
              <a:rPr lang="cs-CZ" sz="2200" b="1" dirty="0"/>
              <a:t>11. </a:t>
            </a:r>
            <a:r>
              <a:rPr lang="cs-CZ" sz="2200" b="1" dirty="0" smtClean="0"/>
              <a:t>2022)</a:t>
            </a:r>
            <a:endParaRPr lang="cs-CZ" sz="2200" dirty="0"/>
          </a:p>
          <a:p>
            <a:r>
              <a:rPr lang="cs-CZ" sz="2200" dirty="0" smtClean="0"/>
              <a:t>Závazková práva</a:t>
            </a:r>
            <a:r>
              <a:rPr lang="cs-CZ" sz="2200" dirty="0"/>
              <a:t>-vybrané </a:t>
            </a:r>
            <a:r>
              <a:rPr lang="cs-CZ" sz="2200" dirty="0" smtClean="0"/>
              <a:t>smlouvy</a:t>
            </a:r>
            <a:endParaRPr lang="cs-CZ" sz="2200" dirty="0"/>
          </a:p>
          <a:p>
            <a:r>
              <a:rPr lang="cs-CZ" sz="2200" b="1" dirty="0"/>
              <a:t>Přednáška č. 11 (</a:t>
            </a:r>
            <a:r>
              <a:rPr lang="cs-CZ" sz="2200" b="1" dirty="0" smtClean="0"/>
              <a:t>06. </a:t>
            </a:r>
            <a:r>
              <a:rPr lang="cs-CZ" sz="2200" b="1" dirty="0"/>
              <a:t>12. </a:t>
            </a:r>
            <a:r>
              <a:rPr lang="cs-CZ" sz="2200" b="1" dirty="0" smtClean="0"/>
              <a:t>2022)</a:t>
            </a:r>
            <a:endParaRPr lang="cs-CZ" sz="2200" dirty="0"/>
          </a:p>
          <a:p>
            <a:r>
              <a:rPr lang="cs-CZ" sz="2200" dirty="0"/>
              <a:t>Občanskoprávní odpovědnost</a:t>
            </a:r>
          </a:p>
          <a:p>
            <a:r>
              <a:rPr lang="cs-CZ" sz="2200" b="1" dirty="0"/>
              <a:t>Přednáška č. 12 </a:t>
            </a:r>
            <a:r>
              <a:rPr lang="cs-CZ" sz="2200" b="1" dirty="0" smtClean="0"/>
              <a:t>(13. </a:t>
            </a:r>
            <a:r>
              <a:rPr lang="cs-CZ" sz="2200" b="1" dirty="0"/>
              <a:t>12. </a:t>
            </a:r>
            <a:r>
              <a:rPr lang="cs-CZ" sz="2200" b="1" dirty="0" smtClean="0"/>
              <a:t>2022)</a:t>
            </a:r>
            <a:endParaRPr lang="cs-CZ" sz="2200" dirty="0"/>
          </a:p>
          <a:p>
            <a:r>
              <a:rPr lang="cs-CZ" sz="2200" dirty="0"/>
              <a:t>Základy práva </a:t>
            </a:r>
            <a:r>
              <a:rPr lang="cs-CZ" sz="2200" dirty="0" smtClean="0"/>
              <a:t>EU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u="sng" dirty="0" smtClean="0"/>
          </a:p>
          <a:p>
            <a:r>
              <a:rPr lang="cs-CZ" sz="2400" b="1" u="sng" dirty="0" smtClean="0"/>
              <a:t>Semináře</a:t>
            </a:r>
          </a:p>
          <a:p>
            <a:endParaRPr lang="cs-CZ" sz="2400" dirty="0"/>
          </a:p>
          <a:p>
            <a:r>
              <a:rPr lang="cs-CZ" sz="2400" b="1" dirty="0"/>
              <a:t>p</a:t>
            </a:r>
            <a:r>
              <a:rPr lang="cs-CZ" sz="2400" b="1" dirty="0" smtClean="0"/>
              <a:t>rocvičování a prohlubování znalostí </a:t>
            </a:r>
          </a:p>
          <a:p>
            <a:endParaRPr lang="cs-CZ" sz="2400" b="1" dirty="0"/>
          </a:p>
          <a:p>
            <a:r>
              <a:rPr lang="cs-CZ" sz="2400" b="1" dirty="0"/>
              <a:t>d</a:t>
            </a:r>
            <a:r>
              <a:rPr lang="cs-CZ" sz="2400" b="1" dirty="0" smtClean="0"/>
              <a:t>le aktuálního rozvrhu vyjma úvodního týdne </a:t>
            </a:r>
            <a:br>
              <a:rPr lang="cs-CZ" sz="2400" b="1" dirty="0" smtClean="0"/>
            </a:br>
            <a:endParaRPr lang="cs-CZ" sz="2400" b="1" dirty="0" smtClean="0"/>
          </a:p>
          <a:p>
            <a:r>
              <a:rPr lang="cs-CZ" sz="2400" b="1" dirty="0" smtClean="0"/>
              <a:t>povinná účast </a:t>
            </a:r>
            <a:r>
              <a:rPr lang="cs-CZ" sz="2400" b="1" dirty="0" smtClean="0"/>
              <a:t>60</a:t>
            </a:r>
            <a:r>
              <a:rPr lang="cs-CZ" sz="2400" b="1" dirty="0" smtClean="0"/>
              <a:t>%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Vedoucí seminářů:</a:t>
            </a:r>
          </a:p>
          <a:p>
            <a:endParaRPr lang="cs-CZ" sz="2400" b="1" dirty="0"/>
          </a:p>
          <a:p>
            <a:r>
              <a:rPr lang="cs-CZ" sz="2400" b="1" dirty="0" smtClean="0"/>
              <a:t>JUDr</a:t>
            </a:r>
            <a:r>
              <a:rPr lang="cs-CZ" sz="2400" b="1" dirty="0"/>
              <a:t>. Jaromír Richter</a:t>
            </a:r>
          </a:p>
          <a:p>
            <a:r>
              <a:rPr lang="cs-CZ" sz="2400" b="1" dirty="0" smtClean="0"/>
              <a:t>JUDr</a:t>
            </a:r>
            <a:r>
              <a:rPr lang="cs-CZ" sz="2400" b="1" dirty="0" smtClean="0"/>
              <a:t>. Michal </a:t>
            </a:r>
            <a:r>
              <a:rPr lang="cs-CZ" sz="2400" b="1" dirty="0" err="1" smtClean="0"/>
              <a:t>Márton</a:t>
            </a:r>
            <a:r>
              <a:rPr lang="cs-CZ" sz="2400" b="1" dirty="0" smtClean="0"/>
              <a:t>, Ph.D.</a:t>
            </a:r>
          </a:p>
          <a:p>
            <a:endParaRPr lang="cs-CZ" sz="2400" b="1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altLang="cs-CZ" sz="2000" b="1" u="sng" dirty="0" smtClean="0"/>
              <a:t/>
            </a:r>
            <a:br>
              <a:rPr lang="cs-CZ" altLang="cs-CZ" sz="2000" b="1" u="sng" dirty="0" smtClean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978-80-7510-284-3 </a:t>
            </a:r>
          </a:p>
          <a:p>
            <a:r>
              <a:rPr lang="cs-CZ" sz="2000" b="1" dirty="0" smtClean="0"/>
              <a:t>Doporučená 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bodů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dirty="0" smtClean="0"/>
              <a:t>20-19…………………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18-17…………………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16-15…………………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14-13…………………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12-11…………………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10- 0………………….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Obsah 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po předchozí domluvě emailem úterý v odpoledních hodinách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482</Words>
  <Application>Microsoft Office PowerPoint</Application>
  <PresentationFormat>Předvádění na obrazovce (4:3)</PresentationFormat>
  <Paragraphs>104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126</cp:revision>
  <dcterms:created xsi:type="dcterms:W3CDTF">2015-09-08T17:35:18Z</dcterms:created>
  <dcterms:modified xsi:type="dcterms:W3CDTF">2022-09-20T07:14:21Z</dcterms:modified>
</cp:coreProperties>
</file>