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3" r:id="rId4"/>
    <p:sldId id="267" r:id="rId5"/>
    <p:sldId id="268" r:id="rId6"/>
    <p:sldId id="282" r:id="rId7"/>
    <p:sldId id="287" r:id="rId8"/>
    <p:sldId id="260" r:id="rId9"/>
    <p:sldId id="284" r:id="rId10"/>
    <p:sldId id="288" r:id="rId11"/>
    <p:sldId id="285" r:id="rId12"/>
    <p:sldId id="28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6853-1FE5-4FA8-8501-0119C81B2D78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1D80-0D67-41F4-AE6E-36357BC9DBE8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BE0B-3AC4-429B-863D-AC2E9EA54D10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D28C-DBD2-4FC6-8CDE-ED9F01A1D4A7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1771-A782-494B-8242-7CF054508509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0AA2-D603-41A9-929F-8086B6675871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D451-772E-4F6A-93B9-20E7F296C69A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693A-09BA-4E7F-901C-4EE116D2B67E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179-8972-4BDD-BEC0-AF0A413867FA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E24D-27A6-40BF-9514-E9F9707A621D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2B86C-F8D4-4452-8A82-DA879521C951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AA6D-8588-41A5-A296-3006A4E95C6E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ZÁKLADY PRÁVA EU</a:t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800" b="1" dirty="0"/>
              <a:t>Prameny práva Evropské unie</a:t>
            </a:r>
          </a:p>
          <a:p>
            <a:pPr lvl="0" algn="just"/>
            <a:endParaRPr lang="cs-CZ" sz="2800" b="1" dirty="0"/>
          </a:p>
          <a:p>
            <a:pPr lvl="0" algn="just"/>
            <a:r>
              <a:rPr lang="cs-CZ" sz="2000" b="1" dirty="0"/>
              <a:t>Sekundární prameny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Směrnice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 provedení směrnice musí dojít ve lhůtě, která je v ní </a:t>
            </a:r>
            <a:r>
              <a:rPr lang="cs-CZ" sz="2000" dirty="0" smtClean="0"/>
              <a:t>stanovena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měrnice na rozdíl od nařízení v</a:t>
            </a:r>
            <a:r>
              <a:rPr lang="cs-CZ" sz="2000" dirty="0"/>
              <a:t> zásadě nejsou přímo </a:t>
            </a:r>
            <a:r>
              <a:rPr lang="cs-CZ" sz="2000" dirty="0" smtClean="0"/>
              <a:t>použitelné (vyjma situací </a:t>
            </a:r>
            <a:r>
              <a:rPr lang="cs-CZ" sz="2000" b="1" i="1" dirty="0" smtClean="0"/>
              <a:t>judikovaných SDEU</a:t>
            </a:r>
            <a:r>
              <a:rPr lang="cs-CZ" sz="2000" dirty="0" smtClean="0"/>
              <a:t>)</a:t>
            </a:r>
          </a:p>
          <a:p>
            <a:pPr lvl="0" algn="just"/>
            <a:r>
              <a:rPr lang="cs-CZ" sz="2000" b="1" i="1" dirty="0" smtClean="0"/>
              <a:t>Podmínky přímého účinku směrnice</a:t>
            </a:r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jde </a:t>
            </a:r>
            <a:r>
              <a:rPr lang="cs-CZ" sz="2000" dirty="0"/>
              <a:t>o směrnici, jež nebyla provedena do vnitrostátního práva nebo byla provedena nedostatečně; </a:t>
            </a:r>
            <a:endParaRPr lang="cs-CZ" sz="2000" dirty="0" smtClean="0"/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ustanovení </a:t>
            </a:r>
            <a:r>
              <a:rPr lang="cs-CZ" sz="2000" dirty="0"/>
              <a:t>směrnice jsou závazná a jsou také dostatečně jednoznačná a přesná; </a:t>
            </a:r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ustanovení </a:t>
            </a:r>
            <a:r>
              <a:rPr lang="cs-CZ" sz="2000" dirty="0"/>
              <a:t>směrnice přiznávají práva </a:t>
            </a:r>
            <a:r>
              <a:rPr lang="cs-CZ" sz="2000" dirty="0" smtClean="0"/>
              <a:t>jednotlivcům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 smtClean="0"/>
              <a:t>Při splnění těchto podmínek je pak možno proti členskému státu žádat i náhradu škody.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/>
              <a:t>Sekundární prameny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Rozhodnutí, doporučení, stanoviska</a:t>
            </a:r>
          </a:p>
          <a:p>
            <a:pPr lvl="0" algn="just"/>
            <a:endParaRPr lang="cs-CZ" sz="2000" b="1" dirty="0"/>
          </a:p>
          <a:p>
            <a:pPr fontAlgn="ctr"/>
            <a:r>
              <a:rPr lang="cs-CZ" sz="2000" b="1" dirty="0"/>
              <a:t>r</a:t>
            </a:r>
            <a:r>
              <a:rPr lang="cs-CZ" sz="2000" b="1" dirty="0" smtClean="0"/>
              <a:t>ozhodnutí</a:t>
            </a:r>
            <a:r>
              <a:rPr lang="cs-CZ" sz="2000" dirty="0" smtClean="0"/>
              <a:t> 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závazné v celém </a:t>
            </a:r>
            <a:r>
              <a:rPr lang="cs-CZ" sz="2000" dirty="0" smtClean="0"/>
              <a:t>rozsahu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je-li </a:t>
            </a:r>
            <a:r>
              <a:rPr lang="cs-CZ" sz="2000" dirty="0"/>
              <a:t>určeno konkrétním subjektům (členské státy, fyzické osoby nebo právnické osoby), je závazné jen pro ně a slouží k řešení konkrétních situací jednotlivých subjektů, jimž je </a:t>
            </a:r>
            <a:r>
              <a:rPr lang="cs-CZ" sz="2000" dirty="0" smtClean="0"/>
              <a:t>určeno</a:t>
            </a:r>
          </a:p>
          <a:p>
            <a:pPr fontAlgn="ctr"/>
            <a:r>
              <a:rPr lang="cs-CZ" sz="2000" b="1" dirty="0"/>
              <a:t>d</a:t>
            </a:r>
            <a:r>
              <a:rPr lang="cs-CZ" sz="2000" b="1" dirty="0" smtClean="0"/>
              <a:t>oporučení </a:t>
            </a:r>
            <a:r>
              <a:rPr lang="cs-CZ" sz="2000" b="1" dirty="0"/>
              <a:t>a stanoviska </a:t>
            </a:r>
            <a:endParaRPr lang="cs-CZ" sz="2000" b="1" dirty="0" smtClean="0"/>
          </a:p>
          <a:p>
            <a:pPr algn="just" fontAlgn="ctr"/>
            <a:r>
              <a:rPr lang="cs-CZ" sz="2000" dirty="0" smtClean="0"/>
              <a:t>subjektům</a:t>
            </a:r>
            <a:r>
              <a:rPr lang="cs-CZ" sz="2000" dirty="0"/>
              <a:t>, jimž jsou určena, nepřiznávají žádná práva ani jim neukládají žádné povinnosti, ale mohou sloužit jako opora, pokud jde o výklad a obsah práva Unie.</a:t>
            </a:r>
          </a:p>
          <a:p>
            <a:pPr lvl="0" algn="just"/>
            <a:endParaRPr lang="cs-CZ" sz="2000" b="1" dirty="0"/>
          </a:p>
          <a:p>
            <a:pPr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800" b="1" dirty="0"/>
              <a:t>Prameny práva Evropské unie</a:t>
            </a:r>
          </a:p>
          <a:p>
            <a:pPr lvl="0" algn="just"/>
            <a:endParaRPr lang="cs-CZ" sz="2800" b="1" dirty="0"/>
          </a:p>
          <a:p>
            <a:pPr lvl="0" algn="just"/>
            <a:r>
              <a:rPr lang="cs-CZ" sz="2000" b="1" dirty="0" smtClean="0"/>
              <a:t>Subsidiární prameny</a:t>
            </a:r>
          </a:p>
          <a:p>
            <a:pPr lvl="0" algn="just"/>
            <a:endParaRPr lang="cs-CZ" sz="2000" b="1" dirty="0"/>
          </a:p>
          <a:p>
            <a:r>
              <a:rPr lang="cs-CZ" sz="2000" dirty="0"/>
              <a:t>Subsidiárními zdroji jsou součásti práva, které nejsou konkrétně uvedeny ve </a:t>
            </a:r>
            <a:r>
              <a:rPr lang="cs-CZ" sz="2000" dirty="0" smtClean="0"/>
              <a:t>Smlouvách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judikatura</a:t>
            </a:r>
            <a:r>
              <a:rPr lang="cs-CZ" sz="2000" dirty="0"/>
              <a:t> </a:t>
            </a:r>
            <a:r>
              <a:rPr lang="cs-CZ" sz="2000" dirty="0" smtClean="0"/>
              <a:t>Soudního dvora EU (SDEU)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mezinárodní právo</a:t>
            </a:r>
            <a:r>
              <a:rPr lang="cs-CZ" sz="2000" dirty="0"/>
              <a:t> – často zdroj inspirace pro SDEU při rozvíjení jeho judikatury. SDEU odkazuje na psané právo, zvyky a úzus,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obecné zásady práva</a:t>
            </a:r>
            <a:r>
              <a:rPr lang="cs-CZ" sz="2000" dirty="0"/>
              <a:t> – nepsané prameny práva rozpracované judikaturou SDEU. Umožňují SDEU provádět pravidla v různých oblastech, které nejsou uvedeny ve </a:t>
            </a:r>
            <a:r>
              <a:rPr lang="cs-CZ" sz="2000" dirty="0" smtClean="0"/>
              <a:t>Smlouvách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Evropská unie</a:t>
            </a:r>
          </a:p>
          <a:p>
            <a:pPr algn="just"/>
            <a:endParaRPr lang="cs-CZ" sz="2400" b="1" u="sng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nadstátní (</a:t>
            </a:r>
            <a:r>
              <a:rPr lang="cs-CZ" sz="2400" b="1" dirty="0" err="1" smtClean="0"/>
              <a:t>supranacionání</a:t>
            </a:r>
            <a:r>
              <a:rPr lang="cs-CZ" sz="2400" dirty="0" smtClean="0"/>
              <a:t>) společenství států (28 včetně Velké Británie)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 hlediska státoprávního uspořádání (unitární stát – konfederace – federace) má nejblíže ke konfederaci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vytváří vlastní právní systém, který je nezávislý na právu mezinárodním (je závazný pro členské státy), ale i právu vnitrostátním (princip </a:t>
            </a:r>
            <a:r>
              <a:rPr lang="cs-CZ" sz="2400" dirty="0" err="1" smtClean="0"/>
              <a:t>supranacionality</a:t>
            </a:r>
            <a:r>
              <a:rPr lang="cs-CZ" sz="2400" dirty="0" smtClean="0"/>
              <a:t>)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1600" i="1" dirty="0" smtClean="0"/>
              <a:t>Čl. 10a Ústavy České republiky</a:t>
            </a:r>
          </a:p>
          <a:p>
            <a:endParaRPr lang="cs-CZ" sz="1600" i="1" dirty="0" smtClean="0"/>
          </a:p>
          <a:p>
            <a:r>
              <a:rPr lang="cs-CZ" sz="1600" i="1" dirty="0" smtClean="0"/>
              <a:t>(</a:t>
            </a:r>
            <a:r>
              <a:rPr lang="cs-CZ" sz="1600" i="1" dirty="0"/>
              <a:t>1) Mezinárodní smlouvou mohou být některé pravomoci orgánů České republiky přeneseny na mezinárodní organizaci nebo instituci.</a:t>
            </a:r>
            <a:endParaRPr lang="cs-CZ" sz="1600" dirty="0"/>
          </a:p>
          <a:p>
            <a:r>
              <a:rPr lang="cs-CZ" sz="1600" i="1" dirty="0"/>
              <a:t>(2) K ratifikaci mezinárodní smlouvy uvedené v odstavci 1 je třeba souhlasu Parlamentu, nestanoví-li ústavní zákon, že k ratifikaci je třeba souhlasu daného v referendu.</a:t>
            </a:r>
            <a:endParaRPr lang="cs-CZ" sz="1600" dirty="0"/>
          </a:p>
          <a:p>
            <a:pPr algn="just"/>
            <a:endParaRPr lang="cs-CZ" sz="2000" dirty="0"/>
          </a:p>
          <a:p>
            <a:endParaRPr lang="cs-CZ" sz="2000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 </a:t>
            </a:r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4" y="207896"/>
            <a:ext cx="8137057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Evropská unie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-vývoj počtu členských států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000" b="1" dirty="0" smtClean="0"/>
              <a:t>Zakládající členové (1952)</a:t>
            </a:r>
          </a:p>
          <a:p>
            <a:pPr algn="just"/>
            <a:r>
              <a:rPr lang="cs-CZ" sz="2000" dirty="0"/>
              <a:t>Belgie, Francie, Itálie</a:t>
            </a:r>
            <a:r>
              <a:rPr lang="cs-CZ" sz="2000" dirty="0" smtClean="0"/>
              <a:t>, </a:t>
            </a:r>
            <a:r>
              <a:rPr lang="cs-CZ" sz="2000" dirty="0"/>
              <a:t>Lucembursko, Německo, </a:t>
            </a:r>
            <a:r>
              <a:rPr lang="cs-CZ" sz="2000" dirty="0" smtClean="0"/>
              <a:t>Nizozemsko</a:t>
            </a:r>
          </a:p>
          <a:p>
            <a:pPr algn="just"/>
            <a:r>
              <a:rPr lang="cs-CZ" sz="2000" b="1" dirty="0" smtClean="0"/>
              <a:t>1.rozšíření (1973)</a:t>
            </a:r>
          </a:p>
          <a:p>
            <a:pPr algn="just"/>
            <a:r>
              <a:rPr lang="cs-CZ" sz="2000" dirty="0"/>
              <a:t>Dánsko, Irsko, Velká </a:t>
            </a:r>
            <a:r>
              <a:rPr lang="cs-CZ" sz="2000" dirty="0" smtClean="0"/>
              <a:t>Británie</a:t>
            </a:r>
          </a:p>
          <a:p>
            <a:pPr algn="just"/>
            <a:r>
              <a:rPr lang="cs-CZ" sz="2000" b="1" dirty="0" smtClean="0"/>
              <a:t>2. </a:t>
            </a:r>
            <a:r>
              <a:rPr lang="cs-CZ" sz="2000" b="1" dirty="0"/>
              <a:t>r</a:t>
            </a:r>
            <a:r>
              <a:rPr lang="cs-CZ" sz="2000" b="1" dirty="0" smtClean="0"/>
              <a:t>ozšíření (1981)</a:t>
            </a:r>
          </a:p>
          <a:p>
            <a:pPr algn="just"/>
            <a:r>
              <a:rPr lang="cs-CZ" sz="2000" dirty="0" smtClean="0"/>
              <a:t>Řecko</a:t>
            </a:r>
          </a:p>
          <a:p>
            <a:pPr algn="just"/>
            <a:r>
              <a:rPr lang="cs-CZ" sz="2000" b="1" dirty="0" smtClean="0"/>
              <a:t>3. rozšíření (1986)</a:t>
            </a:r>
          </a:p>
          <a:p>
            <a:pPr algn="just"/>
            <a:r>
              <a:rPr lang="cs-CZ" sz="2000" dirty="0"/>
              <a:t>Španělsko, </a:t>
            </a:r>
            <a:r>
              <a:rPr lang="cs-CZ" sz="2000" dirty="0" smtClean="0"/>
              <a:t>Portugalsko</a:t>
            </a:r>
          </a:p>
          <a:p>
            <a:pPr algn="just"/>
            <a:r>
              <a:rPr lang="cs-CZ" sz="2000" b="1" dirty="0" smtClean="0"/>
              <a:t>4. </a:t>
            </a:r>
            <a:r>
              <a:rPr lang="cs-CZ" sz="2000" b="1" dirty="0"/>
              <a:t>rozšíření (</a:t>
            </a:r>
            <a:r>
              <a:rPr lang="cs-CZ" sz="2000" b="1" dirty="0" smtClean="0"/>
              <a:t>1995)</a:t>
            </a:r>
          </a:p>
          <a:p>
            <a:pPr algn="just"/>
            <a:r>
              <a:rPr lang="cs-CZ" sz="2000" dirty="0"/>
              <a:t>Finsko, Rakousko, Švédsko</a:t>
            </a:r>
            <a:endParaRPr lang="cs-CZ" sz="2000" b="1" dirty="0"/>
          </a:p>
          <a:p>
            <a:pPr algn="just"/>
            <a:r>
              <a:rPr lang="cs-CZ" sz="2000" b="1" dirty="0" smtClean="0"/>
              <a:t>5. </a:t>
            </a:r>
            <a:r>
              <a:rPr lang="cs-CZ" sz="2000" b="1" dirty="0"/>
              <a:t>rozšíření </a:t>
            </a:r>
            <a:r>
              <a:rPr lang="cs-CZ" sz="2000" b="1" dirty="0" smtClean="0"/>
              <a:t>(2004)</a:t>
            </a:r>
            <a:endParaRPr lang="cs-CZ" sz="2000" b="1" dirty="0"/>
          </a:p>
          <a:p>
            <a:pPr algn="just"/>
            <a:r>
              <a:rPr lang="cs-CZ" sz="2000" dirty="0"/>
              <a:t>Česká republika, Estonsko, Kypr, Litva, Lotyšsko, Maďarsko, Malta, Polsko, Slovensko, Slovinsko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endParaRPr lang="cs-CZ" b="1" dirty="0"/>
          </a:p>
          <a:p>
            <a:pPr lvl="0" algn="just"/>
            <a:endParaRPr lang="cs-CZ" dirty="0" smtClean="0"/>
          </a:p>
          <a:p>
            <a:pPr lvl="0" algn="just"/>
            <a:endParaRPr lang="cs-CZ" b="1" dirty="0"/>
          </a:p>
          <a:p>
            <a:pPr algn="just"/>
            <a:endParaRPr lang="cs-CZ" b="1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20688"/>
            <a:ext cx="82089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Evropská unie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-vývoj počtu členských států</a:t>
            </a:r>
          </a:p>
          <a:p>
            <a:endParaRPr lang="cs-CZ" sz="2400" b="1" dirty="0" smtClean="0"/>
          </a:p>
          <a:p>
            <a:pPr algn="just"/>
            <a:r>
              <a:rPr lang="cs-CZ" sz="2000" b="1" dirty="0" smtClean="0"/>
              <a:t>6. </a:t>
            </a:r>
            <a:r>
              <a:rPr lang="cs-CZ" sz="2000" b="1" dirty="0"/>
              <a:t>rozšíření </a:t>
            </a:r>
            <a:r>
              <a:rPr lang="cs-CZ" sz="2000" b="1" dirty="0" smtClean="0"/>
              <a:t>(2007)</a:t>
            </a:r>
            <a:endParaRPr lang="cs-CZ" sz="2000" b="1" dirty="0"/>
          </a:p>
          <a:p>
            <a:pPr algn="just"/>
            <a:r>
              <a:rPr lang="cs-CZ" sz="2000" dirty="0"/>
              <a:t>Bulharsko a Rumunsko </a:t>
            </a:r>
            <a:endParaRPr lang="cs-CZ" sz="2000" dirty="0" smtClean="0"/>
          </a:p>
          <a:p>
            <a:pPr algn="just"/>
            <a:r>
              <a:rPr lang="cs-CZ" sz="2000" b="1" dirty="0" smtClean="0"/>
              <a:t>7. </a:t>
            </a:r>
            <a:r>
              <a:rPr lang="cs-CZ" sz="2000" b="1" dirty="0"/>
              <a:t>rozšíření (</a:t>
            </a:r>
            <a:r>
              <a:rPr lang="cs-CZ" sz="2000" b="1" dirty="0" smtClean="0"/>
              <a:t>2013)</a:t>
            </a:r>
            <a:endParaRPr lang="cs-CZ" sz="2000" b="1" dirty="0"/>
          </a:p>
          <a:p>
            <a:pPr algn="just"/>
            <a:r>
              <a:rPr lang="cs-CZ" sz="2000" dirty="0"/>
              <a:t>Chorvatsko </a:t>
            </a:r>
            <a:endParaRPr lang="cs-CZ" sz="2000" dirty="0" smtClean="0"/>
          </a:p>
          <a:p>
            <a:pPr algn="just"/>
            <a:r>
              <a:rPr lang="cs-CZ" sz="2000" b="1" dirty="0" err="1" smtClean="0"/>
              <a:t>Brexit</a:t>
            </a:r>
            <a:r>
              <a:rPr lang="cs-CZ" sz="2000" b="1" dirty="0" smtClean="0"/>
              <a:t> (2016)</a:t>
            </a:r>
          </a:p>
          <a:p>
            <a:pPr algn="just"/>
            <a:r>
              <a:rPr lang="cs-CZ" sz="2000" dirty="0"/>
              <a:t>r</a:t>
            </a:r>
            <a:r>
              <a:rPr lang="cs-CZ" sz="2000" dirty="0" smtClean="0"/>
              <a:t>eferendum o vystoupení Velké Británie z Evropské unie, nyní jednání o podmínkách vystoupení</a:t>
            </a:r>
          </a:p>
          <a:p>
            <a:pPr algn="just"/>
            <a:r>
              <a:rPr lang="cs-CZ" sz="2000" b="1" dirty="0" smtClean="0"/>
              <a:t>Kandidátské země</a:t>
            </a:r>
          </a:p>
          <a:p>
            <a:pPr algn="just"/>
            <a:r>
              <a:rPr lang="cs-CZ" sz="2000" dirty="0"/>
              <a:t>Albánie, Černá Hora, Srbsko, Makedonie, </a:t>
            </a:r>
            <a:r>
              <a:rPr lang="cs-CZ" sz="2000" dirty="0" smtClean="0"/>
              <a:t>Turecko</a:t>
            </a:r>
            <a:endParaRPr lang="cs-CZ" sz="2000" dirty="0"/>
          </a:p>
          <a:p>
            <a:pPr algn="just"/>
            <a:r>
              <a:rPr lang="cs-CZ" sz="2000" b="1" dirty="0" smtClean="0"/>
              <a:t>Země, které vstup odmítly</a:t>
            </a:r>
          </a:p>
          <a:p>
            <a:pPr algn="just"/>
            <a:r>
              <a:rPr lang="cs-CZ" sz="2000" dirty="0" smtClean="0"/>
              <a:t>Norsko, Švýcarsko</a:t>
            </a:r>
          </a:p>
          <a:p>
            <a:pPr algn="just"/>
            <a:r>
              <a:rPr lang="cs-CZ" sz="2000" b="1" dirty="0" smtClean="0"/>
              <a:t>Potenciální kandidátské země</a:t>
            </a:r>
          </a:p>
          <a:p>
            <a:pPr algn="just"/>
            <a:r>
              <a:rPr lang="cs-CZ" sz="2000" dirty="0"/>
              <a:t>Bosna a Hercegovina, Kosovo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894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Evropská unie</a:t>
            </a:r>
          </a:p>
          <a:p>
            <a:pPr lvl="0" algn="just"/>
            <a:endParaRPr lang="cs-CZ" sz="2400" b="1" i="1" dirty="0" smtClean="0"/>
          </a:p>
          <a:p>
            <a:pPr lvl="0" algn="just"/>
            <a:r>
              <a:rPr lang="cs-CZ" sz="2000" b="1" dirty="0" smtClean="0"/>
              <a:t>-</a:t>
            </a:r>
            <a:r>
              <a:rPr lang="cs-CZ" sz="2000" b="1" dirty="0" err="1" smtClean="0"/>
              <a:t>Brexit</a:t>
            </a:r>
            <a:endParaRPr lang="cs-CZ" sz="2000" b="1" dirty="0" smtClean="0"/>
          </a:p>
          <a:p>
            <a:pPr lvl="0" algn="just"/>
            <a:r>
              <a:rPr lang="cs-CZ" sz="2000" b="1" dirty="0" smtClean="0"/>
              <a:t>Čl. 50 SEU (Lisabonská smlouva)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Každý </a:t>
            </a:r>
            <a:r>
              <a:rPr lang="cs-CZ" sz="2000" i="1" dirty="0"/>
              <a:t>členský stát se v souladu se svými ústavními předpisy může rozhodnout z Unie vystoupit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 smtClean="0"/>
              <a:t>Členský </a:t>
            </a:r>
            <a:r>
              <a:rPr lang="cs-CZ" sz="2000" i="1" dirty="0"/>
              <a:t>stát, který se rozhodne vystoupit, oznámí svůj záměr Evropské radě. S ohledem na pokyny Evropské rady Unie sjedná a uzavře s tímto státem dohodu o podmínkách jeho vystoupení, s přihlédnutím k rámci jeho budoucích vztahů s </a:t>
            </a:r>
            <a:r>
              <a:rPr lang="cs-CZ" sz="2000" i="1" dirty="0" smtClean="0"/>
              <a:t>Unií. Jménem </a:t>
            </a:r>
            <a:r>
              <a:rPr lang="cs-CZ" sz="2000" i="1" dirty="0"/>
              <a:t>Unie ji uzavře Rada, která rozhoduje kvalifikovanou většinou po obdržení souhlasu Evropského parlamentu.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 smtClean="0"/>
              <a:t>Smlouvy </a:t>
            </a:r>
            <a:r>
              <a:rPr lang="cs-CZ" sz="2000" i="1" dirty="0"/>
              <a:t>přestávají být pro dotyčný stát použitelné dnem vstupu dohody o </a:t>
            </a:r>
            <a:r>
              <a:rPr lang="cs-CZ" sz="2000" i="1" dirty="0" smtClean="0"/>
              <a:t>vystoupení v </a:t>
            </a:r>
            <a:r>
              <a:rPr lang="cs-CZ" sz="2000" i="1" dirty="0"/>
              <a:t>platnost, nebo, nedojde-li k tomu, dva roky po oznámení podle odstavce 2, nerozhodne-li Evropská rada jednomyslně po dohodě s dotyčným členským státem o prodloužení této lhůty.</a:t>
            </a:r>
          </a:p>
          <a:p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400" b="1" dirty="0"/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Evropská unie</a:t>
            </a:r>
          </a:p>
          <a:p>
            <a:pPr algn="just"/>
            <a:endParaRPr lang="cs-CZ" sz="2000" b="1" u="sng" dirty="0" smtClean="0"/>
          </a:p>
          <a:p>
            <a:pPr lvl="0" algn="just"/>
            <a:r>
              <a:rPr lang="cs-CZ" sz="2000" b="1" dirty="0" smtClean="0"/>
              <a:t>Princip </a:t>
            </a:r>
            <a:r>
              <a:rPr lang="cs-CZ" sz="2000" b="1" dirty="0" err="1" smtClean="0"/>
              <a:t>supranacionality</a:t>
            </a:r>
            <a:r>
              <a:rPr lang="cs-CZ" sz="2000" b="1" dirty="0" smtClean="0"/>
              <a:t> – charakteristika</a:t>
            </a:r>
          </a:p>
          <a:p>
            <a:pPr algn="just"/>
            <a:r>
              <a:rPr lang="cs-CZ" sz="2000" i="1" dirty="0"/>
              <a:t>1) Společenství nejsou pouhým souhrnem členských států – mají vlastní zájmy a vůli projevovanou svými orgány s autonomním postavením – tato vůle se vytváří buď nezávisle na členských státech (Komise, ESD) či na principu většiny (Rada), tedy i x vůli čl. států, které jsou rozhodnutími </a:t>
            </a:r>
            <a:r>
              <a:rPr lang="cs-CZ" sz="2000" i="1" dirty="0" smtClean="0"/>
              <a:t>vázány. Pravomoci </a:t>
            </a:r>
            <a:r>
              <a:rPr lang="cs-CZ" sz="2000" i="1" dirty="0"/>
              <a:t>v legislativní, výkonné a soudní moci nevykonává stát, ale Evropské společenství a to v těch oblastech, kde došlo k delegaci, </a:t>
            </a:r>
            <a:endParaRPr lang="cs-CZ" sz="2000" dirty="0"/>
          </a:p>
          <a:p>
            <a:pPr algn="just"/>
            <a:r>
              <a:rPr lang="cs-CZ" sz="2000" i="1" dirty="0"/>
              <a:t>2) orgány EU </a:t>
            </a:r>
            <a:r>
              <a:rPr lang="cs-CZ" sz="2000" i="1" dirty="0" smtClean="0"/>
              <a:t>tvoří </a:t>
            </a:r>
            <a:r>
              <a:rPr lang="cs-CZ" sz="2000" i="1" dirty="0"/>
              <a:t>normy, které jsou samostatným a svébytným systémem </a:t>
            </a:r>
            <a:r>
              <a:rPr lang="cs-CZ" sz="2000" i="1" dirty="0" smtClean="0"/>
              <a:t>práva</a:t>
            </a:r>
            <a:endParaRPr lang="cs-CZ" sz="2000" dirty="0"/>
          </a:p>
          <a:p>
            <a:pPr algn="just"/>
            <a:r>
              <a:rPr lang="cs-CZ" sz="2000" i="1" dirty="0"/>
              <a:t>3) bezprostřední závaznost takového práva a rozhodnutí – většina aktů je právně závazná, při většinovém hlasování se stát musí podřídit i když nesouhlasí, </a:t>
            </a:r>
            <a:endParaRPr lang="cs-CZ" sz="2000" dirty="0"/>
          </a:p>
          <a:p>
            <a:pPr algn="just"/>
            <a:r>
              <a:rPr lang="cs-CZ" sz="2000" i="1" dirty="0"/>
              <a:t>4) bezprostřední použitelnost aktů pro vnitřní poměry tzv. direct </a:t>
            </a:r>
            <a:r>
              <a:rPr lang="cs-CZ" sz="2000" i="1" dirty="0" err="1"/>
              <a:t>effect</a:t>
            </a:r>
            <a:r>
              <a:rPr lang="cs-CZ" sz="2000" i="1" dirty="0"/>
              <a:t>, </a:t>
            </a:r>
            <a:endParaRPr lang="cs-CZ" sz="2000" dirty="0"/>
          </a:p>
          <a:p>
            <a:pPr algn="just"/>
            <a:r>
              <a:rPr lang="cs-CZ" sz="2000" i="1" dirty="0"/>
              <a:t>5) adresáty norem jsou PO i FO na území členských států</a:t>
            </a:r>
            <a:endParaRPr lang="cs-CZ" sz="2000" dirty="0"/>
          </a:p>
          <a:p>
            <a:pPr algn="just"/>
            <a:r>
              <a:rPr lang="cs-CZ" sz="2000" i="1" dirty="0"/>
              <a:t>6) realizace soudní ochrany přísluší Evropskému soudnímu dvoru, vnitrostátní soudy aplikují právo ES a EU také, </a:t>
            </a:r>
            <a:endParaRPr lang="cs-CZ" sz="2000" dirty="0"/>
          </a:p>
          <a:p>
            <a:pPr algn="just"/>
            <a:r>
              <a:rPr lang="cs-CZ" sz="2000" i="1" dirty="0"/>
              <a:t>7) finanční samostatnost, vlastní zdroje příjmů, rozsáhlá autonomie (</a:t>
            </a:r>
            <a:r>
              <a:rPr lang="cs-CZ" sz="2000" i="1" dirty="0" err="1"/>
              <a:t>narozdíl</a:t>
            </a:r>
            <a:r>
              <a:rPr lang="cs-CZ" sz="2000" i="1" dirty="0"/>
              <a:t> od OSN)</a:t>
            </a:r>
            <a:endParaRPr lang="cs-CZ" sz="2000" dirty="0"/>
          </a:p>
          <a:p>
            <a:pPr algn="just"/>
            <a:endParaRPr lang="cs-CZ" sz="2000" b="1" u="sng" dirty="0"/>
          </a:p>
          <a:p>
            <a:pPr algn="just"/>
            <a:endParaRPr lang="cs-CZ" sz="2000" dirty="0" smtClean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7"/>
            <a:ext cx="8280920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Prameny práva Evropské unie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Primární právo</a:t>
            </a:r>
          </a:p>
          <a:p>
            <a:pPr marL="342900" lvl="0" indent="-342900" algn="just">
              <a:buFontTx/>
              <a:buChar char="-"/>
            </a:pPr>
            <a:r>
              <a:rPr lang="cs-CZ" sz="2000" b="1" dirty="0"/>
              <a:t>z</a:t>
            </a:r>
            <a:r>
              <a:rPr lang="cs-CZ" sz="2000" b="1" dirty="0" smtClean="0"/>
              <a:t>akládací smlouvy</a:t>
            </a:r>
          </a:p>
          <a:p>
            <a:pPr lvl="0" algn="just"/>
            <a:r>
              <a:rPr lang="cs-CZ" sz="2000" b="1" dirty="0" smtClean="0"/>
              <a:t>Smlouva o Evropské unii</a:t>
            </a:r>
          </a:p>
          <a:p>
            <a:pPr lvl="0" algn="just"/>
            <a:r>
              <a:rPr lang="cs-CZ" sz="2000" b="1" dirty="0" smtClean="0"/>
              <a:t>Smlouva o fungování Evropské unie</a:t>
            </a:r>
          </a:p>
          <a:p>
            <a:pPr lvl="0" algn="just"/>
            <a:r>
              <a:rPr lang="cs-CZ" sz="2000" b="1" dirty="0" smtClean="0"/>
              <a:t>Smlouva o založení společenství pro atomovou unii (EUROATOM)</a:t>
            </a:r>
          </a:p>
          <a:p>
            <a:pPr lvl="0" algn="just"/>
            <a:r>
              <a:rPr lang="pt-BR" sz="2000" b="1" dirty="0"/>
              <a:t>Listina základních práv Evropské </a:t>
            </a:r>
            <a:r>
              <a:rPr lang="pt-BR" sz="2000" b="1" dirty="0" smtClean="0"/>
              <a:t>unie</a:t>
            </a:r>
            <a:endParaRPr lang="cs-CZ" sz="2000" b="1" dirty="0" smtClean="0"/>
          </a:p>
          <a:p>
            <a:pPr lvl="0" algn="just"/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právní akty, jejichž </a:t>
            </a:r>
            <a:r>
              <a:rPr lang="cs-CZ" sz="2000" dirty="0"/>
              <a:t>ustanovení jsou pro členské státy </a:t>
            </a:r>
            <a:r>
              <a:rPr lang="cs-CZ" sz="2000" dirty="0" smtClean="0"/>
              <a:t>závazná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definují </a:t>
            </a:r>
            <a:r>
              <a:rPr lang="cs-CZ" sz="2000" dirty="0"/>
              <a:t>cíle EU a pravidla, jimiž se řídí činnost orgánů </a:t>
            </a:r>
            <a:r>
              <a:rPr lang="cs-CZ" sz="2000" dirty="0" smtClean="0"/>
              <a:t>Unie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vymezují </a:t>
            </a:r>
            <a:r>
              <a:rPr lang="cs-CZ" sz="2000" dirty="0"/>
              <a:t>způsob, jakým jsou přijímána rozhodnutí a také vztah EU vůči členským </a:t>
            </a:r>
            <a:r>
              <a:rPr lang="cs-CZ" sz="2000" dirty="0" smtClean="0"/>
              <a:t>státům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stanoví </a:t>
            </a:r>
            <a:r>
              <a:rPr lang="cs-CZ" sz="2000" dirty="0"/>
              <a:t>způsob schvalování nových právních předpisů, které pak členské státy začleňují do svých právních systémů</a:t>
            </a:r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endParaRPr lang="cs-CZ" sz="2400" b="1" dirty="0" smtClean="0"/>
          </a:p>
          <a:p>
            <a:pPr lvl="0" algn="just"/>
            <a:endParaRPr lang="cs-CZ" u="sng" dirty="0" smtClean="0"/>
          </a:p>
          <a:p>
            <a:pPr lvl="0" algn="just"/>
            <a:endParaRPr lang="cs-CZ" u="sng" dirty="0" smtClean="0"/>
          </a:p>
          <a:p>
            <a:pPr lvl="0" algn="just"/>
            <a:endParaRPr lang="cs-CZ" sz="48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 smtClean="0"/>
              <a:t>Sekundární právo EU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Nařízení</a:t>
            </a:r>
          </a:p>
          <a:p>
            <a:pPr lvl="0" algn="just"/>
            <a:endParaRPr lang="cs-CZ" sz="2000" b="1" dirty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mají </a:t>
            </a:r>
            <a:r>
              <a:rPr lang="cs-CZ" sz="2000" dirty="0"/>
              <a:t>obecnou působnost, jsou závazná v celém rozsahu a přímo </a:t>
            </a:r>
            <a:r>
              <a:rPr lang="cs-CZ" sz="2000" dirty="0" smtClean="0"/>
              <a:t>použitelná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musí </a:t>
            </a:r>
            <a:r>
              <a:rPr lang="cs-CZ" sz="2000" dirty="0"/>
              <a:t>být bezvýhradně dodržována těmi, na něž se vztahují (jednotlivci, členské státy, orgány Unie</a:t>
            </a:r>
            <a:r>
              <a:rPr lang="cs-CZ" sz="2000" dirty="0" smtClean="0"/>
              <a:t>),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od </a:t>
            </a:r>
            <a:r>
              <a:rPr lang="cs-CZ" sz="2000" dirty="0"/>
              <a:t>svého vstupu v platnost (ke stanovenému dni, jinak dvacátým dnem po zveřejnění v Úředním věstníku Evropské unie) jsou přímo použitelná ve všech členských státech, aniž by bylo nutné jejich provedení do vnitrostátního </a:t>
            </a:r>
            <a:r>
              <a:rPr lang="cs-CZ" sz="2000" dirty="0" smtClean="0"/>
              <a:t>práva,</a:t>
            </a:r>
            <a:endParaRPr lang="cs-CZ" sz="2000" dirty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/>
              <a:t>c</a:t>
            </a:r>
            <a:r>
              <a:rPr lang="cs-CZ" sz="2000" dirty="0" smtClean="0"/>
              <a:t>ílem </a:t>
            </a:r>
            <a:r>
              <a:rPr lang="cs-CZ" sz="2000" dirty="0"/>
              <a:t>nařízení je zajistit jednotné používání práva Unie ve všech členských </a:t>
            </a:r>
            <a:r>
              <a:rPr lang="cs-CZ" sz="2000" dirty="0" smtClean="0"/>
              <a:t>státech</a:t>
            </a:r>
            <a:r>
              <a:rPr lang="cs-CZ" sz="2000" dirty="0"/>
              <a:t>,</a:t>
            </a:r>
            <a:endParaRPr lang="cs-CZ" sz="2000" dirty="0" smtClean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znemožňuje </a:t>
            </a:r>
            <a:r>
              <a:rPr lang="cs-CZ" sz="2000" dirty="0"/>
              <a:t>použití vnitrostátních předpisů, které jsou neslučitelné s věcným obsahem jeho </a:t>
            </a:r>
            <a:r>
              <a:rPr lang="cs-CZ" sz="2000" dirty="0" smtClean="0"/>
              <a:t>ustanovení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 smtClean="0"/>
              <a:t>Sekundární prameny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Směrnice</a:t>
            </a:r>
            <a:endParaRPr lang="cs-CZ" sz="2000" b="1" dirty="0"/>
          </a:p>
          <a:p>
            <a:pPr lvl="0" algn="just"/>
            <a:endParaRPr lang="cs-CZ" sz="24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měrnice </a:t>
            </a:r>
            <a:r>
              <a:rPr lang="cs-CZ" sz="2000" dirty="0"/>
              <a:t>je pro vymezené členské státy (ať už se jedná o jeden členský stát, několik členských států či všechny) závazná, pokud jde o výsledek, jehož má být dosaženo, nechává jim však možnost zvolit si způsob a prostředky dosažení stanovených </a:t>
            </a:r>
            <a:r>
              <a:rPr lang="cs-CZ" sz="2000" dirty="0" smtClean="0"/>
              <a:t>cílů,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vnitrostátní </a:t>
            </a:r>
            <a:r>
              <a:rPr lang="cs-CZ" sz="2000" dirty="0"/>
              <a:t>zákonodárci musí přijmout prováděcí akt (zvaný též „vnitrostátní prováděcí opatření“), jímž jsou vnitrostátní právní předpisy přizpůsobeny cílům stanoveným ve </a:t>
            </a:r>
            <a:r>
              <a:rPr lang="cs-CZ" sz="2000" dirty="0" smtClean="0"/>
              <a:t>směrnici, </a:t>
            </a:r>
            <a:r>
              <a:rPr lang="cs-CZ" sz="2000" dirty="0"/>
              <a:t>j</a:t>
            </a:r>
            <a:r>
              <a:rPr lang="cs-CZ" sz="2000" dirty="0" smtClean="0"/>
              <a:t>ednotlivým </a:t>
            </a:r>
            <a:r>
              <a:rPr lang="cs-CZ" sz="2000" dirty="0"/>
              <a:t>občanům jsou přiznána práva nebo uloženy povinnosti teprve tehdy, kdy je přijat prováděcí akt. Členské státy při provádění disponují určitou volností, jež jim umožňuje zohlednit vnitrostátní </a:t>
            </a:r>
            <a:r>
              <a:rPr lang="cs-CZ" sz="2000" dirty="0" smtClean="0"/>
              <a:t>specifika, 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2717</TotalTime>
  <Words>601</Words>
  <Application>Microsoft Office PowerPoint</Application>
  <PresentationFormat>Předvádění na obrazovce (4:3)</PresentationFormat>
  <Paragraphs>217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ZÁKLADY PRÁVA EU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217</cp:revision>
  <dcterms:created xsi:type="dcterms:W3CDTF">2015-09-08T17:35:18Z</dcterms:created>
  <dcterms:modified xsi:type="dcterms:W3CDTF">2022-11-20T10:09:00Z</dcterms:modified>
</cp:coreProperties>
</file>