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386-1B0B-444B-A01A-1A40FD71BD99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FF5C-1BC3-4DF5-8FF9-6B0E9E7EF5F4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DDD-8514-4896-8B5D-AAA65159C506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10D-6773-4B62-9336-23751A16E3FE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587-3F04-468B-9746-449D6A1AB09B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2C4-9027-4793-ACF5-989F979C73F6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A1-92F0-4D91-8331-6C49418EE1E0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2598-F359-4842-BF87-4FE364CC3F39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3ED-F285-473F-A575-2F8CF16DEC1E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D8D-8348-482A-A116-BD1C8FA4142C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579A-F1C9-4051-9959-8CB3B1D9D37C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9FCAA-D033-479F-BB8E-C73E4F1B2EA5}" type="datetime1">
              <a:rPr lang="cs-CZ" smtClean="0"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5</a:t>
            </a:r>
            <a:br>
              <a:rPr lang="cs-CZ" sz="3600" b="1" dirty="0" smtClean="0"/>
            </a:br>
            <a:r>
              <a:rPr lang="cs-CZ" sz="3600" b="1" dirty="0" smtClean="0"/>
              <a:t>ZÁKLADY TRESTNÍ ODPOVĚDNOST  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275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237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/>
              <a:t>Nutná obrana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/>
              <a:t>Nutná obrana</a:t>
            </a:r>
            <a:r>
              <a:rPr lang="cs-CZ" sz="2000" dirty="0"/>
              <a:t> je takové jednání, kterým je odvracen přímo hrozící nebo trvající útok na zákonem chráněný zájem</a:t>
            </a:r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Může být </a:t>
            </a:r>
            <a:r>
              <a:rPr lang="cs-CZ" sz="2000" b="1" u="sng" dirty="0"/>
              <a:t>intenzivnější</a:t>
            </a:r>
            <a:r>
              <a:rPr lang="cs-CZ" sz="2000" b="1" dirty="0"/>
              <a:t> než útok, neboť je nutná k jeho odvrácení.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Vybočení (exces) z nutné obrany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intenzivní = obrana je zjevně nepřiměřená způsobu útoku (střelba po osobě, která se nachází na pozemku, aniž by zde byly okolnosti svědčící o bezprostředně hrozící agresi, po kapesním zloději aj.)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extenzivní= nebyla současná s přímo hrozícím nebo trvajícím útokem (pokračování po odvrácení útoku – z obránce se stává útočník; předčasná obrana)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349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Svolení poškozeného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je-li dáno </a:t>
            </a:r>
            <a:r>
              <a:rPr lang="cs-CZ" sz="2000" b="1" dirty="0" smtClean="0"/>
              <a:t>před jednáním </a:t>
            </a:r>
            <a:r>
              <a:rPr lang="cs-CZ" sz="2000" dirty="0" smtClean="0"/>
              <a:t>či </a:t>
            </a:r>
            <a:r>
              <a:rPr lang="cs-CZ" sz="2000" b="1" dirty="0" smtClean="0"/>
              <a:t>současně s jednáním </a:t>
            </a:r>
            <a:r>
              <a:rPr lang="cs-CZ" sz="2000" dirty="0" smtClean="0"/>
              <a:t>osoby čin páchající jinak trestný, </a:t>
            </a:r>
            <a:r>
              <a:rPr lang="cs-CZ" sz="2000" b="1" dirty="0" smtClean="0"/>
              <a:t>po jednání </a:t>
            </a:r>
            <a:r>
              <a:rPr lang="cs-CZ" sz="2000" dirty="0" smtClean="0"/>
              <a:t>pouze za předpokladu, že mohl pachatel důvodně předpokládat, že svolení by bylo dáno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osoba dávající svolení jej může dát toliko ve věcech, o nichž může </a:t>
            </a:r>
            <a:r>
              <a:rPr lang="cs-CZ" sz="2000" b="1" dirty="0" smtClean="0"/>
              <a:t>bez omezení oprávněně rozhodovat</a:t>
            </a:r>
            <a:r>
              <a:rPr lang="cs-CZ" sz="2000" dirty="0" smtClean="0"/>
              <a:t> </a:t>
            </a:r>
            <a:r>
              <a:rPr lang="cs-CZ" sz="2000" i="1" dirty="0" smtClean="0"/>
              <a:t>(můžeš vyhodit celý obývací pokoj – jsou tam pouze věci osoby dávající souhlas)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vyjma svolení k lékařským zákrokům, jež jsou na základě poznatků lékařské vědy v souladu s právním řádem, nelze dát souhlas s ublížením na zdraví nebo usmrcením </a:t>
            </a:r>
            <a:r>
              <a:rPr lang="cs-CZ" sz="2000" i="1" dirty="0" smtClean="0"/>
              <a:t>( x státy, kde je povolena </a:t>
            </a:r>
            <a:r>
              <a:rPr lang="cs-CZ" sz="2000" i="1" dirty="0" err="1" smtClean="0"/>
              <a:t>eutanasie</a:t>
            </a:r>
            <a:r>
              <a:rPr lang="cs-CZ" sz="2000" i="1" dirty="0" smtClean="0"/>
              <a:t>) 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84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u="sng" dirty="0" smtClean="0"/>
              <a:t>Přípustné riziko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i="1" dirty="0" smtClean="0"/>
              <a:t>„bez rizika není možný pokrok“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dirty="0" smtClean="0"/>
              <a:t>výkon společensky prospěšné činnosti, jíž je ohrožen nebo porušen zájem chráněný trestným zákonem, nelze – li společensky prospěšného výsledku dosáhnout jinak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není přípustným rizikem</a:t>
            </a:r>
            <a:r>
              <a:rPr lang="cs-CZ" sz="2000" dirty="0" smtClean="0"/>
              <a:t>, když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ohrozí život nebo zdraví člověka, aniž by jím byl dán souhlas v souladu se zákonem (experimentální lékařský zákrok, k němuž osoba nedala souhlas)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výsledek činnosti neodpovídá míře rizika (riziko vyšší než přínos)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je v rozporu s právními předpisy, veřejným pořádkem, zásadami lidskosti, příčí se dobrým mravům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9500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Oprávněné užití zbraně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Použití zbraně v mezích stanovené zvláštními předpisy, typicky se jedná o zákonné použití zbraně ozbrojenými a bezpečnostními sbory (policie, vojenská policie) nebo obecní policií, která je však toliko orgánem obce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Ukázka zákonného textu (§ 56 odst. 1 zákona č. 273/2008 Sb., o policii České republiky)</a:t>
            </a:r>
          </a:p>
          <a:p>
            <a:pPr lvl="0" algn="just"/>
            <a:r>
              <a:rPr lang="cs-CZ" sz="900" b="1" i="1" dirty="0" smtClean="0"/>
              <a:t>Policista je oprávněn použít zbraň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a) v nutné obraně nebo v krajní nouzi,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b) jestliže se nebezpečný pachatel, proti němuž zakročuje, na jeho výzvu nevzdá nebo se zdráhá opustit svůj úkryt,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c) aby zamezil útěku nebezpečného pachatele, jehož nemůže jiným způsobem zadržet,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d) nelze-li jinak překonat aktivní odpor směřující ke zmaření jeho závažného zákroku,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e) aby odvrátil násilný útok, který ohrožuje střežený nebo chráněný objekt anebo prostor,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f) nelze-li jinak zadržet dopravní prostředek, jehož řidič bezohlednou jízdou vážně ohrožuje život nebo zdraví osob a na opětovnou výzvu nebo znamení dané podle jiného právního předpisu10) nezastaví,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g) jestliže osoba, proti níž byl použit donucovací prostředek hrozba namířenou střelnou zbraní nebo varovný výstřel, neuposlechne příkazu policisty směřujícího k zajištění bezpečnosti jeho vlastní nebo jiné osoby, nebo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h) ke zneškodnění zvířete ohrožujícího život nebo zdraví osoby.</a:t>
            </a:r>
          </a:p>
          <a:p>
            <a:pPr lvl="0" algn="just"/>
            <a:endParaRPr lang="cs-CZ" sz="900" b="1" u="sng" dirty="0" smtClean="0"/>
          </a:p>
          <a:p>
            <a:pPr lvl="0" algn="just"/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val="93758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1643</Words>
  <Application>Microsoft Office PowerPoint</Application>
  <PresentationFormat>Předvádění na obrazovce (4:3)</PresentationFormat>
  <Paragraphs>330</Paragraphs>
  <Slides>18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Přednáška č. 5 ZÁKLADY TRESTNÍ ODPOVĚDNOST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185</cp:revision>
  <dcterms:created xsi:type="dcterms:W3CDTF">2015-09-08T17:35:18Z</dcterms:created>
  <dcterms:modified xsi:type="dcterms:W3CDTF">2022-11-20T10:01:38Z</dcterms:modified>
</cp:coreProperties>
</file>