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307" r:id="rId3"/>
    <p:sldId id="308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9" r:id="rId13"/>
    <p:sldId id="310" r:id="rId14"/>
    <p:sldId id="311" r:id="rId15"/>
    <p:sldId id="312" r:id="rId16"/>
    <p:sldId id="313" r:id="rId17"/>
    <p:sldId id="293" r:id="rId18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2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30.08.2021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047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30.08.2021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politika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Ivona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Buryová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Činnosti obslužné péče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987574"/>
            <a:ext cx="8229600" cy="561662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stání, schopnost stání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přemisťování předmětů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chůze po rovině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chůze po schodech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výběr oblečení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oblékání, svlékání..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orientace v přirozeném prostředí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provedení si jednoduchého ošetření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dodržování léčebného režimu</a:t>
            </a:r>
            <a:endParaRPr kumimoji="0" lang="cs-CZ" sz="20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Posuzované úkony soběstačnosti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571472" y="1142990"/>
            <a:ext cx="8676456" cy="5229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komunikace slovní, písemná, neverbální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nakládání s penězi nebo jinými cennostmi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uspořádání času, plánování života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obstarávání osobních záležitostí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obstarávání si potravin a předmětů (nakupování)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vaření, ohřívání jídla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mytí nádobí</a:t>
            </a:r>
            <a:endParaRPr kumimoji="0" lang="cs-CZ" sz="20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Posuzované úkony soběstačnosti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5536" y="1203598"/>
            <a:ext cx="63184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běžný úklid </a:t>
            </a:r>
            <a:r>
              <a:rPr lang="cs-CZ" sz="2000" dirty="0" smtClean="0">
                <a:solidFill>
                  <a:srgbClr val="000000"/>
                </a:solidFill>
              </a:rPr>
              <a:t>v domácnosti</a:t>
            </a:r>
            <a:endParaRPr lang="cs-CZ" sz="2000" dirty="0">
              <a:solidFill>
                <a:srgbClr val="0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praní prádla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péče o lůžko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obsluha běžných domácích spotřebičů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manipulace </a:t>
            </a:r>
            <a:r>
              <a:rPr lang="cs-CZ" sz="2000" dirty="0">
                <a:solidFill>
                  <a:srgbClr val="000000"/>
                </a:solidFill>
              </a:rPr>
              <a:t>s kohouty a vypínači, </a:t>
            </a:r>
            <a:r>
              <a:rPr lang="cs-CZ" sz="2000" dirty="0" smtClean="0">
                <a:solidFill>
                  <a:srgbClr val="000000"/>
                </a:solidFill>
              </a:rPr>
              <a:t>zámky</a:t>
            </a:r>
            <a:r>
              <a:rPr lang="cs-CZ" sz="2000" dirty="0">
                <a:solidFill>
                  <a:srgbClr val="000000"/>
                </a:solidFill>
              </a:rPr>
              <a:t>, okny a dveřmi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udržování pořádku v domácnosti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další jednoduché úkony spojené s </a:t>
            </a:r>
            <a:r>
              <a:rPr lang="cs-CZ" sz="2000" dirty="0" smtClean="0">
                <a:solidFill>
                  <a:srgbClr val="000000"/>
                </a:solidFill>
              </a:rPr>
              <a:t>chodem </a:t>
            </a:r>
            <a:r>
              <a:rPr lang="cs-CZ" sz="2000" dirty="0">
                <a:solidFill>
                  <a:srgbClr val="000000"/>
                </a:solidFill>
              </a:rPr>
              <a:t>domácnosti</a:t>
            </a:r>
          </a:p>
        </p:txBody>
      </p:sp>
    </p:spTree>
    <p:extLst>
      <p:ext uri="{BB962C8B-B14F-4D97-AF65-F5344CB8AC3E}">
        <p14:creationId xmlns:p14="http://schemas.microsoft.com/office/powerpoint/2010/main" val="1350560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pl-PL" b="1" dirty="0"/>
              <a:t>Výše příspěvku na péči v roce </a:t>
            </a:r>
            <a:r>
              <a:rPr lang="pl-PL" b="1" dirty="0" smtClean="0"/>
              <a:t>2020 (nad 18 let)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467544" y="1275606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Stupeň  	Bezmocnost	  </a:t>
            </a:r>
            <a:r>
              <a:rPr lang="cs-CZ" sz="2400" b="1" dirty="0" smtClean="0"/>
              <a:t>Počet úkonů</a:t>
            </a:r>
            <a:r>
              <a:rPr lang="cs-CZ" sz="2400" b="1" dirty="0"/>
              <a:t>	 </a:t>
            </a:r>
            <a:r>
              <a:rPr lang="cs-CZ" sz="2400" b="1" dirty="0" smtClean="0"/>
              <a:t> Částka</a:t>
            </a:r>
            <a:endParaRPr lang="cs-CZ" sz="2400" b="1" dirty="0"/>
          </a:p>
          <a:p>
            <a:endParaRPr lang="cs-CZ" sz="2400" dirty="0"/>
          </a:p>
          <a:p>
            <a:r>
              <a:rPr lang="cs-CZ" sz="2400" dirty="0"/>
              <a:t>  Stupeň I.     	Částečná	    13 - 18	</a:t>
            </a:r>
            <a:r>
              <a:rPr lang="cs-CZ" sz="2400" dirty="0" smtClean="0"/>
              <a:t>880 </a:t>
            </a:r>
            <a:r>
              <a:rPr lang="cs-CZ" sz="2400" dirty="0"/>
              <a:t>Kč</a:t>
            </a:r>
          </a:p>
          <a:p>
            <a:r>
              <a:rPr lang="cs-CZ" sz="2400" dirty="0"/>
              <a:t>  Stupeň II.   	Převážná	    19 - 24	</a:t>
            </a:r>
            <a:r>
              <a:rPr lang="cs-CZ" sz="2400" dirty="0" smtClean="0"/>
              <a:t>4.400 </a:t>
            </a:r>
            <a:r>
              <a:rPr lang="cs-CZ" sz="2400" dirty="0"/>
              <a:t>Kč</a:t>
            </a:r>
          </a:p>
          <a:p>
            <a:r>
              <a:rPr lang="cs-CZ" sz="2400" dirty="0"/>
              <a:t>  Stupeň III.   	Úplná		    25 - 30	</a:t>
            </a:r>
            <a:r>
              <a:rPr lang="cs-CZ" sz="2400" dirty="0" smtClean="0"/>
              <a:t>12.800 </a:t>
            </a:r>
            <a:r>
              <a:rPr lang="cs-CZ" sz="2400" dirty="0"/>
              <a:t>Kč</a:t>
            </a:r>
          </a:p>
          <a:p>
            <a:r>
              <a:rPr lang="cs-CZ" sz="2400" dirty="0"/>
              <a:t>  Stupeň IV.   	Úplná		    31 - 36	</a:t>
            </a:r>
            <a:r>
              <a:rPr lang="cs-CZ" sz="2400" dirty="0" smtClean="0"/>
              <a:t>19.200 </a:t>
            </a:r>
            <a:r>
              <a:rPr lang="cs-CZ" sz="2400" dirty="0"/>
              <a:t>Kč</a:t>
            </a:r>
          </a:p>
        </p:txBody>
      </p:sp>
    </p:spTree>
    <p:extLst>
      <p:ext uri="{BB962C8B-B14F-4D97-AF65-F5344CB8AC3E}">
        <p14:creationId xmlns:p14="http://schemas.microsoft.com/office/powerpoint/2010/main" val="391375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pl-PL" b="1" dirty="0"/>
              <a:t>Výše příspěvku na péči v roce </a:t>
            </a:r>
            <a:r>
              <a:rPr lang="pl-PL" b="1" dirty="0" smtClean="0"/>
              <a:t>2020 (do18 </a:t>
            </a:r>
            <a:r>
              <a:rPr lang="pl-PL" b="1" dirty="0"/>
              <a:t>let)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755576" y="1347614"/>
            <a:ext cx="75608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/>
              <a:t>Stupeň	       Bezmocnost</a:t>
            </a:r>
            <a:r>
              <a:rPr lang="cs-CZ" sz="2000" b="1" dirty="0"/>
              <a:t>	</a:t>
            </a:r>
            <a:r>
              <a:rPr lang="cs-CZ" sz="2000" b="1" dirty="0" smtClean="0"/>
              <a:t>	Počet </a:t>
            </a:r>
            <a:r>
              <a:rPr lang="cs-CZ" sz="2000" b="1" dirty="0"/>
              <a:t>úkonů	</a:t>
            </a:r>
            <a:r>
              <a:rPr lang="cs-CZ" sz="2000" b="1" dirty="0" smtClean="0"/>
              <a:t>Částka</a:t>
            </a:r>
            <a:endParaRPr lang="cs-CZ" sz="2000" b="1" dirty="0"/>
          </a:p>
          <a:p>
            <a:endParaRPr lang="cs-CZ" sz="2000" dirty="0"/>
          </a:p>
          <a:p>
            <a:r>
              <a:rPr lang="cs-CZ" sz="2000" dirty="0" smtClean="0"/>
              <a:t>Stupeň </a:t>
            </a:r>
            <a:r>
              <a:rPr lang="cs-CZ" sz="2000" dirty="0"/>
              <a:t>I.     </a:t>
            </a:r>
            <a:r>
              <a:rPr lang="cs-CZ" sz="2000" dirty="0" smtClean="0"/>
              <a:t>  Lehká </a:t>
            </a:r>
            <a:r>
              <a:rPr lang="cs-CZ" sz="2000" dirty="0"/>
              <a:t>závislost    	4 - 10	         	</a:t>
            </a:r>
            <a:r>
              <a:rPr lang="cs-CZ" sz="2000" dirty="0" smtClean="0"/>
              <a:t>3.300 </a:t>
            </a:r>
            <a:r>
              <a:rPr lang="cs-CZ" sz="2000" dirty="0"/>
              <a:t>Kč</a:t>
            </a:r>
          </a:p>
          <a:p>
            <a:r>
              <a:rPr lang="cs-CZ" sz="2000" dirty="0" smtClean="0"/>
              <a:t>Stupeň </a:t>
            </a:r>
            <a:r>
              <a:rPr lang="cs-CZ" sz="2000" dirty="0"/>
              <a:t>II.    </a:t>
            </a:r>
            <a:r>
              <a:rPr lang="cs-CZ" sz="2000" dirty="0" smtClean="0"/>
              <a:t> Středně </a:t>
            </a:r>
            <a:r>
              <a:rPr lang="cs-CZ" sz="2000" dirty="0"/>
              <a:t>těžká      	11 - 15		</a:t>
            </a:r>
            <a:r>
              <a:rPr lang="cs-CZ" sz="2000" dirty="0" smtClean="0"/>
              <a:t>6.600 </a:t>
            </a:r>
            <a:r>
              <a:rPr lang="cs-CZ" sz="2000" dirty="0"/>
              <a:t>Kč</a:t>
            </a:r>
          </a:p>
          <a:p>
            <a:r>
              <a:rPr lang="cs-CZ" sz="2000" dirty="0" smtClean="0"/>
              <a:t>Stupeň </a:t>
            </a:r>
            <a:r>
              <a:rPr lang="cs-CZ" sz="2000" dirty="0"/>
              <a:t>III.  </a:t>
            </a:r>
            <a:r>
              <a:rPr lang="cs-CZ" sz="2000" dirty="0" smtClean="0"/>
              <a:t>  </a:t>
            </a:r>
            <a:r>
              <a:rPr lang="cs-CZ" sz="2000" dirty="0"/>
              <a:t>Těžká závislost      	16 - 20		</a:t>
            </a:r>
            <a:r>
              <a:rPr lang="cs-CZ" sz="2000" dirty="0" smtClean="0"/>
              <a:t>13.900 </a:t>
            </a:r>
            <a:r>
              <a:rPr lang="cs-CZ" sz="2000" dirty="0"/>
              <a:t>Kč</a:t>
            </a:r>
          </a:p>
          <a:p>
            <a:r>
              <a:rPr lang="cs-CZ" sz="2000" dirty="0" smtClean="0"/>
              <a:t>Stupeň </a:t>
            </a:r>
            <a:r>
              <a:rPr lang="cs-CZ" sz="2000" dirty="0"/>
              <a:t>IV.   </a:t>
            </a:r>
            <a:r>
              <a:rPr lang="cs-CZ" sz="2000" dirty="0" smtClean="0"/>
              <a:t> Úplná </a:t>
            </a:r>
            <a:r>
              <a:rPr lang="cs-CZ" sz="2000" dirty="0"/>
              <a:t>závislost     	21 – 36       	</a:t>
            </a:r>
            <a:r>
              <a:rPr lang="cs-CZ" sz="2000" dirty="0" smtClean="0"/>
              <a:t>19.200 Kč</a:t>
            </a:r>
            <a:r>
              <a:rPr lang="cs-CZ" sz="2000" dirty="0"/>
              <a:t>	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48522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Uzavření smlouvy mezi poskytovatelem a uživatelem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95536" y="915567"/>
            <a:ext cx="64624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u="sng" dirty="0"/>
              <a:t>Písemná smlouva</a:t>
            </a:r>
            <a:r>
              <a:rPr lang="cs-CZ" sz="2400" dirty="0" smtClean="0"/>
              <a:t>:</a:t>
            </a:r>
          </a:p>
          <a:p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Smluvní strany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Druh sociální služby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Místo a čas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Výše </a:t>
            </a:r>
            <a:r>
              <a:rPr lang="cs-CZ" sz="2400" dirty="0"/>
              <a:t>úhrady </a:t>
            </a:r>
            <a:r>
              <a:rPr lang="cs-CZ" sz="2400" dirty="0" smtClean="0"/>
              <a:t>sociálních </a:t>
            </a:r>
            <a:r>
              <a:rPr lang="cs-CZ" sz="2400" dirty="0"/>
              <a:t>služeb a způsob placení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Ujednání o </a:t>
            </a:r>
            <a:r>
              <a:rPr lang="cs-CZ" sz="2400" dirty="0" smtClean="0"/>
              <a:t>dodržování </a:t>
            </a:r>
            <a:r>
              <a:rPr lang="cs-CZ" sz="2400" dirty="0"/>
              <a:t>pravidel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Výpovědní důvody a lhůty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Doba platnosti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184" y="3363838"/>
            <a:ext cx="2736304" cy="1398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054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1148238"/>
            <a:ext cx="8560342" cy="399340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 služba je činnost nebo činnosti, kterými má být zajištěna pomoc osobám v nepříznivé sociální situaci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. Jsou 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realizovány 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prostřednictvím poskytovatelů 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sociálních služeb (stát, obce, neziskové organizace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). Jsou 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poskytovány zdarma nebo za částečnou nebo plnou úhradu 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uživatelem.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 služby se dělí na pobytové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 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služby, ambulantní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 služby 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a terénní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 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služby.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 služby jsou poskytovány občanům se sníženou soběstačností, kteří pobírají příspěvek na péči.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Příspěvek na péči je adresován lidem, kteří se ze zdravotních důvodů nedokáží o sebe postarat a vyžadují péči druhého 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člověka. Příspěvek 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je odstupňován podle stupně závislosti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. Nárok 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má každý, kdo je v nepříznivé sociální situaci = člověk potřebuje fyzickou pomoc nebo dohled druhé 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osoby. Nárok </a:t>
            </a: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se netýká hmotné nouze = nedostatku peněz</a:t>
            </a: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!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Výše příspěvku je odstupňována podle stupně závislosti na druhé osobě.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Posuzuje posudkový lékař, sociální pracovník v souvislosti se sociálním šetřením v </a:t>
            </a:r>
            <a:r>
              <a:rPr lang="cs-CZ" sz="1500" b="1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domácnosti žadatele.</a:t>
            </a:r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 smtClean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/>
            <a:r>
              <a:rPr lang="cs-CZ" sz="15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149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285984" y="1643056"/>
            <a:ext cx="4786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/>
              <a:t>Děkuji za pozornost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r>
              <a:rPr lang="cs-CZ" sz="3000" b="1" dirty="0" smtClean="0">
                <a:solidFill>
                  <a:schemeClr val="bg1"/>
                </a:solidFill>
              </a:rPr>
              <a:t>   </a:t>
            </a:r>
          </a:p>
          <a:p>
            <a:pPr algn="l"/>
            <a:r>
              <a:rPr lang="cs-CZ" sz="3000" b="1" dirty="0" smtClean="0">
                <a:solidFill>
                  <a:schemeClr val="bg1"/>
                </a:solidFill>
              </a:rPr>
              <a:t>   Sociální služby</a:t>
            </a:r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18681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Vymezení pojmu sociální služba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Typy sociálních služeb</a:t>
            </a:r>
          </a:p>
          <a:p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Struktura sociálních služeb</a:t>
            </a:r>
          </a:p>
          <a:p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Nárok na sociální službu</a:t>
            </a:r>
          </a:p>
          <a:p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Sociální péče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884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Sociální služby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6348" cy="231180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</a:t>
            </a:r>
            <a:r>
              <a:rPr lang="cs-CZ" sz="1800" b="1" i="1" dirty="0" smtClean="0">
                <a:solidFill>
                  <a:srgbClr val="002060"/>
                </a:solidFill>
              </a:rPr>
              <a:t>:</a:t>
            </a:r>
          </a:p>
          <a:p>
            <a:r>
              <a:rPr lang="cs-CZ" sz="1800" b="1" i="1" dirty="0" smtClean="0">
                <a:solidFill>
                  <a:srgbClr val="002060"/>
                </a:solidFill>
              </a:rPr>
              <a:t>Vysvětlit pojmy, související se sociálními službami.</a:t>
            </a:r>
          </a:p>
          <a:p>
            <a:r>
              <a:rPr lang="cs-CZ" sz="1800" b="1" i="1" dirty="0" smtClean="0">
                <a:solidFill>
                  <a:srgbClr val="002060"/>
                </a:solidFill>
              </a:rPr>
              <a:t>Seznámit se strukturou sociálních služeb</a:t>
            </a:r>
          </a:p>
          <a:p>
            <a:r>
              <a:rPr lang="cs-CZ" sz="1800" b="1" i="1" dirty="0" smtClean="0">
                <a:solidFill>
                  <a:srgbClr val="002060"/>
                </a:solidFill>
              </a:rPr>
              <a:t>Vysvětlit nárok na sociální péči a službu podle stupně závislosti</a:t>
            </a:r>
            <a:endParaRPr lang="cs-CZ" sz="1800" b="1" i="1" dirty="0">
              <a:solidFill>
                <a:srgbClr val="002060"/>
              </a:solidFill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502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Sociální služby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36026" y="843558"/>
            <a:ext cx="82296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Sociální služba je činnost nebo 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činnosti, kterými má být zajištěna pomoc osobám v nepříznivé sociální situaci.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jsou realizovány pomocí 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poskytovatelů sociálních služeb </a:t>
            </a: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(stát,</a:t>
            </a:r>
            <a:r>
              <a:rPr kumimoji="0" lang="cs-CZ" sz="200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obce, neziskové organizace)</a:t>
            </a:r>
            <a:endParaRPr kumimoji="0" lang="cs-CZ" sz="200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jsou poskytovány </a:t>
            </a: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zdarma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smtClean="0">
                <a:solidFill>
                  <a:srgbClr val="000000"/>
                </a:solidFill>
              </a:rPr>
              <a:t>nebo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 částečnou nebo plnou </a:t>
            </a: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úhradu uživatelem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cs-CZ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Zařízení sociálních služeb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500034" y="1071552"/>
            <a:ext cx="82296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Pobytové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služby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domovy pro seniory, azylové domy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Ambulantní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služby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denní centra, poradenské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služby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Terénní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služby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sociální práce v terénu (s lidmi bez domova)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ROZDĚLENÍ SOC. SLUŽEB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28596" y="1000114"/>
            <a:ext cx="7743804" cy="55172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b="1" i="0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Služby sociální péče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zajišťují </a:t>
            </a:r>
            <a:r>
              <a:rPr kumimoji="0" lang="cs-CZ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fyzickou a psychickou soběstačnost klientů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b="1" i="0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Služby sociální prevence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pomáhají zabránit </a:t>
            </a:r>
            <a:r>
              <a:rPr kumimoji="0" lang="cs-CZ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sociálnímu vyloučení </a:t>
            </a: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osob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b="1" i="0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Sociální poradenství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b="1" u="none" dirty="0">
                <a:solidFill>
                  <a:srgbClr val="000000"/>
                </a:solidFill>
              </a:rPr>
              <a:t> </a:t>
            </a:r>
            <a:r>
              <a:rPr lang="cs-CZ" b="1" u="none" dirty="0" smtClean="0">
                <a:solidFill>
                  <a:srgbClr val="000000"/>
                </a:solidFill>
              </a:rPr>
              <a:t>     </a:t>
            </a: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poskytuje </a:t>
            </a:r>
            <a:r>
              <a:rPr kumimoji="0" lang="cs-CZ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informace v tíživé sociální situaci</a:t>
            </a:r>
          </a:p>
        </p:txBody>
      </p:sp>
      <p:pic>
        <p:nvPicPr>
          <p:cNvPr id="5" name="Picture 4" descr="http://www.genitor.cz/images/services/social-networking.aspx?width=130&amp;height=9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139702"/>
            <a:ext cx="2924968" cy="23271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678066" cy="507703"/>
          </a:xfrm>
        </p:spPr>
        <p:txBody>
          <a:bodyPr/>
          <a:lstStyle/>
          <a:p>
            <a:r>
              <a:rPr lang="pl-PL" b="1" dirty="0" smtClean="0"/>
              <a:t>Nárok na sociální služby a na "příspěvek na péči"</a:t>
            </a:r>
            <a:endParaRPr lang="cs-CZ" b="1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500034" y="1000114"/>
            <a:ext cx="8229600" cy="457200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Příspěvek na péči je adresován lidem, kteří se ze zdravotních důvodů nedokáží o sebe postarat a vyžadují péči druhého člověka.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400" dirty="0" smtClean="0">
                <a:solidFill>
                  <a:srgbClr val="000000"/>
                </a:solidFill>
              </a:rPr>
              <a:t>Příspěvek je odstupňován podle stupně závislosti.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lang="cs-CZ" sz="2400" dirty="0">
              <a:solidFill>
                <a:srgbClr val="00000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Nárok má každý, kdo je </a:t>
            </a: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 nepříznivé sociální situaci =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člověk potřebuje fyzickou pomoc nebo dohled druhé osoby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cs-CZ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Nárok se</a:t>
            </a: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netýká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hmotné nouze = </a:t>
            </a: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nedostatku peněz!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Nárok na příspěvek na péči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503040" y="1071552"/>
            <a:ext cx="8640960" cy="453797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Řízení se zahajuje podáním </a:t>
            </a:r>
            <a:r>
              <a:rPr kumimoji="0" lang="cs-CZ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písemné žádosti žadatele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Zařazení do stupně „závislosti“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Posudek lékaře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Sociální šetření v domácnosti</a:t>
            </a:r>
            <a:r>
              <a:rPr kumimoji="0" lang="cs-CZ" sz="240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žadatele</a:t>
            </a:r>
            <a:endParaRPr kumimoji="0" lang="cs-CZ" sz="240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Činnosti obslužné péče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500034" y="928676"/>
            <a:ext cx="8229600" cy="489801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příprava stravy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podávání, porcování stravy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přijímání stravy, pitný režim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mytí těla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koupání nebo sprchování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péče o ústa, vlasy, nehty, holení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výkon fyziologické potřeby včetně hygieny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vstávání z lůžka, uléhání, změna poloh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sezení, schopnost vydržet v poloze vsedě </a:t>
            </a:r>
            <a:r>
              <a:rPr kumimoji="0" lang="cs-CZ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cs-CZ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2718</TotalTime>
  <Words>479</Words>
  <Application>Microsoft Office PowerPoint</Application>
  <PresentationFormat>Předvádění na obrazovce (16:9)</PresentationFormat>
  <Paragraphs>137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SLU</vt:lpstr>
      <vt:lpstr>Název prezentace</vt:lpstr>
      <vt:lpstr>Prezentace aplikace PowerPoint</vt:lpstr>
      <vt:lpstr>Prezentace aplikace PowerPoint</vt:lpstr>
      <vt:lpstr>Sociální služby</vt:lpstr>
      <vt:lpstr>Zařízení sociálních služeb</vt:lpstr>
      <vt:lpstr>ROZDĚLENÍ SOC. SLUŽEB</vt:lpstr>
      <vt:lpstr>Nárok na sociální služby a na "příspěvek na péči"</vt:lpstr>
      <vt:lpstr>Nárok na příspěvek na péči</vt:lpstr>
      <vt:lpstr>Činnosti obslužné péče</vt:lpstr>
      <vt:lpstr>Činnosti obslužné péče</vt:lpstr>
      <vt:lpstr>Posuzované úkony soběstačnosti</vt:lpstr>
      <vt:lpstr>Posuzované úkony soběstačnosti</vt:lpstr>
      <vt:lpstr>Výše příspěvku na péči v roce 2020 (nad 18 let)</vt:lpstr>
      <vt:lpstr>Výše příspěvku na péči v roce 2020 (do18 let)</vt:lpstr>
      <vt:lpstr>Uzavření smlouvy mezi poskytovatelem a uživatelem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buryova</cp:lastModifiedBy>
  <cp:revision>112</cp:revision>
  <cp:lastPrinted>2018-03-27T09:30:31Z</cp:lastPrinted>
  <dcterms:created xsi:type="dcterms:W3CDTF">2016-07-06T15:42:34Z</dcterms:created>
  <dcterms:modified xsi:type="dcterms:W3CDTF">2021-08-30T10:16:11Z</dcterms:modified>
</cp:coreProperties>
</file>