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3" r:id="rId5"/>
    <p:sldId id="262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57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10.09.2019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CONSUMER OPTIMUM AND FORMING OF DEMAND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LESSON IV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Dr. 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MICROECONOMICS/EVS/NAMIB</a:t>
            </a:r>
            <a:endParaRPr lang="en-GB" altLang="cs-CZ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0528" y="73183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4918011" cy="830529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DIFFERENT PREFERENCES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470" y="2127080"/>
            <a:ext cx="7841178" cy="38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42106" y="723294"/>
            <a:ext cx="88018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8173275" cy="1605283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DIFFERENT INCOMES</a:t>
            </a:r>
          </a:p>
          <a:p>
            <a:pPr algn="ctr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2620632"/>
            <a:ext cx="7883333" cy="319527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1005840" y="3931920"/>
            <a:ext cx="676656" cy="142646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3582">
            <a:off x="5046137" y="3121866"/>
            <a:ext cx="1431055" cy="22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speak</a:t>
            </a:r>
            <a:r>
              <a:rPr lang="en-US" altLang="cs-CZ" sz="2200" dirty="0">
                <a:latin typeface="Arial" panose="020B0604020202020204" pitchFamily="34" charset="0"/>
              </a:rPr>
              <a:t> about INDIVIDUAL DEMAND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cs-CZ" sz="1800" dirty="0">
                <a:latin typeface="Arial" panose="020B0604020202020204" pitchFamily="34" charset="0"/>
              </a:rPr>
              <a:t>          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quantity of goods that the consumer wants consume</a:t>
            </a:r>
          </a:p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at the price of that good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Individual demand - the relationship between price and demanded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quantity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goods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ASSUMPTION</a:t>
            </a:r>
            <a:r>
              <a:rPr lang="en-US" altLang="cs-CZ" sz="2200" dirty="0">
                <a:latin typeface="Arial" panose="020B0604020202020204" pitchFamily="34" charset="0"/>
              </a:rPr>
              <a:t> - no change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y-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price and </a:t>
            </a:r>
            <a:r>
              <a:rPr lang="cs-CZ" altLang="cs-CZ" sz="2200" dirty="0">
                <a:latin typeface="Arial" panose="020B0604020202020204" pitchFamily="34" charset="0"/>
              </a:rPr>
              <a:t>i</a:t>
            </a:r>
            <a:r>
              <a:rPr lang="en-US" altLang="cs-CZ" sz="2200" dirty="0" err="1">
                <a:latin typeface="Arial" panose="020B0604020202020204" pitchFamily="34" charset="0"/>
              </a:rPr>
              <a:t>ncome</a:t>
            </a:r>
            <a:r>
              <a:rPr lang="en-US" altLang="cs-CZ" sz="2200" dirty="0">
                <a:latin typeface="Arial" panose="020B0604020202020204" pitchFamily="34" charset="0"/>
              </a:rPr>
              <a:t>, but only a change in 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good</a:t>
            </a:r>
            <a:r>
              <a:rPr lang="en-US" altLang="cs-CZ" sz="2200" dirty="0">
                <a:latin typeface="Arial" panose="020B0604020202020204" pitchFamily="34" charset="0"/>
              </a:rPr>
              <a:t> x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</a:t>
            </a:r>
            <a:r>
              <a:rPr lang="en-US" altLang="cs-CZ" sz="2200" dirty="0">
                <a:latin typeface="Arial" panose="020B0604020202020204" pitchFamily="34" charset="0"/>
              </a:rPr>
              <a:t>          change in slope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BL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If the price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</a:t>
            </a:r>
            <a:r>
              <a:rPr lang="en-US" altLang="cs-CZ" sz="2000" dirty="0">
                <a:latin typeface="Arial" panose="020B0604020202020204" pitchFamily="34" charset="0"/>
              </a:rPr>
              <a:t> falls - BL becomes flatter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5" y="1933731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11" y="4924675"/>
            <a:ext cx="865707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5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CONSUMPTION CURVE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changing the price of </a:t>
            </a:r>
            <a:r>
              <a:rPr lang="cs-CZ" altLang="cs-CZ" sz="2200" dirty="0">
                <a:latin typeface="Arial" panose="020B0604020202020204" pitchFamily="34" charset="0"/>
              </a:rPr>
              <a:t>x </a:t>
            </a:r>
            <a:r>
              <a:rPr lang="cs-CZ" altLang="cs-CZ" sz="2200" dirty="0" err="1">
                <a:latin typeface="Arial" panose="020B0604020202020204" pitchFamily="34" charset="0"/>
              </a:rPr>
              <a:t>than</a:t>
            </a:r>
            <a:r>
              <a:rPr lang="en-US" altLang="cs-CZ" sz="2200" dirty="0">
                <a:latin typeface="Arial" panose="020B0604020202020204" pitchFamily="34" charset="0"/>
              </a:rPr>
              <a:t> BL is flatter,  new equilibrium baskets</a:t>
            </a:r>
            <a:r>
              <a:rPr lang="cs-CZ" altLang="cs-CZ" sz="2200" dirty="0">
                <a:latin typeface="Arial" panose="020B0604020202020204" pitchFamily="34" charset="0"/>
              </a:rPr>
              <a:t> are </a:t>
            </a:r>
            <a:r>
              <a:rPr lang="en-US" altLang="cs-CZ" sz="2200" dirty="0">
                <a:latin typeface="Arial" panose="020B0604020202020204" pitchFamily="34" charset="0"/>
              </a:rPr>
              <a:t>defining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We connect these points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OPTIMA and get the </a:t>
            </a:r>
            <a:r>
              <a:rPr lang="cs-CZ" altLang="cs-CZ" sz="2200" b="1" dirty="0">
                <a:latin typeface="Arial" panose="020B0604020202020204" pitchFamily="34" charset="0"/>
              </a:rPr>
              <a:t>PRICE </a:t>
            </a:r>
            <a:r>
              <a:rPr lang="en-US" altLang="cs-CZ" sz="2200" b="1" dirty="0">
                <a:latin typeface="Arial" panose="020B0604020202020204" pitchFamily="34" charset="0"/>
              </a:rPr>
              <a:t>CONSUMPTION CURVE PCC</a:t>
            </a:r>
            <a:endParaRPr lang="cs-CZ" altLang="cs-CZ" sz="22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78" y="5324846"/>
            <a:ext cx="865707" cy="23166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0143" y="1935621"/>
            <a:ext cx="5111750" cy="4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3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DEMAND FORMING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captures all the baskets in which the consumer maximizes his utility when there is a change in the price of one of the goods contained in the consumer basket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PCC shape - the influence of </a:t>
            </a:r>
            <a:r>
              <a:rPr lang="cs-CZ" altLang="cs-CZ" sz="2200" dirty="0" err="1">
                <a:latin typeface="Arial" panose="020B0604020202020204" pitchFamily="34" charset="0"/>
              </a:rPr>
              <a:t>price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changes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the demand</a:t>
            </a:r>
            <a:r>
              <a:rPr lang="cs-CZ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positive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     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x and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US" altLang="cs-CZ" sz="2000" u="sng" dirty="0">
                <a:latin typeface="Arial" panose="020B0604020202020204" pitchFamily="34" charset="0"/>
              </a:rPr>
              <a:t>negative slope </a:t>
            </a:r>
            <a:r>
              <a:rPr lang="en-US" altLang="cs-CZ" sz="2000" dirty="0">
                <a:latin typeface="Arial" panose="020B0604020202020204" pitchFamily="34" charset="0"/>
              </a:rPr>
              <a:t>- a decline in prices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x </a:t>
            </a:r>
            <a:r>
              <a:rPr lang="cs-CZ" altLang="cs-CZ" sz="2000" dirty="0">
                <a:latin typeface="Arial" panose="020B0604020202020204" pitchFamily="34" charset="0"/>
              </a:rPr>
              <a:t>          </a:t>
            </a:r>
            <a:r>
              <a:rPr lang="en-US" altLang="cs-CZ" sz="2000" dirty="0">
                <a:latin typeface="Arial" panose="020B0604020202020204" pitchFamily="34" charset="0"/>
              </a:rPr>
              <a:t>increasing demand for x a</a:t>
            </a:r>
            <a:r>
              <a:rPr lang="cs-CZ" altLang="cs-CZ" sz="2000" dirty="0" err="1">
                <a:latin typeface="Arial" panose="020B0604020202020204" pitchFamily="34" charset="0"/>
              </a:rPr>
              <a:t>nd</a:t>
            </a:r>
            <a:r>
              <a:rPr lang="en-US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decreas</a:t>
            </a:r>
            <a:r>
              <a:rPr lang="en-US" altLang="cs-CZ" sz="2000" dirty="0">
                <a:latin typeface="Arial" panose="020B0604020202020204" pitchFamily="34" charset="0"/>
              </a:rPr>
              <a:t>in</a:t>
            </a:r>
            <a:r>
              <a:rPr lang="cs-CZ" altLang="cs-CZ" sz="2000" dirty="0">
                <a:latin typeface="Arial" panose="020B0604020202020204" pitchFamily="34" charset="0"/>
              </a:rPr>
              <a:t>g</a:t>
            </a:r>
            <a:r>
              <a:rPr lang="en-US" altLang="cs-CZ" sz="2000" dirty="0">
                <a:latin typeface="Arial" panose="020B0604020202020204" pitchFamily="34" charset="0"/>
              </a:rPr>
              <a:t> demand for y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endParaRPr lang="en-US" altLang="cs-CZ" sz="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cs-CZ" altLang="cs-CZ" sz="2000" u="sng" dirty="0">
                <a:latin typeface="Arial" panose="020B0604020202020204" pitchFamily="34" charset="0"/>
              </a:rPr>
              <a:t>reverse</a:t>
            </a:r>
            <a:r>
              <a:rPr lang="en-US" altLang="cs-CZ" sz="2000" u="sng" dirty="0">
                <a:latin typeface="Arial" panose="020B0604020202020204" pitchFamily="34" charset="0"/>
              </a:rPr>
              <a:t> curved shape </a:t>
            </a:r>
            <a:r>
              <a:rPr lang="en-US" altLang="cs-CZ" sz="2000" dirty="0">
                <a:latin typeface="Arial" panose="020B0604020202020204" pitchFamily="34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</a:rPr>
              <a:t>a</a:t>
            </a:r>
            <a:r>
              <a:rPr lang="en-US" altLang="cs-CZ" sz="2000" dirty="0">
                <a:latin typeface="Arial" panose="020B0604020202020204" pitchFamily="34" charset="0"/>
              </a:rPr>
              <a:t> decline in price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x           </a:t>
            </a:r>
            <a:r>
              <a:rPr lang="cs-CZ" altLang="cs-CZ" sz="2000" dirty="0" err="1">
                <a:latin typeface="Arial" panose="020B0604020202020204" pitchFamily="34" charset="0"/>
              </a:rPr>
              <a:t>decreasing</a:t>
            </a:r>
            <a:r>
              <a:rPr lang="en-US" altLang="cs-CZ" sz="2000" dirty="0">
                <a:latin typeface="Arial" panose="020B0604020202020204" pitchFamily="34" charset="0"/>
              </a:rPr>
              <a:t> demand for x  and </a:t>
            </a:r>
            <a:r>
              <a:rPr lang="en-US" altLang="cs-CZ" sz="2000" dirty="0" err="1">
                <a:latin typeface="Arial" panose="020B0604020202020204" pitchFamily="34" charset="0"/>
              </a:rPr>
              <a:t>increas</a:t>
            </a:r>
            <a:r>
              <a:rPr lang="cs-CZ" altLang="cs-CZ" sz="2000" dirty="0" err="1">
                <a:latin typeface="Arial" panose="020B0604020202020204" pitchFamily="34" charset="0"/>
              </a:rPr>
              <a:t>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demand for </a:t>
            </a:r>
            <a:r>
              <a:rPr lang="cs-CZ" altLang="cs-CZ" sz="2000" dirty="0">
                <a:latin typeface="Arial" panose="020B0604020202020204" pitchFamily="34" charset="0"/>
              </a:rPr>
              <a:t>y    </a:t>
            </a:r>
            <a:r>
              <a:rPr lang="cs-CZ" altLang="cs-CZ" sz="2000" b="1" dirty="0">
                <a:latin typeface="Arial" panose="020B0604020202020204" pitchFamily="34" charset="0"/>
              </a:rPr>
              <a:t>GIFFEN GOOD</a:t>
            </a:r>
            <a:endParaRPr lang="en-US" altLang="cs-CZ" sz="2000" b="1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04" y="3343398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590" y="4821078"/>
            <a:ext cx="547170" cy="1464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528" y="4125433"/>
            <a:ext cx="574713" cy="1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GIFFEN GOOD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2006090"/>
            <a:ext cx="3218688" cy="412007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</a:t>
            </a:r>
            <a:r>
              <a:rPr lang="en-US" altLang="cs-CZ" sz="2200" dirty="0">
                <a:latin typeface="Arial" panose="020B0604020202020204" pitchFamily="34" charset="0"/>
              </a:rPr>
              <a:t>he decrease in the price of </a:t>
            </a:r>
            <a:r>
              <a:rPr lang="en-US" altLang="cs-CZ" sz="2200" dirty="0" err="1">
                <a:latin typeface="Arial" panose="020B0604020202020204" pitchFamily="34" charset="0"/>
              </a:rPr>
              <a:t>Giffen</a:t>
            </a:r>
            <a:r>
              <a:rPr lang="en-US" altLang="cs-CZ" sz="2200" dirty="0">
                <a:latin typeface="Arial" panose="020B0604020202020204" pitchFamily="34" charset="0"/>
              </a:rPr>
              <a:t> good X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I</a:t>
            </a:r>
            <a:r>
              <a:rPr lang="en-US" altLang="cs-CZ" sz="2000" dirty="0" err="1">
                <a:latin typeface="Arial" panose="020B0604020202020204" pitchFamily="34" charset="0"/>
              </a:rPr>
              <a:t>ts</a:t>
            </a:r>
            <a:r>
              <a:rPr lang="en-US" altLang="cs-CZ" sz="2000" dirty="0">
                <a:latin typeface="Arial" panose="020B0604020202020204" pitchFamily="34" charset="0"/>
              </a:rPr>
              <a:t> quantity purchased has fallen from OX1 to OX2 and the quantity demanded of Y commodity goes up from OY1 to OY2.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80"/>
          <a:stretch/>
        </p:blipFill>
        <p:spPr>
          <a:xfrm>
            <a:off x="3926909" y="2006091"/>
            <a:ext cx="4874983" cy="356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072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FORMING OF DEMAND FROM PCC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551722"/>
            <a:ext cx="3218688" cy="4574441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u</a:t>
            </a:r>
            <a:r>
              <a:rPr lang="en-US" altLang="cs-CZ" sz="2200" dirty="0">
                <a:latin typeface="Arial" panose="020B0604020202020204" pitchFamily="34" charset="0"/>
              </a:rPr>
              <a:t>sing PPC we form consumer demand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en-US" altLang="cs-CZ" sz="2200" dirty="0">
                <a:latin typeface="Arial" panose="020B0604020202020204" pitchFamily="34" charset="0"/>
              </a:rPr>
              <a:t> optima (combination of price and quantity) </a:t>
            </a:r>
            <a:r>
              <a:rPr lang="cs-CZ" altLang="cs-CZ" sz="2200" dirty="0">
                <a:latin typeface="Arial" panose="020B0604020202020204" pitchFamily="34" charset="0"/>
              </a:rPr>
              <a:t>are </a:t>
            </a:r>
            <a:r>
              <a:rPr lang="cs-CZ" altLang="cs-CZ" sz="2200" dirty="0" err="1">
                <a:latin typeface="Arial" panose="020B0604020202020204" pitchFamily="34" charset="0"/>
              </a:rPr>
              <a:t>transfered</a:t>
            </a:r>
            <a:r>
              <a:rPr lang="en-US" altLang="cs-CZ" sz="2200" dirty="0">
                <a:latin typeface="Arial" panose="020B0604020202020204" pitchFamily="34" charset="0"/>
              </a:rPr>
              <a:t> to the next </a:t>
            </a:r>
            <a:r>
              <a:rPr lang="cs-CZ" altLang="cs-CZ" sz="2200" dirty="0" err="1">
                <a:latin typeface="Arial" panose="020B0604020202020204" pitchFamily="34" charset="0"/>
              </a:rPr>
              <a:t>figure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ATTENTION </a:t>
            </a:r>
            <a:r>
              <a:rPr lang="cs-CZ" altLang="cs-CZ" sz="2200" dirty="0">
                <a:latin typeface="Arial" panose="020B0604020202020204" pitchFamily="34" charset="0"/>
              </a:rPr>
              <a:t>! DIFFERENT AXIS 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9" y="1430737"/>
            <a:ext cx="4023360" cy="52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7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359638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75785"/>
          <a:stretch/>
        </p:blipFill>
        <p:spPr>
          <a:xfrm>
            <a:off x="1884950" y="2260435"/>
            <a:ext cx="5401088" cy="9286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t="54069" b="16975"/>
          <a:stretch/>
        </p:blipFill>
        <p:spPr>
          <a:xfrm>
            <a:off x="1079540" y="4330715"/>
            <a:ext cx="7204377" cy="14526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779776" y="1698391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ABSOLUTE EXPRESSION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14401" y="3504835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POINT ELASTICITY</a:t>
            </a:r>
          </a:p>
        </p:txBody>
      </p:sp>
    </p:spTree>
    <p:extLst>
      <p:ext uri="{BB962C8B-B14F-4D97-AF65-F5344CB8AC3E}">
        <p14:creationId xmlns:p14="http://schemas.microsoft.com/office/powerpoint/2010/main" val="344278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9776" y="1725382"/>
            <a:ext cx="325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TYPES OF ELASTICITY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6123"/>
          <a:stretch/>
        </p:blipFill>
        <p:spPr>
          <a:xfrm>
            <a:off x="13494" y="2311675"/>
            <a:ext cx="9144000" cy="39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46304" y="1974738"/>
            <a:ext cx="325526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TYPES OF ELASTICITY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RELATIVE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RELATIVE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PERFECT 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PERFECT ELASTIC DEMAND</a:t>
            </a:r>
          </a:p>
          <a:p>
            <a:pPr marL="342900" indent="-342900" algn="ctr">
              <a:buAutoNum type="alphaUcParenR"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831"/>
          <a:stretch/>
        </p:blipFill>
        <p:spPr>
          <a:xfrm>
            <a:off x="3507886" y="1966014"/>
            <a:ext cx="4886306" cy="380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CONSUMR OPTIMUM AND FORMING OF DEMAND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Optimum</a:t>
            </a:r>
            <a:r>
              <a:rPr lang="en-GB" altLang="cs-CZ" sz="22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Graphical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Mathematical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Optimum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Idifference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Curves</a:t>
            </a:r>
            <a:r>
              <a:rPr lang="cs-CZ" altLang="cs-CZ" sz="2200" dirty="0">
                <a:latin typeface="Arial" panose="020B0604020202020204" pitchFamily="34" charset="0"/>
              </a:rPr>
              <a:t> by </a:t>
            </a: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Preferences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Different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Incomes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Forming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Demand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Elasticity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Demand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PCC and ELASTICITY OF DEMAND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75364" y="2155825"/>
            <a:ext cx="325526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UNITARY 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INELASTIC DEMAND</a:t>
            </a:r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 marL="342900" indent="-342900">
              <a:spcBef>
                <a:spcPts val="600"/>
              </a:spcBef>
              <a:buAutoNum type="alphaUcParenR"/>
            </a:pPr>
            <a:endParaRPr lang="cs-CZ" dirty="0"/>
          </a:p>
          <a:p>
            <a:pPr>
              <a:spcBef>
                <a:spcPts val="600"/>
              </a:spcBef>
            </a:pPr>
            <a:r>
              <a:rPr lang="cs-CZ" dirty="0"/>
              <a:t>                 </a:t>
            </a:r>
          </a:p>
          <a:p>
            <a:pPr marL="342900" indent="-342900" algn="ctr">
              <a:buAutoNum type="alphaUcParenR"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7894"/>
          <a:stretch/>
        </p:blipFill>
        <p:spPr>
          <a:xfrm>
            <a:off x="3586162" y="2578608"/>
            <a:ext cx="5064062" cy="255536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B2556915-263B-418C-B136-8A84630E41BE}"/>
              </a:ext>
            </a:extLst>
          </p:cNvPr>
          <p:cNvSpPr/>
          <p:nvPr/>
        </p:nvSpPr>
        <p:spPr>
          <a:xfrm>
            <a:off x="4215007" y="5492756"/>
            <a:ext cx="3832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arenR"/>
            </a:pPr>
            <a:r>
              <a:rPr lang="cs-CZ" dirty="0"/>
              <a:t>                   B)                      C)</a:t>
            </a:r>
          </a:p>
        </p:txBody>
      </p:sp>
    </p:spTree>
    <p:extLst>
      <p:ext uri="{BB962C8B-B14F-4D97-AF65-F5344CB8AC3E}">
        <p14:creationId xmlns:p14="http://schemas.microsoft.com/office/powerpoint/2010/main" val="81555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896914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68050" y="1698391"/>
            <a:ext cx="6779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measures the responsiveness in the quantity demand of one good when a change in price takes place in another good</a:t>
            </a:r>
          </a:p>
          <a:p>
            <a:pPr algn="ctr"/>
            <a:endParaRPr lang="en-US" sz="2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880" y="3023306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            POINT ELASTICITY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43364" t="17800" b="37000"/>
          <a:stretch/>
        </p:blipFill>
        <p:spPr>
          <a:xfrm>
            <a:off x="2432304" y="3587323"/>
            <a:ext cx="3602736" cy="19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CROSS PRICE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3" y="2991872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0" y="4189936"/>
            <a:ext cx="547170" cy="14642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4672" y="1813269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t="61800"/>
          <a:stretch/>
        </p:blipFill>
        <p:spPr>
          <a:xfrm>
            <a:off x="1640208" y="4122121"/>
            <a:ext cx="6096000" cy="1746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881" y="2182600"/>
            <a:ext cx="4712680" cy="15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896914"/>
            <a:ext cx="553649" cy="1492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65" y="4468024"/>
            <a:ext cx="547170" cy="14642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68050" y="1698391"/>
            <a:ext cx="6779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err="1"/>
              <a:t>shows</a:t>
            </a:r>
            <a:r>
              <a:rPr lang="cs-CZ" sz="2200" dirty="0"/>
              <a:t> </a:t>
            </a:r>
            <a:r>
              <a:rPr lang="cs-CZ" sz="2200" dirty="0" err="1"/>
              <a:t>how</a:t>
            </a:r>
            <a:r>
              <a:rPr lang="cs-CZ" sz="2200" dirty="0"/>
              <a:t> </a:t>
            </a:r>
            <a:r>
              <a:rPr lang="cs-CZ" sz="2200" dirty="0" err="1"/>
              <a:t>responsive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demand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a </a:t>
            </a:r>
            <a:r>
              <a:rPr lang="cs-CZ" sz="2200" dirty="0" err="1"/>
              <a:t>product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 to a </a:t>
            </a:r>
            <a:r>
              <a:rPr lang="cs-CZ" sz="2200" dirty="0" err="1"/>
              <a:t>change</a:t>
            </a:r>
            <a:r>
              <a:rPr lang="cs-CZ" sz="2200" dirty="0"/>
              <a:t> in </a:t>
            </a:r>
            <a:r>
              <a:rPr lang="cs-CZ" sz="2200" dirty="0" err="1"/>
              <a:t>income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880" y="3023306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ARC ELASTICITY                    POINT ELASTICITY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50409" t="15000" b="40200"/>
          <a:stretch/>
        </p:blipFill>
        <p:spPr>
          <a:xfrm>
            <a:off x="3060463" y="3571966"/>
            <a:ext cx="3248897" cy="22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0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INCOME ELASTICITY OF DEMAND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05" y="2982195"/>
            <a:ext cx="553649" cy="1492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04672" y="1813269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FORMULA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4" y="2398009"/>
            <a:ext cx="7390931" cy="11683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t="45139" b="22532"/>
          <a:stretch/>
        </p:blipFill>
        <p:spPr>
          <a:xfrm>
            <a:off x="1107524" y="4073440"/>
            <a:ext cx="7577739" cy="19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51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8368" y="3386037"/>
            <a:ext cx="753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THANK YOU FOR YOUR ATTENTION …</a:t>
            </a:r>
          </a:p>
        </p:txBody>
      </p:sp>
    </p:spTree>
    <p:extLst>
      <p:ext uri="{BB962C8B-B14F-4D97-AF65-F5344CB8AC3E}">
        <p14:creationId xmlns:p14="http://schemas.microsoft.com/office/powerpoint/2010/main" val="280381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PREVIOUS LESSON …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BUDGETARY LINE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514" y="2055084"/>
            <a:ext cx="5584378" cy="405582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People are rational creatures, with their own interests 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   person „homo </a:t>
            </a:r>
            <a:r>
              <a:rPr lang="en-US" altLang="cs-CZ" sz="2200" dirty="0" err="1">
                <a:latin typeface="Arial" panose="020B0604020202020204" pitchFamily="34" charset="0"/>
              </a:rPr>
              <a:t>economicus</a:t>
            </a:r>
            <a:r>
              <a:rPr lang="en-US" altLang="cs-CZ" sz="2200" dirty="0">
                <a:latin typeface="Arial" panose="020B0604020202020204" pitchFamily="34" charset="0"/>
              </a:rPr>
              <a:t>“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Consumers make the decision to such option that gives </a:t>
            </a:r>
            <a:r>
              <a:rPr lang="cs-CZ" altLang="cs-CZ" sz="2200" dirty="0" err="1">
                <a:latin typeface="Arial" panose="020B0604020202020204" pitchFamily="34" charset="0"/>
              </a:rPr>
              <a:t>them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greatest </a:t>
            </a:r>
            <a:r>
              <a:rPr lang="cs-CZ" altLang="cs-CZ" sz="2200" dirty="0">
                <a:latin typeface="Arial" panose="020B0604020202020204" pitchFamily="34" charset="0"/>
              </a:rPr>
              <a:t>utility</a:t>
            </a:r>
            <a:r>
              <a:rPr lang="en-US" altLang="cs-CZ" sz="2200" dirty="0">
                <a:latin typeface="Arial" panose="020B0604020202020204" pitchFamily="34" charset="0"/>
              </a:rPr>
              <a:t> (satisfaction) minimizing the effort at a given </a:t>
            </a:r>
            <a:r>
              <a:rPr lang="cs-CZ" altLang="cs-CZ" sz="2200" dirty="0">
                <a:latin typeface="Arial" panose="020B0604020202020204" pitchFamily="34" charset="0"/>
              </a:rPr>
              <a:t>BUDGET CONSTRAINT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75" y="2892542"/>
            <a:ext cx="865707" cy="231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LAST LESSON …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50528" y="731837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1925" y="1735551"/>
            <a:ext cx="3074859" cy="4390612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6" y="2103120"/>
            <a:ext cx="4104644" cy="3532686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645025" y="731837"/>
            <a:ext cx="4041775" cy="924271"/>
          </a:xfrm>
        </p:spPr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ORDINAL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31813" y="778707"/>
            <a:ext cx="4040187" cy="830529"/>
          </a:xfrm>
        </p:spPr>
        <p:txBody>
          <a:bodyPr/>
          <a:lstStyle/>
          <a:p>
            <a:pPr algn="ctr"/>
            <a:r>
              <a:rPr lang="cs-CZ" altLang="cs-CZ" dirty="0">
                <a:latin typeface="Arial" panose="020B0604020202020204" pitchFamily="34" charset="0"/>
              </a:rPr>
              <a:t>CARDINAL APPROACH</a:t>
            </a:r>
            <a:endParaRPr lang="en-GB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90198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Consumer</a:t>
            </a:r>
            <a:r>
              <a:rPr lang="cs-CZ" altLang="cs-CZ" sz="2200" dirty="0">
                <a:latin typeface="Arial" panose="020B0604020202020204" pitchFamily="34" charset="0"/>
              </a:rPr>
              <a:t> o</a:t>
            </a:r>
            <a:r>
              <a:rPr lang="en-US" altLang="cs-CZ" sz="2200" dirty="0" err="1">
                <a:latin typeface="Arial" panose="020B0604020202020204" pitchFamily="34" charset="0"/>
              </a:rPr>
              <a:t>ptimum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=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optimal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consumer choice = optimal combination of consumption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How consumers can found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within its </a:t>
            </a:r>
            <a:r>
              <a:rPr lang="cs-CZ" altLang="cs-CZ" sz="2200" dirty="0">
                <a:latin typeface="Arial" panose="020B0604020202020204" pitchFamily="34" charset="0"/>
              </a:rPr>
              <a:t>set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market opportunities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just</a:t>
            </a:r>
            <a:r>
              <a:rPr lang="en-US" altLang="cs-CZ" sz="2200" dirty="0">
                <a:latin typeface="Arial" panose="020B0604020202020204" pitchFamily="34" charset="0"/>
              </a:rPr>
              <a:t> the consumer basket, </a:t>
            </a:r>
            <a:r>
              <a:rPr lang="cs-CZ" altLang="cs-CZ" sz="2200" dirty="0" err="1">
                <a:latin typeface="Arial" panose="020B0604020202020204" pitchFamily="34" charset="0"/>
              </a:rPr>
              <a:t>which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most useful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him</a:t>
            </a:r>
            <a:r>
              <a:rPr lang="en-US" altLang="cs-CZ" sz="2200" dirty="0">
                <a:latin typeface="Arial" panose="020B0604020202020204" pitchFamily="34" charset="0"/>
              </a:rPr>
              <a:t>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 </a:t>
            </a:r>
            <a:r>
              <a:rPr lang="en-US" altLang="cs-CZ" sz="2200" dirty="0">
                <a:latin typeface="Arial" panose="020B0604020202020204" pitchFamily="34" charset="0"/>
              </a:rPr>
              <a:t>a combination of budget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constraint</a:t>
            </a:r>
            <a:r>
              <a:rPr lang="en-US" altLang="cs-CZ" sz="2200" dirty="0">
                <a:latin typeface="Arial" panose="020B0604020202020204" pitchFamily="34" charset="0"/>
              </a:rPr>
              <a:t> in the form of </a:t>
            </a:r>
            <a:r>
              <a:rPr lang="cs-CZ" altLang="cs-CZ" sz="2200" dirty="0">
                <a:latin typeface="Arial" panose="020B0604020202020204" pitchFamily="34" charset="0"/>
              </a:rPr>
              <a:t>  </a:t>
            </a:r>
            <a:r>
              <a:rPr lang="cs-CZ" altLang="cs-CZ" sz="2200" dirty="0" err="1">
                <a:latin typeface="Arial" panose="020B0604020202020204" pitchFamily="34" charset="0"/>
              </a:rPr>
              <a:t>budgetary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line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preferences in the form of the </a:t>
            </a:r>
            <a:r>
              <a:rPr lang="en-US" altLang="cs-CZ" sz="2200" b="1" dirty="0">
                <a:latin typeface="Arial" panose="020B0604020202020204" pitchFamily="34" charset="0"/>
              </a:rPr>
              <a:t>highest indifference curve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   </a:t>
            </a:r>
            <a:r>
              <a:rPr lang="en-US" altLang="cs-CZ" sz="2200" dirty="0">
                <a:latin typeface="Arial" panose="020B0604020202020204" pitchFamily="34" charset="0"/>
              </a:rPr>
              <a:t>graphical representation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+ mathematical expression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9" y="3914461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5" y="5378547"/>
            <a:ext cx="865707" cy="2316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6" y="72624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GRAPHICAL REPRESENTATION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457200" y="1708150"/>
            <a:ext cx="3218688" cy="441801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combination of budget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constraint</a:t>
            </a:r>
            <a:r>
              <a:rPr lang="en-US" altLang="cs-CZ" sz="2200" dirty="0">
                <a:latin typeface="Arial" panose="020B0604020202020204" pitchFamily="34" charset="0"/>
              </a:rPr>
              <a:t> in the form of budgetary line and preferences in the form of the highest</a:t>
            </a:r>
            <a:r>
              <a:rPr lang="cs-CZ" altLang="cs-CZ" sz="2200" dirty="0">
                <a:latin typeface="Arial" panose="020B0604020202020204" pitchFamily="34" charset="0"/>
              </a:rPr>
              <a:t> POSSIBLE</a:t>
            </a:r>
            <a:r>
              <a:rPr lang="en-US" altLang="cs-CZ" sz="2200" dirty="0">
                <a:latin typeface="Arial" panose="020B0604020202020204" pitchFamily="34" charset="0"/>
              </a:rPr>
              <a:t> indifference curve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34" y="4209278"/>
            <a:ext cx="865707" cy="23166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8714" y="2001632"/>
            <a:ext cx="4795286" cy="3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9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73766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INDIFFERENCE CURVE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One BL and indifference map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</a:t>
            </a:r>
            <a:r>
              <a:rPr lang="en-US" altLang="cs-CZ" sz="2200" dirty="0">
                <a:latin typeface="Arial" panose="020B0604020202020204" pitchFamily="34" charset="0"/>
              </a:rPr>
              <a:t> (IC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1 – IC</a:t>
            </a:r>
            <a:r>
              <a:rPr lang="cs-CZ" altLang="cs-CZ" sz="2200" dirty="0">
                <a:latin typeface="Arial" panose="020B0604020202020204" pitchFamily="34" charset="0"/>
              </a:rPr>
              <a:t>(U)</a:t>
            </a:r>
            <a:r>
              <a:rPr lang="en-US" altLang="cs-CZ" sz="2200" dirty="0">
                <a:latin typeface="Arial" panose="020B0604020202020204" pitchFamily="34" charset="0"/>
              </a:rPr>
              <a:t>3) - </a:t>
            </a:r>
            <a:r>
              <a:rPr lang="cs-CZ" altLang="cs-CZ" sz="2200" dirty="0">
                <a:latin typeface="Arial" panose="020B0604020202020204" pitchFamily="34" charset="0"/>
              </a:rPr>
              <a:t>f</a:t>
            </a:r>
            <a:r>
              <a:rPr lang="en-US" altLang="cs-CZ" sz="2200" dirty="0">
                <a:latin typeface="Arial" panose="020B0604020202020204" pitchFamily="34" charset="0"/>
              </a:rPr>
              <a:t>our budgetary baskets (A-D)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D - the budget basket lying on the highest indifference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curve</a:t>
            </a:r>
            <a:r>
              <a:rPr lang="cs-CZ" altLang="cs-CZ" sz="2200" dirty="0">
                <a:latin typeface="Arial" panose="020B0604020202020204" pitchFamily="34" charset="0"/>
              </a:rPr>
              <a:t> and</a:t>
            </a:r>
            <a:r>
              <a:rPr lang="en-US" altLang="cs-CZ" sz="2200" dirty="0">
                <a:latin typeface="Arial" panose="020B0604020202020204" pitchFamily="34" charset="0"/>
              </a:rPr>
              <a:t> is 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en-US" altLang="cs-CZ" sz="2200" dirty="0">
                <a:latin typeface="Arial" panose="020B0604020202020204" pitchFamily="34" charset="0"/>
              </a:rPr>
              <a:t> budgetary limit (</a:t>
            </a:r>
            <a:r>
              <a:rPr lang="cs-CZ" altLang="cs-CZ" sz="2200" dirty="0">
                <a:latin typeface="Arial" panose="020B0604020202020204" pitchFamily="34" charset="0"/>
              </a:rPr>
              <a:t>UNAVAILABLE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What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about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BASKETS 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A, B and C?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 and C - both baskets are on the same IC and bring the same </a:t>
            </a:r>
            <a:r>
              <a:rPr lang="cs-CZ" altLang="cs-CZ" sz="2000" dirty="0">
                <a:latin typeface="Arial" panose="020B0604020202020204" pitchFamily="34" charset="0"/>
              </a:rPr>
              <a:t>utility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          </a:t>
            </a:r>
            <a:r>
              <a:rPr lang="cs-CZ" altLang="cs-CZ" sz="2200" dirty="0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NOT </a:t>
            </a:r>
            <a:r>
              <a:rPr lang="cs-CZ" altLang="cs-CZ" sz="2200" dirty="0">
                <a:latin typeface="Arial" panose="020B0604020202020204" pitchFamily="34" charset="0"/>
              </a:rPr>
              <a:t>POSSILBE </a:t>
            </a:r>
            <a:r>
              <a:rPr lang="en-US" altLang="cs-CZ" sz="2200" dirty="0">
                <a:latin typeface="Arial" panose="020B0604020202020204" pitchFamily="34" charset="0"/>
              </a:rPr>
              <a:t>IN TERMS OF </a:t>
            </a:r>
            <a:r>
              <a:rPr lang="cs-CZ" altLang="cs-CZ" sz="2200" dirty="0">
                <a:latin typeface="Arial" panose="020B0604020202020204" pitchFamily="34" charset="0"/>
              </a:rPr>
              <a:t>RATIONAL CHOISE</a:t>
            </a:r>
            <a:r>
              <a:rPr lang="en-US" altLang="cs-CZ" sz="2200" dirty="0">
                <a:latin typeface="Arial" panose="020B0604020202020204" pitchFamily="34" charset="0"/>
              </a:rPr>
              <a:t> choice because: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B - is on a higher consumer IC and therefore give priority to this basket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             </a:t>
            </a:r>
            <a:r>
              <a:rPr lang="en-US" altLang="cs-CZ" sz="2200" dirty="0">
                <a:latin typeface="Arial" panose="020B0604020202020204" pitchFamily="34" charset="0"/>
              </a:rPr>
              <a:t>OPTIMUM </a:t>
            </a:r>
            <a:r>
              <a:rPr lang="cs-CZ" altLang="cs-CZ" sz="2200" dirty="0">
                <a:latin typeface="Arial" panose="020B0604020202020204" pitchFamily="34" charset="0"/>
              </a:rPr>
              <a:t> IS </a:t>
            </a:r>
            <a:r>
              <a:rPr lang="en-US" altLang="cs-CZ" sz="2200" dirty="0">
                <a:latin typeface="Arial" panose="020B0604020202020204" pitchFamily="34" charset="0"/>
              </a:rPr>
              <a:t>SUCH </a:t>
            </a:r>
            <a:r>
              <a:rPr lang="cs-CZ" altLang="cs-CZ" sz="2200" dirty="0">
                <a:latin typeface="Arial" panose="020B0604020202020204" pitchFamily="34" charset="0"/>
              </a:rPr>
              <a:t>CONSUMER BASKET</a:t>
            </a:r>
            <a:r>
              <a:rPr lang="en-US" altLang="cs-CZ" sz="2200" dirty="0">
                <a:latin typeface="Arial" panose="020B0604020202020204" pitchFamily="34" charset="0"/>
              </a:rPr>
              <a:t>, </a:t>
            </a:r>
            <a:r>
              <a:rPr lang="cs-CZ" altLang="cs-CZ" sz="2200" dirty="0">
                <a:latin typeface="Arial" panose="020B0604020202020204" pitchFamily="34" charset="0"/>
              </a:rPr>
              <a:t>WHICH LIES ON THE INDIFFERENCE CURVE WHICH HAS </a:t>
            </a:r>
            <a:r>
              <a:rPr lang="en-US" altLang="cs-CZ" sz="2200" dirty="0">
                <a:latin typeface="Arial" panose="020B0604020202020204" pitchFamily="34" charset="0"/>
              </a:rPr>
              <a:t>ONLY ONE COMMON POINT</a:t>
            </a:r>
            <a:r>
              <a:rPr lang="cs-CZ" altLang="cs-CZ" sz="2200" dirty="0">
                <a:latin typeface="Arial" panose="020B0604020202020204" pitchFamily="34" charset="0"/>
              </a:rPr>
              <a:t> WITH BU</a:t>
            </a:r>
            <a:r>
              <a:rPr lang="en-US" altLang="cs-CZ" sz="2200" dirty="0">
                <a:latin typeface="Arial" panose="020B0604020202020204" pitchFamily="34" charset="0"/>
              </a:rPr>
              <a:t>DGET</a:t>
            </a:r>
            <a:r>
              <a:rPr lang="cs-CZ" altLang="cs-CZ" sz="2200" dirty="0">
                <a:latin typeface="Arial" panose="020B0604020202020204" pitchFamily="34" charset="0"/>
              </a:rPr>
              <a:t>ARY</a:t>
            </a:r>
            <a:r>
              <a:rPr lang="en-US" altLang="cs-CZ" sz="2200" dirty="0">
                <a:latin typeface="Arial" panose="020B0604020202020204" pitchFamily="34" charset="0"/>
              </a:rPr>
              <a:t> LINE (BL is tangent </a:t>
            </a:r>
            <a:r>
              <a:rPr lang="cs-CZ" altLang="cs-CZ" sz="2200" dirty="0" err="1">
                <a:latin typeface="Arial" panose="020B0604020202020204" pitchFamily="34" charset="0"/>
              </a:rPr>
              <a:t>of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IC)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231719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5586343"/>
            <a:ext cx="865707" cy="231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855" y="623982"/>
            <a:ext cx="2067116" cy="1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6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48713" y="88035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MATHEMATICAL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4670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onsumer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compares the marginal rate of substitution with the ratio of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goods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prices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: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this rate is different, it is worth replacing one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by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another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goods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,</a:t>
                </a:r>
              </a:p>
              <a:p>
                <a:pPr marL="1028700" lvl="1" eaLnBrk="1" hangingPunct="1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if is equal, the consumer can not do better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with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another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substitution and 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reache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hi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 OPTIMA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MRSe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=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MRSc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𝑃𝑥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b="0" i="1" dirty="0" smtClean="0">
                            <a:latin typeface="Cambria Math" panose="02040503050406030204" pitchFamily="18" charset="0"/>
                          </a:rPr>
                          <m:t>𝑀𝑈𝑦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indent="0" algn="ctr" eaLnBrk="1" hangingPunct="1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𝑀𝑈𝑥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𝑃𝑥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𝑀𝑈𝑦</m:t>
                        </m:r>
                      </m:num>
                      <m:den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𝑃𝑦</m:t>
                        </m:r>
                      </m:den>
                    </m:f>
                  </m:oMath>
                </a14:m>
                <a:endParaRPr lang="cs-CZ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4670894"/>
              </a:xfrm>
              <a:prstGeom prst="rect">
                <a:avLst/>
              </a:prstGeom>
              <a:blipFill>
                <a:blip r:embed="rId2"/>
                <a:stretch>
                  <a:fillRect l="-791" t="-783" r="-4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25" y="3526205"/>
            <a:ext cx="862623" cy="2324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287" y="5653050"/>
            <a:ext cx="865707" cy="231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456" y="206330"/>
            <a:ext cx="1883664" cy="13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CONSUMER OPTIMUM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634109" y="80710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GOSSEN LAW</a:t>
            </a:r>
            <a:endParaRPr lang="en-GB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6" y="987552"/>
            <a:ext cx="3443510" cy="513861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dirty="0" err="1">
                <a:latin typeface="Arial" panose="020B0604020202020204" pitchFamily="34" charset="0"/>
              </a:rPr>
              <a:t>equation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8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GOSSEN´S SECOND LAW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200" b="1" dirty="0">
                <a:latin typeface="Arial" panose="020B0604020202020204" pitchFamily="34" charset="0"/>
              </a:rPr>
              <a:t>              </a:t>
            </a:r>
            <a:r>
              <a:rPr lang="cs-CZ" altLang="cs-CZ" sz="2200" b="1" dirty="0" err="1">
                <a:latin typeface="Arial" panose="020B0604020202020204" pitchFamily="34" charset="0"/>
              </a:rPr>
              <a:t>law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of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balanced</a:t>
            </a:r>
            <a:r>
              <a:rPr lang="cs-CZ" altLang="cs-CZ" sz="2200" b="1" dirty="0">
                <a:latin typeface="Arial" panose="020B0604020202020204" pitchFamily="34" charset="0"/>
              </a:rPr>
              <a:t> </a:t>
            </a:r>
            <a:r>
              <a:rPr lang="cs-CZ" altLang="cs-CZ" sz="2200" b="1" dirty="0" err="1">
                <a:latin typeface="Arial" panose="020B0604020202020204" pitchFamily="34" charset="0"/>
              </a:rPr>
              <a:t>marginal</a:t>
            </a:r>
            <a:r>
              <a:rPr lang="cs-CZ" altLang="cs-CZ" sz="2200" b="1" dirty="0">
                <a:latin typeface="Arial" panose="020B0604020202020204" pitchFamily="34" charset="0"/>
              </a:rPr>
              <a:t> utility</a:t>
            </a:r>
          </a:p>
          <a:p>
            <a:pPr lvl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the consumer satisfies </a:t>
            </a:r>
            <a:r>
              <a:rPr lang="cs-CZ" altLang="cs-CZ" sz="2200" dirty="0" err="1">
                <a:latin typeface="Arial" panose="020B0604020202020204" pitchFamily="34" charset="0"/>
              </a:rPr>
              <a:t>its</a:t>
            </a:r>
            <a:r>
              <a:rPr lang="en-US" altLang="cs-CZ" sz="2200" dirty="0">
                <a:latin typeface="Arial" panose="020B0604020202020204" pitchFamily="34" charset="0"/>
              </a:rPr>
              <a:t> needs through scarce resources, then </a:t>
            </a:r>
            <a:r>
              <a:rPr lang="en-US" altLang="cs-CZ" sz="2200" dirty="0" err="1">
                <a:latin typeface="Arial" panose="020B0604020202020204" pitchFamily="34" charset="0"/>
              </a:rPr>
              <a:t>th</a:t>
            </a:r>
            <a:r>
              <a:rPr lang="cs-CZ" altLang="cs-CZ" sz="2200" dirty="0" err="1">
                <a:latin typeface="Arial" panose="020B0604020202020204" pitchFamily="34" charset="0"/>
              </a:rPr>
              <a:t>is</a:t>
            </a:r>
            <a:r>
              <a:rPr lang="en-US" altLang="cs-CZ" sz="2200" dirty="0">
                <a:latin typeface="Arial" panose="020B0604020202020204" pitchFamily="34" charset="0"/>
              </a:rPr>
              <a:t> consumer maximizes his total utility</a:t>
            </a:r>
            <a:r>
              <a:rPr lang="cs-CZ" altLang="cs-CZ" sz="2200" dirty="0">
                <a:latin typeface="Arial" panose="020B0604020202020204" pitchFamily="34" charset="0"/>
              </a:rPr>
              <a:t>,</a:t>
            </a:r>
            <a:r>
              <a:rPr lang="en-US" altLang="cs-CZ" sz="2200" dirty="0">
                <a:latin typeface="Arial" panose="020B0604020202020204" pitchFamily="34" charset="0"/>
              </a:rPr>
              <a:t> only if marginal </a:t>
            </a:r>
            <a:r>
              <a:rPr lang="cs-CZ" altLang="cs-CZ" sz="2200" dirty="0" err="1">
                <a:latin typeface="Arial" panose="020B0604020202020204" pitchFamily="34" charset="0"/>
              </a:rPr>
              <a:t>utilities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>
                <a:latin typeface="Arial" panose="020B0604020202020204" pitchFamily="34" charset="0"/>
              </a:rPr>
              <a:t>arising from the consumption of these goods</a:t>
            </a:r>
            <a:r>
              <a:rPr lang="cs-CZ" altLang="cs-CZ" sz="2200" dirty="0">
                <a:latin typeface="Arial" panose="020B0604020202020204" pitchFamily="34" charset="0"/>
              </a:rPr>
              <a:t>)</a:t>
            </a:r>
            <a:r>
              <a:rPr lang="en-US" altLang="cs-CZ" sz="2200" dirty="0">
                <a:latin typeface="Arial" panose="020B0604020202020204" pitchFamily="34" charset="0"/>
              </a:rPr>
              <a:t> are equal</a:t>
            </a:r>
            <a:r>
              <a:rPr lang="cs-CZ" altLang="cs-CZ" sz="2200" dirty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5" y="2889350"/>
            <a:ext cx="865707" cy="23166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453"/>
          <a:stretch/>
        </p:blipFill>
        <p:spPr>
          <a:xfrm>
            <a:off x="3998225" y="2487168"/>
            <a:ext cx="4803668" cy="2487168"/>
          </a:xfrm>
          <a:prstGeom prst="rect">
            <a:avLst/>
          </a:prstGeom>
        </p:spPr>
      </p:pic>
      <p:pic>
        <p:nvPicPr>
          <p:cNvPr id="10" name="Obrázek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4" y="1466580"/>
            <a:ext cx="1749425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8"/>
          <p:cNvSpPr txBox="1">
            <a:spLocks noChangeArrowheads="1"/>
          </p:cNvSpPr>
          <p:nvPr/>
        </p:nvSpPr>
        <p:spPr bwMode="auto">
          <a:xfrm>
            <a:off x="3614370" y="1818549"/>
            <a:ext cx="55713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INNER SOLUTION       BORDER SOLUTION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20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356</TotalTime>
  <Words>905</Words>
  <Application>Microsoft Office PowerPoint</Application>
  <PresentationFormat>Předvádění na obrazovce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maj0001</cp:lastModifiedBy>
  <cp:revision>63</cp:revision>
  <dcterms:created xsi:type="dcterms:W3CDTF">2016-03-17T12:08:01Z</dcterms:created>
  <dcterms:modified xsi:type="dcterms:W3CDTF">2019-09-10T18:17:20Z</dcterms:modified>
</cp:coreProperties>
</file>