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0"/>
  </p:notesMasterIdLst>
  <p:sldIdLst>
    <p:sldId id="256" r:id="rId2"/>
    <p:sldId id="282" r:id="rId3"/>
    <p:sldId id="257" r:id="rId4"/>
    <p:sldId id="275" r:id="rId5"/>
    <p:sldId id="276" r:id="rId6"/>
    <p:sldId id="277" r:id="rId7"/>
    <p:sldId id="278" r:id="rId8"/>
    <p:sldId id="258" r:id="rId9"/>
    <p:sldId id="259" r:id="rId10"/>
    <p:sldId id="260" r:id="rId11"/>
    <p:sldId id="261" r:id="rId12"/>
    <p:sldId id="262" r:id="rId13"/>
    <p:sldId id="263" r:id="rId14"/>
    <p:sldId id="28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9" r:id="rId27"/>
    <p:sldId id="280" r:id="rId28"/>
    <p:sldId id="281" r:id="rId2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A1C239-E912-4F74-843F-D0EAE453A269}" type="datetimeFigureOut">
              <a:rPr lang="cs-CZ" smtClean="0"/>
              <a:t>24.11.2015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9983A-B068-4090-B223-66473FAA3B47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410536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8D71A-E3A4-4D58-B69B-56A7712287BE}" type="datetime1">
              <a:rPr lang="cs-CZ" smtClean="0"/>
              <a:t>24.11.2015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Organizace veřejné správy, JUDr. Petr Pospíšil, Ph.D., LL.M.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DE327-BD03-4C24-8858-6BCA6DF11ABF}" type="datetime1">
              <a:rPr lang="cs-CZ" smtClean="0"/>
              <a:t>24.11.2015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Organizace veřejné správy, JUDr. Petr Pospíšil, Ph.D., LL.M.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FF215-1F77-4521-9ADD-EC46DE627458}" type="datetime1">
              <a:rPr lang="cs-CZ" smtClean="0"/>
              <a:t>24.11.2015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Organizace veřejné správy, JUDr. Petr Pospíšil, Ph.D., LL.M.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1294D-AC3A-4A5F-B425-F309DCE33102}" type="datetime1">
              <a:rPr lang="cs-CZ" smtClean="0"/>
              <a:t>24.11.2015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Organizace veřejné správy, JUDr. Petr Pospíšil, Ph.D., LL.M.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2DDFE-2F8A-4916-A02F-0267EE696004}" type="datetime1">
              <a:rPr lang="cs-CZ" smtClean="0"/>
              <a:t>24.11.2015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Organizace veřejné správy, JUDr. Petr Pospíšil, Ph.D., LL.M.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D367E-18FB-4EFE-9C93-0CD92E7635B7}" type="datetime1">
              <a:rPr lang="cs-CZ" smtClean="0"/>
              <a:t>24.11.2015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Organizace veřejné správy, JUDr. Petr Pospíšil, Ph.D., LL.M.</a:t>
            </a:r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34F79-9DE6-4977-A949-4E6C3276C2E8}" type="datetime1">
              <a:rPr lang="cs-CZ" smtClean="0"/>
              <a:t>24.11.2015</a:t>
            </a:fld>
            <a:endParaRPr lang="cs-CZ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Organizace veřejné správy, JUDr. Petr Pospíšil, Ph.D., LL.M.</a:t>
            </a:r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E14C1-7C57-492C-9A49-F698C6545F05}" type="datetime1">
              <a:rPr lang="cs-CZ" smtClean="0"/>
              <a:t>24.11.2015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Organizace veřejné správy, JUDr. Petr Pospíšil, Ph.D., LL.M.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DB5B4-93C2-4CD4-B878-695E580E1EB5}" type="datetime1">
              <a:rPr lang="cs-CZ" smtClean="0"/>
              <a:t>24.11.2015</a:t>
            </a:fld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Organizace veřejné správy, JUDr. Petr Pospíšil, Ph.D., LL.M.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A9708-F9BD-4717-A9A5-01301A29A9B5}" type="datetime1">
              <a:rPr lang="cs-CZ" smtClean="0"/>
              <a:t>24.11.2015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Organizace veřejné správy, JUDr. Petr Pospíšil, Ph.D., LL.M.</a:t>
            </a:r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909B9-2A07-481F-A7CC-67DE1BAF6A3D}" type="datetime1">
              <a:rPr lang="cs-CZ" smtClean="0"/>
              <a:t>24.11.2015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Organizace veřejné správy, JUDr. Petr Pospíšil, Ph.D., LL.M.</a:t>
            </a:r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0D2F28-C3F4-4ED3-A600-0707772991DD}" type="datetime1">
              <a:rPr lang="cs-CZ" smtClean="0"/>
              <a:t>24.11.2015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dirty="0" smtClean="0"/>
              <a:t>Organizace veřejné správy, JUDr. Petr Pospíšil, Ph.D., LL.M.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cz/url?sa=i&amp;rct=j&amp;q=&amp;esrc=s&amp;source=images&amp;cd=&amp;cad=rja&amp;uact=8&amp;ved=0CAcQjRxqFQoTCLz72qKjgckCFYaQDwodDzMGNw&amp;url=http://www.paintingstar.com/item-the-forest-stream-s131163.html&amp;psig=AFQjCNHBao4MOkq-oqGBnFGnTD8EUu_LXw&amp;ust=1447087480581861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 smtClean="0"/>
              <a:t>ORGANIZACE VEŘEJNÉ </a:t>
            </a:r>
            <a:r>
              <a:rPr lang="cs-CZ" b="1" dirty="0"/>
              <a:t>SPRÁVY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b="1" dirty="0" smtClean="0">
              <a:solidFill>
                <a:schemeClr val="tx1"/>
              </a:solidFill>
            </a:endParaRPr>
          </a:p>
          <a:p>
            <a:r>
              <a:rPr lang="cs-CZ" b="1" dirty="0" smtClean="0">
                <a:solidFill>
                  <a:schemeClr val="tx1"/>
                </a:solidFill>
              </a:rPr>
              <a:t>JUDr</a:t>
            </a:r>
            <a:r>
              <a:rPr lang="cs-CZ" b="1" dirty="0">
                <a:solidFill>
                  <a:schemeClr val="tx1"/>
                </a:solidFill>
              </a:rPr>
              <a:t>. Petr Pospíšil, Ph.D., LL.M.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053920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Organizace veřejné správy, </a:t>
            </a:r>
          </a:p>
          <a:p>
            <a:r>
              <a:rPr lang="cs-CZ" dirty="0" smtClean="0"/>
              <a:t>JUDr. Petr Pospíšil, Ph.D., LL.M.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10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323528" y="548680"/>
            <a:ext cx="8424936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/>
              <a:t>Organizačně – technické systémy veřejné </a:t>
            </a:r>
            <a:r>
              <a:rPr lang="cs-CZ" sz="2400" b="1" dirty="0" smtClean="0"/>
              <a:t>správy</a:t>
            </a:r>
          </a:p>
          <a:p>
            <a:endParaRPr lang="cs-CZ" sz="1000" b="1" dirty="0"/>
          </a:p>
          <a:p>
            <a:pPr algn="just"/>
            <a:r>
              <a:rPr lang="cs-CZ" b="1" dirty="0"/>
              <a:t>Koncentrace veřejné správy </a:t>
            </a:r>
            <a:r>
              <a:rPr lang="cs-CZ" dirty="0"/>
              <a:t>znamená soustředění plnění jejích úkolů v rukou určitého orgánu v rámci organizační struktury jediného subjektu veřejné správy.</a:t>
            </a:r>
          </a:p>
          <a:p>
            <a:pPr algn="just"/>
            <a:endParaRPr lang="cs-CZ" sz="1000" dirty="0"/>
          </a:p>
          <a:p>
            <a:pPr algn="just"/>
            <a:r>
              <a:rPr lang="cs-CZ" b="1" dirty="0"/>
              <a:t>Dekoncentrace</a:t>
            </a:r>
            <a:r>
              <a:rPr lang="cs-CZ" dirty="0"/>
              <a:t> je procesem opačným, tedy rozdělení úkolů v rámci jedné organizační struktury mezi více orgánů.</a:t>
            </a:r>
          </a:p>
          <a:p>
            <a:pPr algn="just"/>
            <a:endParaRPr lang="cs-CZ" sz="1000" dirty="0"/>
          </a:p>
          <a:p>
            <a:pPr algn="just"/>
            <a:r>
              <a:rPr lang="cs-CZ" dirty="0"/>
              <a:t>Můžeme rozlišovat koncentraci a dekoncentraci horizontální a vertikální, a to podle toho, jestli jde o soustředění či rozdělení úkolů veřejné správy mezi nadřízenými a podřízenými orgány (</a:t>
            </a:r>
            <a:r>
              <a:rPr lang="cs-CZ" b="1" i="1" dirty="0"/>
              <a:t>vertikální</a:t>
            </a:r>
            <a:r>
              <a:rPr lang="cs-CZ" dirty="0"/>
              <a:t>) nebo mezi orgány na stejné hierarchické úrovni (</a:t>
            </a:r>
            <a:r>
              <a:rPr lang="cs-CZ" b="1" i="1" dirty="0"/>
              <a:t>horizontální</a:t>
            </a:r>
            <a:r>
              <a:rPr lang="cs-CZ" dirty="0"/>
              <a:t>). Příkladem vertikální dekoncentrace je vztah mezi MPSV a úřady práce; příkladem horizontální dekoncentrace je rozdělení působnosti na jednotlivá ministerstva. Princip dekoncentrace se týká výkonu státní správy a její hierarchie vztahů nadřízenosti a podřízenosti</a:t>
            </a:r>
            <a:r>
              <a:rPr lang="cs-CZ" dirty="0" smtClean="0"/>
              <a:t>.</a:t>
            </a:r>
          </a:p>
          <a:p>
            <a:pPr algn="just"/>
            <a:endParaRPr lang="cs-CZ" sz="1000" dirty="0"/>
          </a:p>
          <a:p>
            <a:pPr algn="just"/>
            <a:r>
              <a:rPr lang="cs-CZ" dirty="0" smtClean="0"/>
              <a:t>Princip </a:t>
            </a:r>
            <a:r>
              <a:rPr lang="cs-CZ" b="1" dirty="0" smtClean="0"/>
              <a:t>centralizace</a:t>
            </a:r>
            <a:r>
              <a:rPr lang="cs-CZ" dirty="0" smtClean="0"/>
              <a:t> počítá se soustředěním převažujícího rozsahu výkonu veřejné správy u ústředních orgánů státní správy. Princip </a:t>
            </a:r>
            <a:r>
              <a:rPr lang="cs-CZ" b="1" dirty="0" smtClean="0"/>
              <a:t>decentralizace</a:t>
            </a:r>
            <a:r>
              <a:rPr lang="cs-CZ" dirty="0" smtClean="0"/>
              <a:t> směřuje k samosprávnému výkonu veřejné správy. Princip </a:t>
            </a:r>
            <a:r>
              <a:rPr lang="cs-CZ" b="1" dirty="0" smtClean="0"/>
              <a:t>dekoncentrace</a:t>
            </a:r>
            <a:r>
              <a:rPr lang="cs-CZ" dirty="0" smtClean="0"/>
              <a:t> předpokládá rozdělení výkonu veřejné správy na více nižších nebo vedle sebe stojících organizačních jednotek v rámci daného hierarchicky uspořádaného organizačního systému.</a:t>
            </a:r>
            <a:endParaRPr lang="cs-CZ" sz="2400" b="1" dirty="0"/>
          </a:p>
        </p:txBody>
      </p:sp>
    </p:spTree>
    <p:extLst>
      <p:ext uri="{BB962C8B-B14F-4D97-AF65-F5344CB8AC3E}">
        <p14:creationId xmlns:p14="http://schemas.microsoft.com/office/powerpoint/2010/main" val="18281261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Organizace veřejné správy, </a:t>
            </a:r>
          </a:p>
          <a:p>
            <a:r>
              <a:rPr lang="cs-CZ" dirty="0" smtClean="0"/>
              <a:t>JUDr. Petr Pospíšil, Ph.D., LL.M.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11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251520" y="548680"/>
            <a:ext cx="85689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251520" y="548680"/>
            <a:ext cx="8568952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/>
              <a:t>Organizačně – technické systémy veřejné </a:t>
            </a:r>
            <a:r>
              <a:rPr lang="cs-CZ" sz="2400" b="1" dirty="0" smtClean="0"/>
              <a:t>správy</a:t>
            </a:r>
          </a:p>
          <a:p>
            <a:endParaRPr lang="cs-CZ" sz="2400" b="1" dirty="0"/>
          </a:p>
          <a:p>
            <a:pPr algn="just"/>
            <a:r>
              <a:rPr lang="cs-CZ" b="1" dirty="0"/>
              <a:t>Územní princip </a:t>
            </a:r>
            <a:r>
              <a:rPr lang="cs-CZ" dirty="0"/>
              <a:t>spočívá ve vymezení působnosti správního orgánu určením hranic konkrétního území, na kterém bude působnost a pravomoc vykonávána. Na základě územního principu je vymezena místní působnost krajů a obcí, které na svěřeném území vykonávají samosprávu a veřejnou správu. Územní princip je zpravidla doprovázen tzv. všeobecnou působností a je typický pro územní samosprávu.</a:t>
            </a:r>
          </a:p>
          <a:p>
            <a:pPr algn="just"/>
            <a:endParaRPr lang="cs-CZ" dirty="0"/>
          </a:p>
          <a:p>
            <a:pPr algn="just"/>
            <a:r>
              <a:rPr lang="cs-CZ" b="1" dirty="0"/>
              <a:t>Věcný </a:t>
            </a:r>
            <a:r>
              <a:rPr lang="cs-CZ" b="1" dirty="0" smtClean="0"/>
              <a:t>(odvětvový) princip </a:t>
            </a:r>
            <a:r>
              <a:rPr lang="cs-CZ" dirty="0"/>
              <a:t>vymezuje působnost určitého správního orgánu věcně, tedy podle vykonávaného úseku činnosti veřejné správy. O věcném principu se hovoří jako o rezortním, projevuje se nejvíce v rozdělení úseků státní správy mezi ministerstva. Tento princip je typický pro státní správu</a:t>
            </a:r>
            <a:r>
              <a:rPr lang="cs-CZ" dirty="0" smtClean="0"/>
              <a:t>.</a:t>
            </a:r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Mimo uvedené organizační principy mají v organizaci veřejné správy významné uplatnění i takové, od nichž je odvozováno složení orgánů a způsob jejich rozhodování, jakož i principy rozhodné pro způsob ustavování orgánů veřejné správy.</a:t>
            </a:r>
            <a:endParaRPr lang="cs-CZ" dirty="0"/>
          </a:p>
          <a:p>
            <a:endParaRPr lang="cs-CZ" sz="2400" b="1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122461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Organizace veřejné správy, </a:t>
            </a:r>
          </a:p>
          <a:p>
            <a:r>
              <a:rPr lang="cs-CZ" dirty="0" smtClean="0"/>
              <a:t>JUDr. Petr Pospíšil, Ph.D., LL.M.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12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323528" y="692696"/>
            <a:ext cx="8496944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/>
              <a:t>Organizačně – technické systémy veřejné </a:t>
            </a:r>
            <a:r>
              <a:rPr lang="cs-CZ" sz="2400" b="1" dirty="0" smtClean="0"/>
              <a:t>správy</a:t>
            </a:r>
          </a:p>
          <a:p>
            <a:endParaRPr lang="cs-CZ" b="1" dirty="0"/>
          </a:p>
          <a:p>
            <a:pPr algn="just"/>
            <a:r>
              <a:rPr lang="cs-CZ" b="1" dirty="0"/>
              <a:t>Kolegiální a monokratický princip </a:t>
            </a:r>
            <a:r>
              <a:rPr lang="cs-CZ" dirty="0"/>
              <a:t>souvisí s tím, jak je vytvářena vůle určitého správního orgánu.</a:t>
            </a:r>
          </a:p>
          <a:p>
            <a:pPr algn="just"/>
            <a:endParaRPr lang="cs-CZ" dirty="0"/>
          </a:p>
          <a:p>
            <a:pPr algn="just"/>
            <a:r>
              <a:rPr lang="cs-CZ" b="1" dirty="0"/>
              <a:t>Kolegiálnímu principu </a:t>
            </a:r>
            <a:r>
              <a:rPr lang="cs-CZ" dirty="0"/>
              <a:t>odpovídá tvorba vůle prostřednictvím více osob, které se formou hlasování usnášejí na rozhodnutí. Tento princip je typický spíše pro samosprávu. Příkladem takového orgánu je zastupitelstvo či rada obce/kraje.</a:t>
            </a:r>
          </a:p>
          <a:p>
            <a:pPr algn="just"/>
            <a:endParaRPr lang="cs-CZ" dirty="0"/>
          </a:p>
          <a:p>
            <a:pPr algn="just"/>
            <a:r>
              <a:rPr lang="cs-CZ" b="1" dirty="0"/>
              <a:t>Monokratický princip </a:t>
            </a:r>
            <a:r>
              <a:rPr lang="cs-CZ" dirty="0"/>
              <a:t>je bližší státní správě a představuje koncentraci rozhodovací pravomoci v rukou jediné osoby. Tato osoba může přenést své rozhodovací pravomoci na podřízené, ale navenek zůstává stále sama zodpovědná  za činnost správního orgánu. Příkladem takového orgánu jsou ministerstva v čele s příslušným a jako jediným odpovědným ministrem.</a:t>
            </a:r>
          </a:p>
          <a:p>
            <a:endParaRPr lang="cs-CZ" dirty="0"/>
          </a:p>
          <a:p>
            <a:endParaRPr lang="cs-CZ" b="1" dirty="0"/>
          </a:p>
          <a:p>
            <a:endParaRPr lang="cs-CZ" sz="1400" dirty="0"/>
          </a:p>
        </p:txBody>
      </p:sp>
    </p:spTree>
    <p:extLst>
      <p:ext uri="{BB962C8B-B14F-4D97-AF65-F5344CB8AC3E}">
        <p14:creationId xmlns:p14="http://schemas.microsoft.com/office/powerpoint/2010/main" val="9380425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Organizace veřejné správy, </a:t>
            </a:r>
          </a:p>
          <a:p>
            <a:r>
              <a:rPr lang="cs-CZ" dirty="0" smtClean="0"/>
              <a:t>JUDr. Petr Pospíšil, Ph.D., LL.M.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13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251520" y="764704"/>
            <a:ext cx="8496944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/>
              <a:t>Organizačně – technické systémy veřejné </a:t>
            </a:r>
            <a:r>
              <a:rPr lang="cs-CZ" sz="2400" b="1" dirty="0" smtClean="0"/>
              <a:t>správy</a:t>
            </a:r>
          </a:p>
          <a:p>
            <a:endParaRPr lang="cs-CZ" b="1" dirty="0" smtClean="0"/>
          </a:p>
          <a:p>
            <a:pPr algn="just"/>
            <a:r>
              <a:rPr lang="cs-CZ" dirty="0"/>
              <a:t>Způsob, jak jsou obsazovány funkce ve veřejné správě určuje volební a jmenovací princip.</a:t>
            </a:r>
          </a:p>
          <a:p>
            <a:pPr algn="just"/>
            <a:endParaRPr lang="cs-CZ" dirty="0"/>
          </a:p>
          <a:p>
            <a:pPr algn="just"/>
            <a:r>
              <a:rPr lang="cs-CZ" b="1" dirty="0"/>
              <a:t>Volební princip</a:t>
            </a:r>
            <a:r>
              <a:rPr lang="cs-CZ" dirty="0"/>
              <a:t> je charakteristický pro ustanovování orgánů samosprávy a jeho podstata spočívá v projevení vůle většiny. Příkladem je volba členů zastupitelstva či rady obce/kraje.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Uplatnění </a:t>
            </a:r>
            <a:r>
              <a:rPr lang="cs-CZ" b="1" dirty="0"/>
              <a:t>jmenovacího principu </a:t>
            </a:r>
            <a:r>
              <a:rPr lang="cs-CZ" dirty="0"/>
              <a:t>je příznačné především pro státní správu a je projevem vůle monokratického orgánu jmenovat do funkce konkrétní osobu. Jmenováním se do funkce dosazují např. ministři.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V organizaci </a:t>
            </a:r>
            <a:r>
              <a:rPr lang="cs-CZ" b="1" dirty="0"/>
              <a:t>územní samosprávy </a:t>
            </a:r>
            <a:r>
              <a:rPr lang="cs-CZ" dirty="0"/>
              <a:t>převládá princip územní, decentralizační, kolegiální a volební, zatímco ve </a:t>
            </a:r>
            <a:r>
              <a:rPr lang="cs-CZ" b="1" dirty="0"/>
              <a:t>státní správě </a:t>
            </a:r>
            <a:r>
              <a:rPr lang="cs-CZ" dirty="0"/>
              <a:t>jde především o princip věcný, koncentrace (dekoncentrace), monokratický a jmenovací</a:t>
            </a:r>
            <a:r>
              <a:rPr lang="cs-CZ" dirty="0" smtClean="0"/>
              <a:t>.</a:t>
            </a:r>
            <a:endParaRPr lang="cs-CZ" b="1" dirty="0"/>
          </a:p>
          <a:p>
            <a:endParaRPr lang="cs-CZ" b="1" dirty="0" smtClean="0"/>
          </a:p>
          <a:p>
            <a:pPr algn="just"/>
            <a:r>
              <a:rPr lang="cs-CZ" dirty="0" smtClean="0"/>
              <a:t>Konkrétní organizační uspořádání celé organizačné soustavy subjektů veřejné správy, jednotlivých organizačních subsystémů organizace veřejné správy, jakož i toho kterého jednotlivého správního orgánu je podmíněno řadou faktorů.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425515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Organizace veřejné správy, </a:t>
            </a:r>
          </a:p>
          <a:p>
            <a:r>
              <a:rPr lang="cs-CZ" dirty="0" smtClean="0"/>
              <a:t>JUDr. Petr Pospíšil, Ph.D., LL.M.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14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395536" y="476672"/>
            <a:ext cx="8208912" cy="57708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Organizačně - technické systémy veřejné správy</a:t>
            </a:r>
          </a:p>
          <a:p>
            <a:endParaRPr lang="cs-CZ" dirty="0"/>
          </a:p>
          <a:p>
            <a:r>
              <a:rPr lang="cs-CZ" dirty="0" smtClean="0"/>
              <a:t>Jako </a:t>
            </a:r>
            <a:r>
              <a:rPr lang="cs-CZ" b="1" dirty="0" smtClean="0"/>
              <a:t>doplňkové organizační principy veřejné správy </a:t>
            </a:r>
            <a:r>
              <a:rPr lang="cs-CZ" dirty="0" smtClean="0"/>
              <a:t>bývají označovány:</a:t>
            </a:r>
          </a:p>
          <a:p>
            <a:endParaRPr lang="cs-CZ" sz="1000" dirty="0"/>
          </a:p>
          <a:p>
            <a:pPr algn="just"/>
            <a:r>
              <a:rPr lang="cs-CZ" b="1" dirty="0" smtClean="0"/>
              <a:t>Koordinace a subordinace </a:t>
            </a:r>
            <a:r>
              <a:rPr lang="cs-CZ" dirty="0" smtClean="0"/>
              <a:t>→ souvisí s hierarchickým režimem uspořádání organizace veřejné správy.</a:t>
            </a:r>
          </a:p>
          <a:p>
            <a:pPr algn="just"/>
            <a:r>
              <a:rPr lang="cs-CZ" b="1" dirty="0" smtClean="0"/>
              <a:t>Koordinace</a:t>
            </a:r>
            <a:r>
              <a:rPr lang="cs-CZ" dirty="0" smtClean="0"/>
              <a:t> – je zaměřena na sladění činnosti orgánů veřejné správy, jak ve vztazích vertikálních tak horizontálních …</a:t>
            </a:r>
          </a:p>
          <a:p>
            <a:pPr algn="just"/>
            <a:r>
              <a:rPr lang="cs-CZ" b="1" dirty="0" smtClean="0"/>
              <a:t>Subordinace</a:t>
            </a:r>
            <a:r>
              <a:rPr lang="cs-CZ" dirty="0" smtClean="0"/>
              <a:t> – je spjata s uplatňováním vztahů nadřízenosti a podřízenosti (typicky ve státní správě) …</a:t>
            </a:r>
          </a:p>
          <a:p>
            <a:pPr algn="just"/>
            <a:endParaRPr lang="cs-CZ" sz="1000" dirty="0"/>
          </a:p>
          <a:p>
            <a:pPr algn="just"/>
            <a:r>
              <a:rPr lang="cs-CZ" b="1" dirty="0" smtClean="0"/>
              <a:t>Delegace a atrakce </a:t>
            </a:r>
            <a:r>
              <a:rPr lang="cs-CZ" dirty="0" smtClean="0"/>
              <a:t>→ souvisí s přenášením či přebíráním kompetenci v hierarchii orgánů veřejné správy.</a:t>
            </a:r>
          </a:p>
          <a:p>
            <a:pPr algn="just"/>
            <a:r>
              <a:rPr lang="cs-CZ" b="1" dirty="0" smtClean="0"/>
              <a:t>Delegace – </a:t>
            </a:r>
            <a:r>
              <a:rPr lang="cs-CZ" dirty="0" smtClean="0"/>
              <a:t>přenos kompetencí z hierarchicky výše postaveného orgánu na orgán nižší (nebo vhodnější) …</a:t>
            </a:r>
          </a:p>
          <a:p>
            <a:pPr algn="just"/>
            <a:r>
              <a:rPr lang="cs-CZ" b="1" dirty="0" smtClean="0"/>
              <a:t>Atrakce – </a:t>
            </a:r>
            <a:r>
              <a:rPr lang="cs-CZ" dirty="0" smtClean="0"/>
              <a:t>hierarchicky výše postavený orgán odebere kompetenci orgánu nižšímu (např. v případě nečinnosti správního orgánu) … </a:t>
            </a:r>
          </a:p>
          <a:p>
            <a:pPr algn="just"/>
            <a:endParaRPr lang="cs-CZ" sz="1000" b="1" dirty="0"/>
          </a:p>
          <a:p>
            <a:pPr algn="just"/>
            <a:r>
              <a:rPr lang="cs-CZ" b="1" dirty="0" smtClean="0"/>
              <a:t>Úřední a neúřední zaměření postavení a poslání </a:t>
            </a:r>
            <a:r>
              <a:rPr lang="cs-CZ" dirty="0" smtClean="0"/>
              <a:t>→ spočívá v rozlišování správních orgánů na ty úředního typu (tzv. </a:t>
            </a:r>
            <a:r>
              <a:rPr lang="cs-CZ" b="1" i="1" dirty="0" smtClean="0"/>
              <a:t>správní úřady </a:t>
            </a:r>
            <a:r>
              <a:rPr lang="cs-CZ" dirty="0" smtClean="0"/>
              <a:t>– tj. většina úřadů) </a:t>
            </a:r>
            <a:r>
              <a:rPr lang="cs-CZ" dirty="0" smtClean="0"/>
              <a:t>a </a:t>
            </a:r>
            <a:r>
              <a:rPr lang="cs-CZ" dirty="0" smtClean="0"/>
              <a:t>na ty neúředního typu (tzv. </a:t>
            </a:r>
            <a:r>
              <a:rPr lang="cs-CZ" b="1" i="1" dirty="0" smtClean="0"/>
              <a:t>jiné správní orgány </a:t>
            </a:r>
            <a:r>
              <a:rPr lang="cs-CZ" dirty="0" smtClean="0"/>
              <a:t>– tj. např. volené orgány ÚSC).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11422926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Organizace veřejné správy, </a:t>
            </a:r>
          </a:p>
          <a:p>
            <a:r>
              <a:rPr lang="cs-CZ" dirty="0" smtClean="0"/>
              <a:t>JUDr. Petr Pospíšil, Ph.D., LL.M.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15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395536" y="476672"/>
            <a:ext cx="8208912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Organizační subsystémy organizace veřejné správy</a:t>
            </a:r>
          </a:p>
          <a:p>
            <a:endParaRPr lang="cs-CZ" b="1" dirty="0" smtClean="0"/>
          </a:p>
          <a:p>
            <a:pPr algn="just"/>
            <a:r>
              <a:rPr lang="cs-CZ" dirty="0" smtClean="0"/>
              <a:t>V celé organizační soustavě subjektů české veřejné správy lze v současné době lišit následující organizační subsystémy organizace veřejné správy:</a:t>
            </a:r>
          </a:p>
          <a:p>
            <a:pPr algn="just"/>
            <a:endParaRPr lang="cs-CZ" dirty="0"/>
          </a:p>
          <a:p>
            <a:pPr marL="285750" indent="-285750" algn="just">
              <a:buFontTx/>
              <a:buChar char="-"/>
            </a:pPr>
            <a:r>
              <a:rPr lang="cs-CZ" dirty="0" smtClean="0"/>
              <a:t>ústřední orgány státní správy,</a:t>
            </a:r>
          </a:p>
          <a:p>
            <a:pPr marL="285750" indent="-285750" algn="just">
              <a:buFontTx/>
              <a:buChar char="-"/>
            </a:pPr>
            <a:r>
              <a:rPr lang="cs-CZ" dirty="0" smtClean="0"/>
              <a:t>územní orgány veřejné správy s všeobecnou působností,</a:t>
            </a:r>
          </a:p>
          <a:p>
            <a:pPr marL="285750" indent="-285750" algn="just">
              <a:buFontTx/>
              <a:buChar char="-"/>
            </a:pPr>
            <a:r>
              <a:rPr lang="cs-CZ" dirty="0" smtClean="0"/>
              <a:t>územně dekoncentrované (specializované) orgány státní správy,</a:t>
            </a:r>
          </a:p>
          <a:p>
            <a:pPr marL="285750" indent="-285750" algn="just">
              <a:buFontTx/>
              <a:buChar char="-"/>
            </a:pPr>
            <a:r>
              <a:rPr lang="cs-CZ" dirty="0" smtClean="0"/>
              <a:t>orgány (subjekty) zájmové samosprávy.</a:t>
            </a:r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Celý systém orgánů veřejné správy musí být vybudován tak, aby každý orgán měl pokud možno přesně vymezenou pravomoc a působnost. Vnitřní uspořádání jednotlivých orgánů je pak obvykle upraveno v návaznosti na jim příslušející funkce.</a:t>
            </a:r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Každý subjekt (vykonavatel) veřejné správy musí mít vymezen okruh úkolů, které má řešit v určitém územním prostoru a svěřeny prostředky, jimiž plnění těchto úkolů má dosahovat. Ve správním právu označujeme okruh vymezených úkolů jako </a:t>
            </a:r>
            <a:r>
              <a:rPr lang="cs-CZ" b="1" dirty="0" smtClean="0"/>
              <a:t>působnost</a:t>
            </a:r>
            <a:r>
              <a:rPr lang="cs-CZ" dirty="0" smtClean="0"/>
              <a:t> a svěřené prostředky, pokud jsou to prostředky právní, jako </a:t>
            </a:r>
            <a:r>
              <a:rPr lang="cs-CZ" b="1" dirty="0" smtClean="0"/>
              <a:t>pravomoc</a:t>
            </a:r>
            <a:r>
              <a:rPr lang="cs-CZ" dirty="0" smtClean="0"/>
              <a:t>.</a:t>
            </a:r>
            <a:endParaRPr lang="cs-CZ" sz="2400" b="1" dirty="0"/>
          </a:p>
        </p:txBody>
      </p:sp>
    </p:spTree>
    <p:extLst>
      <p:ext uri="{BB962C8B-B14F-4D97-AF65-F5344CB8AC3E}">
        <p14:creationId xmlns:p14="http://schemas.microsoft.com/office/powerpoint/2010/main" val="11330920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Organizace veřejné správy, </a:t>
            </a:r>
          </a:p>
          <a:p>
            <a:r>
              <a:rPr lang="cs-CZ" dirty="0" smtClean="0"/>
              <a:t>JUDr. Petr Pospíšil, Ph.D., LL.M.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16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251520" y="476672"/>
            <a:ext cx="864096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Ústřední orgány státní správy</a:t>
            </a:r>
          </a:p>
          <a:p>
            <a:endParaRPr lang="cs-CZ" b="1" dirty="0" smtClean="0"/>
          </a:p>
          <a:p>
            <a:pPr algn="just"/>
            <a:r>
              <a:rPr lang="cs-CZ" dirty="0" smtClean="0"/>
              <a:t>Právní postavení ústředních orgánů státní správy je v současné době upraveno v návaznosti na Ústavu ČR, zákonem ČNR č. 2/1969 Sb., o zřízení ministerstev a jiných ústředních orgánů státní správy ČR, ve znění pozdějších předpisů.</a:t>
            </a:r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Vrcholným ústředním orgánem státní správy je </a:t>
            </a:r>
            <a:r>
              <a:rPr lang="cs-CZ" b="1" dirty="0" smtClean="0"/>
              <a:t>Vláda</a:t>
            </a:r>
            <a:r>
              <a:rPr lang="cs-CZ" dirty="0" smtClean="0"/>
              <a:t>, která má postavení orgánu státní správy s všeobecnou působností. Ústavní úprava vládu charakterizuje jako </a:t>
            </a:r>
            <a:r>
              <a:rPr lang="cs-CZ" b="1" dirty="0" smtClean="0"/>
              <a:t>vrcholný orgán  výkonné moci</a:t>
            </a:r>
            <a:r>
              <a:rPr lang="cs-CZ" dirty="0" smtClean="0"/>
              <a:t>.</a:t>
            </a:r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Vláda se skládá z předsedy, místopředsedů a jednotlivých ministrů vlády. Funkce člena vlády je neslučitelná s funkcí člena Ústavního soudu, mimo to člen vlády nesmí vykonávat ani další činnosti, jejichž povaha odporuje výkonu jeho funkce.</a:t>
            </a:r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V oblasti působnosti republiky působí dále jako ústřední orgány státní správy na jejích jednotlivých úsecích </a:t>
            </a:r>
            <a:r>
              <a:rPr lang="cs-CZ" b="1" dirty="0" smtClean="0"/>
              <a:t>ministerstva</a:t>
            </a:r>
            <a:r>
              <a:rPr lang="cs-CZ" dirty="0" smtClean="0"/>
              <a:t>, a to jako ústřední orgány státní správy, v jejichž čele stojí člen vlády, a </a:t>
            </a:r>
            <a:r>
              <a:rPr lang="cs-CZ" b="1" dirty="0" smtClean="0"/>
              <a:t>další ústřední orgány státní správy</a:t>
            </a:r>
            <a:r>
              <a:rPr lang="cs-CZ" dirty="0" smtClean="0"/>
              <a:t>, v jejichž čele již člen vlády nestojí.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37067815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Organizace veřejné správy, </a:t>
            </a:r>
          </a:p>
          <a:p>
            <a:r>
              <a:rPr lang="cs-CZ" dirty="0" smtClean="0"/>
              <a:t>JUDr. Petr Pospíšil, Ph.D., LL.M.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17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323528" y="188640"/>
            <a:ext cx="8568952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/>
              <a:t>Ústřední orgány státní </a:t>
            </a:r>
            <a:r>
              <a:rPr lang="cs-CZ" sz="2400" b="1" dirty="0" smtClean="0"/>
              <a:t>správy</a:t>
            </a:r>
          </a:p>
          <a:p>
            <a:endParaRPr lang="cs-CZ" b="1" dirty="0"/>
          </a:p>
          <a:p>
            <a:r>
              <a:rPr lang="cs-CZ" dirty="0" smtClean="0"/>
              <a:t>Podle současného právního stavu v České republice jsou ústředními orgány státní správy České republiky, v jejichž čele je člen vlády ČR, tato </a:t>
            </a:r>
            <a:r>
              <a:rPr lang="cs-CZ" b="1" dirty="0" smtClean="0"/>
              <a:t>ministerstva</a:t>
            </a:r>
            <a:r>
              <a:rPr lang="cs-CZ" dirty="0" smtClean="0"/>
              <a:t>:</a:t>
            </a:r>
          </a:p>
          <a:p>
            <a:endParaRPr lang="cs-CZ" dirty="0"/>
          </a:p>
          <a:p>
            <a:r>
              <a:rPr lang="cs-CZ" dirty="0" smtClean="0"/>
              <a:t>   1</a:t>
            </a:r>
            <a:r>
              <a:rPr lang="cs-CZ" dirty="0"/>
              <a:t>. Ministerstvo financí</a:t>
            </a:r>
            <a:r>
              <a:rPr lang="cs-CZ" dirty="0" smtClean="0"/>
              <a:t>,</a:t>
            </a:r>
            <a:endParaRPr lang="cs-CZ" dirty="0"/>
          </a:p>
          <a:p>
            <a:r>
              <a:rPr lang="cs-CZ" dirty="0" smtClean="0"/>
              <a:t>   2</a:t>
            </a:r>
            <a:r>
              <a:rPr lang="cs-CZ" dirty="0"/>
              <a:t>. Ministerstvo zahraničních věcí,</a:t>
            </a:r>
          </a:p>
          <a:p>
            <a:r>
              <a:rPr lang="cs-CZ" dirty="0" smtClean="0"/>
              <a:t>   3</a:t>
            </a:r>
            <a:r>
              <a:rPr lang="cs-CZ" dirty="0"/>
              <a:t>. Ministerstvo školství, mládeže a tělovýchovy,</a:t>
            </a:r>
          </a:p>
          <a:p>
            <a:r>
              <a:rPr lang="cs-CZ" dirty="0" smtClean="0"/>
              <a:t>   4</a:t>
            </a:r>
            <a:r>
              <a:rPr lang="cs-CZ" dirty="0"/>
              <a:t>. Ministerstvo kultury,</a:t>
            </a:r>
          </a:p>
          <a:p>
            <a:r>
              <a:rPr lang="cs-CZ" dirty="0" smtClean="0"/>
              <a:t>   5</a:t>
            </a:r>
            <a:r>
              <a:rPr lang="cs-CZ" dirty="0"/>
              <a:t>. Ministerstvo práce a sociálních věcí,</a:t>
            </a:r>
          </a:p>
          <a:p>
            <a:r>
              <a:rPr lang="cs-CZ" dirty="0" smtClean="0"/>
              <a:t>   6</a:t>
            </a:r>
            <a:r>
              <a:rPr lang="cs-CZ" dirty="0"/>
              <a:t>. Ministerstvo zdravotnictví,</a:t>
            </a:r>
          </a:p>
          <a:p>
            <a:r>
              <a:rPr lang="cs-CZ" dirty="0" smtClean="0"/>
              <a:t>   7</a:t>
            </a:r>
            <a:r>
              <a:rPr lang="cs-CZ" dirty="0"/>
              <a:t>. Ministerstvo spravedlnosti,</a:t>
            </a:r>
          </a:p>
          <a:p>
            <a:r>
              <a:rPr lang="cs-CZ" dirty="0" smtClean="0"/>
              <a:t>   8</a:t>
            </a:r>
            <a:r>
              <a:rPr lang="cs-CZ" dirty="0"/>
              <a:t>. Ministerstvo vnitra,</a:t>
            </a:r>
          </a:p>
          <a:p>
            <a:r>
              <a:rPr lang="cs-CZ" dirty="0" smtClean="0"/>
              <a:t>   9</a:t>
            </a:r>
            <a:r>
              <a:rPr lang="cs-CZ" dirty="0"/>
              <a:t>. Ministerstvo průmyslu a obchodu,</a:t>
            </a:r>
          </a:p>
          <a:p>
            <a:r>
              <a:rPr lang="cs-CZ" dirty="0" smtClean="0"/>
              <a:t>   10</a:t>
            </a:r>
            <a:r>
              <a:rPr lang="cs-CZ" dirty="0"/>
              <a:t>. Ministerstvo pro místní rozvoj,</a:t>
            </a:r>
          </a:p>
          <a:p>
            <a:r>
              <a:rPr lang="cs-CZ" dirty="0" smtClean="0"/>
              <a:t>   11</a:t>
            </a:r>
            <a:r>
              <a:rPr lang="cs-CZ" dirty="0"/>
              <a:t>. Ministerstvo zemědělství,</a:t>
            </a:r>
          </a:p>
          <a:p>
            <a:r>
              <a:rPr lang="cs-CZ" dirty="0" smtClean="0"/>
              <a:t>   12</a:t>
            </a:r>
            <a:r>
              <a:rPr lang="cs-CZ" dirty="0"/>
              <a:t>. Ministerstvo obrany,</a:t>
            </a:r>
          </a:p>
          <a:p>
            <a:r>
              <a:rPr lang="cs-CZ" dirty="0" smtClean="0"/>
              <a:t>   13</a:t>
            </a:r>
            <a:r>
              <a:rPr lang="cs-CZ" dirty="0"/>
              <a:t>. Ministerstvo dopravy,</a:t>
            </a:r>
          </a:p>
          <a:p>
            <a:r>
              <a:rPr lang="cs-CZ" dirty="0" smtClean="0"/>
              <a:t>   14</a:t>
            </a:r>
            <a:r>
              <a:rPr lang="cs-CZ" dirty="0"/>
              <a:t>. Ministerstvo životního prostředí.</a:t>
            </a:r>
          </a:p>
        </p:txBody>
      </p:sp>
    </p:spTree>
    <p:extLst>
      <p:ext uri="{BB962C8B-B14F-4D97-AF65-F5344CB8AC3E}">
        <p14:creationId xmlns:p14="http://schemas.microsoft.com/office/powerpoint/2010/main" val="3114113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Organizace veřejné správy, </a:t>
            </a:r>
          </a:p>
          <a:p>
            <a:r>
              <a:rPr lang="cs-CZ" dirty="0" smtClean="0"/>
              <a:t>JUDr. Petr Pospíšil, Ph.D., LL.M.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18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323528" y="548680"/>
            <a:ext cx="8640960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/>
              <a:t>Ústřední orgány státní správy</a:t>
            </a:r>
          </a:p>
          <a:p>
            <a:endParaRPr lang="cs-CZ" dirty="0" smtClean="0"/>
          </a:p>
          <a:p>
            <a:pPr algn="just"/>
            <a:r>
              <a:rPr lang="cs-CZ" dirty="0" smtClean="0"/>
              <a:t>Podle </a:t>
            </a:r>
            <a:r>
              <a:rPr lang="cs-CZ" dirty="0"/>
              <a:t>současného právního stavu v České republice jsou </a:t>
            </a:r>
            <a:r>
              <a:rPr lang="cs-CZ" dirty="0" smtClean="0"/>
              <a:t>ústřední </a:t>
            </a:r>
            <a:r>
              <a:rPr lang="cs-CZ" dirty="0"/>
              <a:t>orgány státní správy České republiky, v jejichž čele </a:t>
            </a:r>
            <a:r>
              <a:rPr lang="cs-CZ" dirty="0" smtClean="0"/>
              <a:t>nestojí </a:t>
            </a:r>
            <a:r>
              <a:rPr lang="cs-CZ" dirty="0"/>
              <a:t>člen vlády ČR, </a:t>
            </a:r>
            <a:r>
              <a:rPr lang="cs-CZ" dirty="0" smtClean="0"/>
              <a:t>následující:</a:t>
            </a:r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    1. </a:t>
            </a:r>
            <a:r>
              <a:rPr lang="cs-CZ" dirty="0"/>
              <a:t>Český statistický úřad,</a:t>
            </a:r>
          </a:p>
          <a:p>
            <a:pPr algn="just"/>
            <a:r>
              <a:rPr lang="cs-CZ" dirty="0"/>
              <a:t> </a:t>
            </a:r>
            <a:r>
              <a:rPr lang="cs-CZ" dirty="0" smtClean="0"/>
              <a:t>   2. </a:t>
            </a:r>
            <a:r>
              <a:rPr lang="cs-CZ" dirty="0"/>
              <a:t>Český úřad zeměměřický a katastrální,</a:t>
            </a:r>
          </a:p>
          <a:p>
            <a:pPr algn="just"/>
            <a:r>
              <a:rPr lang="cs-CZ" dirty="0"/>
              <a:t> </a:t>
            </a:r>
            <a:r>
              <a:rPr lang="cs-CZ" dirty="0" smtClean="0"/>
              <a:t>   3</a:t>
            </a:r>
            <a:r>
              <a:rPr lang="cs-CZ" dirty="0"/>
              <a:t>. Český báňský úřad,</a:t>
            </a:r>
          </a:p>
          <a:p>
            <a:pPr algn="just"/>
            <a:r>
              <a:rPr lang="cs-CZ" dirty="0"/>
              <a:t> </a:t>
            </a:r>
            <a:r>
              <a:rPr lang="cs-CZ" dirty="0" smtClean="0"/>
              <a:t>   4</a:t>
            </a:r>
            <a:r>
              <a:rPr lang="cs-CZ" dirty="0"/>
              <a:t>. Úřad průmyslového vlastnictví,</a:t>
            </a:r>
          </a:p>
          <a:p>
            <a:pPr algn="just"/>
            <a:r>
              <a:rPr lang="cs-CZ" dirty="0"/>
              <a:t> </a:t>
            </a:r>
            <a:r>
              <a:rPr lang="cs-CZ" dirty="0" smtClean="0"/>
              <a:t>   5</a:t>
            </a:r>
            <a:r>
              <a:rPr lang="cs-CZ" dirty="0"/>
              <a:t>. Úřad pro ochranu hospodářské soutěže,</a:t>
            </a:r>
          </a:p>
          <a:p>
            <a:pPr algn="just"/>
            <a:r>
              <a:rPr lang="cs-CZ" dirty="0"/>
              <a:t> </a:t>
            </a:r>
            <a:r>
              <a:rPr lang="cs-CZ" dirty="0" smtClean="0"/>
              <a:t>   6</a:t>
            </a:r>
            <a:r>
              <a:rPr lang="cs-CZ" dirty="0"/>
              <a:t>. Správa státních hmotných rezerv,</a:t>
            </a:r>
          </a:p>
          <a:p>
            <a:pPr algn="just"/>
            <a:r>
              <a:rPr lang="cs-CZ" dirty="0"/>
              <a:t> </a:t>
            </a:r>
            <a:r>
              <a:rPr lang="cs-CZ" dirty="0" smtClean="0"/>
              <a:t>   7</a:t>
            </a:r>
            <a:r>
              <a:rPr lang="cs-CZ" dirty="0"/>
              <a:t>. Státní úřad pro jadernou bezpečnost,</a:t>
            </a:r>
          </a:p>
          <a:p>
            <a:pPr algn="just"/>
            <a:r>
              <a:rPr lang="cs-CZ" dirty="0"/>
              <a:t> </a:t>
            </a:r>
            <a:r>
              <a:rPr lang="cs-CZ" dirty="0" smtClean="0"/>
              <a:t>   8</a:t>
            </a:r>
            <a:r>
              <a:rPr lang="cs-CZ" dirty="0"/>
              <a:t>. Národní bezpečnostní úřad,</a:t>
            </a:r>
          </a:p>
          <a:p>
            <a:pPr algn="just"/>
            <a:r>
              <a:rPr lang="cs-CZ" dirty="0"/>
              <a:t> </a:t>
            </a:r>
            <a:r>
              <a:rPr lang="cs-CZ" dirty="0" smtClean="0"/>
              <a:t>   9</a:t>
            </a:r>
            <a:r>
              <a:rPr lang="cs-CZ" dirty="0"/>
              <a:t>. Energetický regulační úřad,</a:t>
            </a:r>
          </a:p>
          <a:p>
            <a:pPr algn="just"/>
            <a:r>
              <a:rPr lang="cs-CZ" dirty="0"/>
              <a:t> </a:t>
            </a:r>
            <a:r>
              <a:rPr lang="cs-CZ" dirty="0" smtClean="0"/>
              <a:t>   10</a:t>
            </a:r>
            <a:r>
              <a:rPr lang="cs-CZ" dirty="0"/>
              <a:t>. Úřad vlády České republiky,</a:t>
            </a:r>
          </a:p>
          <a:p>
            <a:pPr algn="just"/>
            <a:r>
              <a:rPr lang="cs-CZ" dirty="0"/>
              <a:t> </a:t>
            </a:r>
            <a:r>
              <a:rPr lang="cs-CZ" dirty="0" smtClean="0"/>
              <a:t>   11</a:t>
            </a:r>
            <a:r>
              <a:rPr lang="cs-CZ" dirty="0"/>
              <a:t>. Český telekomunikační úřad,</a:t>
            </a:r>
          </a:p>
          <a:p>
            <a:pPr algn="just"/>
            <a:r>
              <a:rPr lang="cs-CZ" dirty="0"/>
              <a:t> </a:t>
            </a:r>
            <a:r>
              <a:rPr lang="cs-CZ" dirty="0" smtClean="0"/>
              <a:t>   12</a:t>
            </a:r>
            <a:r>
              <a:rPr lang="cs-CZ" dirty="0"/>
              <a:t>. Úřad pro ochranu osobních údajů,</a:t>
            </a:r>
          </a:p>
          <a:p>
            <a:pPr algn="just"/>
            <a:r>
              <a:rPr lang="cs-CZ" dirty="0"/>
              <a:t> </a:t>
            </a:r>
            <a:r>
              <a:rPr lang="cs-CZ" dirty="0" smtClean="0"/>
              <a:t>   13</a:t>
            </a:r>
            <a:r>
              <a:rPr lang="cs-CZ" dirty="0"/>
              <a:t>. Rada pro rozhlasové a televizní vysílání.</a:t>
            </a:r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214921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Organizace veřejné správy, </a:t>
            </a:r>
          </a:p>
          <a:p>
            <a:r>
              <a:rPr lang="cs-CZ" dirty="0" smtClean="0"/>
              <a:t>JUDr. Petr Pospíšil, Ph.D., LL.M.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19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323528" y="548680"/>
            <a:ext cx="8352928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/>
              <a:t>Ústřední orgány státní </a:t>
            </a:r>
            <a:r>
              <a:rPr lang="cs-CZ" sz="2400" b="1" dirty="0" smtClean="0"/>
              <a:t>správy</a:t>
            </a:r>
          </a:p>
          <a:p>
            <a:endParaRPr lang="cs-CZ" dirty="0"/>
          </a:p>
          <a:p>
            <a:pPr algn="just"/>
            <a:r>
              <a:rPr lang="cs-CZ" b="1" dirty="0" smtClean="0"/>
              <a:t>Ministerstva</a:t>
            </a:r>
            <a:r>
              <a:rPr lang="cs-CZ" dirty="0" smtClean="0"/>
              <a:t> a </a:t>
            </a:r>
            <a:r>
              <a:rPr lang="cs-CZ" b="1" dirty="0" smtClean="0"/>
              <a:t>ostatní ústřední orgány státní správy </a:t>
            </a:r>
            <a:r>
              <a:rPr lang="cs-CZ" dirty="0" smtClean="0"/>
              <a:t>se při své činnosti spolupodílejí na tvorbě jednotné státní politiky a ve své působnosti také tuto politiku uskutečňují. Jako orgány podřízené vládě plní úkoly stanovené v zákonech a jiných obecně závazných právních předpisech, a navíc se ve veškeré své činnosti řídí ústavními zákony, stejně jako usneseními vlády.</a:t>
            </a:r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Posláním těchto orgánů je, v souvislosti s plněním jejich úkolů, mj. zpracovávat </a:t>
            </a:r>
            <a:r>
              <a:rPr lang="cs-CZ" b="1" dirty="0" smtClean="0"/>
              <a:t>koncepce rozvoje </a:t>
            </a:r>
            <a:r>
              <a:rPr lang="cs-CZ" dirty="0" smtClean="0"/>
              <a:t>svěřených odvětví a řešení stěžejních otázek, které předkládají vládě. Za svěřená odvětví předkládají vládě podklady potřebné pro sestavení návrhů státních rozpočtů a pro přípravu jiných opatření širšího dosahu. Zaujímají </a:t>
            </a:r>
            <a:r>
              <a:rPr lang="cs-CZ" b="1" dirty="0" smtClean="0"/>
              <a:t>stanoviska</a:t>
            </a:r>
            <a:r>
              <a:rPr lang="cs-CZ" dirty="0" smtClean="0"/>
              <a:t> k návrhům předkládaným vládě jinými ministerstvy a ostatními ústředními orgány státní správy, pokud se týkají okruhu jejich působnosti.</a:t>
            </a:r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Přísluší jim pečovat o náležitou právní úpravu otázek, spadajících do jejich působnosti. Připravují </a:t>
            </a:r>
            <a:r>
              <a:rPr lang="cs-CZ" b="1" dirty="0" smtClean="0"/>
              <a:t>návrhy zákonů </a:t>
            </a:r>
            <a:r>
              <a:rPr lang="cs-CZ" dirty="0" smtClean="0"/>
              <a:t>a jiných v úvahu přicházejících obecně závazných právních předpisů, na svých úsecích přijímají vlastní </a:t>
            </a:r>
            <a:r>
              <a:rPr lang="cs-CZ" b="1" dirty="0" smtClean="0"/>
              <a:t>obecně závazné předpisy </a:t>
            </a:r>
            <a:r>
              <a:rPr lang="cs-CZ" dirty="0" smtClean="0"/>
              <a:t>(vyhlášky).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338433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Organizace veřejné správy, </a:t>
            </a:r>
          </a:p>
          <a:p>
            <a:r>
              <a:rPr lang="cs-CZ" dirty="0" smtClean="0"/>
              <a:t>JUDr. Petr Pospíšil, Ph.D., LL.M.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2</a:t>
            </a:fld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323528" y="476672"/>
            <a:ext cx="8352928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Obecně k pojmu organizace</a:t>
            </a:r>
          </a:p>
          <a:p>
            <a:endParaRPr lang="cs-CZ" dirty="0"/>
          </a:p>
          <a:p>
            <a:r>
              <a:rPr lang="cs-CZ" dirty="0" smtClean="0"/>
              <a:t>Na pojem „organizace“ můžeme nahlížet jako na:</a:t>
            </a:r>
          </a:p>
          <a:p>
            <a:endParaRPr lang="cs-CZ" dirty="0"/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cs-CZ" b="1" dirty="0" smtClean="0"/>
              <a:t>činnost</a:t>
            </a:r>
            <a:r>
              <a:rPr lang="cs-CZ" dirty="0" smtClean="0"/>
              <a:t> → jejímž obsahem je proces uspořádání, který vytváří vzájemné vztahy mezi uspořádávanými prvky, tzn. proces vytváření určité organizační struktury.</a:t>
            </a:r>
          </a:p>
          <a:p>
            <a:pPr algn="just"/>
            <a:endParaRPr lang="cs-CZ" dirty="0"/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cs-CZ" b="1" dirty="0"/>
              <a:t>i</a:t>
            </a:r>
            <a:r>
              <a:rPr lang="cs-CZ" b="1" dirty="0" smtClean="0"/>
              <a:t>nstituce</a:t>
            </a:r>
            <a:r>
              <a:rPr lang="cs-CZ" dirty="0" smtClean="0"/>
              <a:t> → tj. cíleně uspořádaný celek složený z prvků věcných a personálních.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endParaRPr lang="cs-CZ" dirty="0"/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cs-CZ" b="1" dirty="0" smtClean="0"/>
              <a:t>struktura</a:t>
            </a:r>
            <a:r>
              <a:rPr lang="cs-CZ" dirty="0" smtClean="0"/>
              <a:t> → tj. vnitřní složení určitého celku představované jednotlivými prvky, a to s příslušnými vzájemnými vazbami.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endParaRPr lang="cs-CZ" dirty="0"/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cs-CZ" b="1" dirty="0" smtClean="0"/>
              <a:t>systém</a:t>
            </a:r>
            <a:r>
              <a:rPr lang="cs-CZ" dirty="0" smtClean="0"/>
              <a:t> → tj. funkční, vnitřně diferencovaný a strukturovaný celek, jehož kvalita je dána z části sumou kvalit jeho vnitřních prvků a dále pak způsobem jejich vnitřního uspořádání.</a:t>
            </a:r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Uvedenými náhledy na pojem „organizace“ se zabývá </a:t>
            </a:r>
            <a:r>
              <a:rPr lang="cs-CZ" b="1" dirty="0" smtClean="0"/>
              <a:t>obecná teorie organizace</a:t>
            </a:r>
            <a:r>
              <a:rPr lang="cs-CZ" dirty="0" smtClean="0"/>
              <a:t> a z jejích poznatků čerpá pro své potřeby také správní věda.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676004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Organizace veřejné správy, </a:t>
            </a:r>
          </a:p>
          <a:p>
            <a:r>
              <a:rPr lang="cs-CZ" dirty="0" smtClean="0"/>
              <a:t>JUDr. Petr Pospíšil, Ph.D., LL.M.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20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467544" y="620688"/>
            <a:ext cx="8280920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/>
              <a:t>Ústřední orgány státní správy</a:t>
            </a:r>
          </a:p>
          <a:p>
            <a:endParaRPr lang="cs-CZ" dirty="0" smtClean="0"/>
          </a:p>
          <a:p>
            <a:pPr algn="just"/>
            <a:r>
              <a:rPr lang="cs-CZ" dirty="0" smtClean="0"/>
              <a:t>Řízení, kontrola a sjednocování činnosti ministerstev a ostatních ústředních orgánů státní správy přísluší vládě. Úkoly spojené s odborným, organizačním a technickým zabezpečením činnosti vlády a jejích orgánů plní </a:t>
            </a:r>
            <a:r>
              <a:rPr lang="cs-CZ" b="1" dirty="0" smtClean="0"/>
              <a:t>Úřad vlády ČR</a:t>
            </a:r>
            <a:r>
              <a:rPr lang="cs-CZ" dirty="0" smtClean="0"/>
              <a:t>. Činnost tohoto úřadu řídí jeho vedoucí, jmenovaný a odvolávaný vládou. Kromě toho vláda může zřídit jako svůj poradní orgán ještě legislativní radu vlády.</a:t>
            </a:r>
          </a:p>
          <a:p>
            <a:endParaRPr lang="cs-CZ" dirty="0"/>
          </a:p>
          <a:p>
            <a:pPr algn="just"/>
            <a:r>
              <a:rPr lang="cs-CZ" dirty="0" smtClean="0"/>
              <a:t>V soustavě ústředních orgánů státní správy pak ještě existují </a:t>
            </a:r>
            <a:r>
              <a:rPr lang="cs-CZ" b="1" dirty="0" smtClean="0"/>
              <a:t>speciální orgány státní správy</a:t>
            </a:r>
            <a:r>
              <a:rPr lang="cs-CZ" dirty="0" smtClean="0"/>
              <a:t>, které jsou konstituovány v působnosti určitého ministerstva a které jsou mu zpravidla také podřízeny, či které vystupují přímo jako jeho složky. V působnosti jednotlivých ministerstev mezi ně patří např. níže uvedené.</a:t>
            </a:r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V působnosti </a:t>
            </a:r>
            <a:r>
              <a:rPr lang="cs-CZ" b="1" dirty="0" smtClean="0"/>
              <a:t>Ministerstva průmyslu a obchodu </a:t>
            </a:r>
            <a:r>
              <a:rPr lang="cs-CZ" dirty="0" smtClean="0"/>
              <a:t>– Česká energetická inspekce, Česká obchodní inspekce, Puncovní úřad a licenční úřad.</a:t>
            </a:r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V působnosti </a:t>
            </a:r>
            <a:r>
              <a:rPr lang="cs-CZ" b="1" dirty="0" smtClean="0"/>
              <a:t>Ministerstva školství, mládeže a tělovýchovy </a:t>
            </a:r>
            <a:r>
              <a:rPr lang="cs-CZ" dirty="0" smtClean="0"/>
              <a:t>– Česká školní inspekce.</a:t>
            </a:r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V působnosti M</a:t>
            </a:r>
            <a:r>
              <a:rPr lang="cs-CZ" b="1" dirty="0" smtClean="0"/>
              <a:t>inisterstva zdravotnictví </a:t>
            </a:r>
            <a:r>
              <a:rPr lang="cs-CZ" dirty="0" smtClean="0"/>
              <a:t>– Český inspektorát lázní a zřídel.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5962321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Organizace veřejné správy, </a:t>
            </a:r>
          </a:p>
          <a:p>
            <a:r>
              <a:rPr lang="cs-CZ" dirty="0" smtClean="0"/>
              <a:t>JUDr. Petr Pospíšil, Ph.D., LL.M.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21</a:t>
            </a:fld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395536" y="476672"/>
            <a:ext cx="8352928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/>
              <a:t>Ústřední orgány státní správy</a:t>
            </a:r>
          </a:p>
          <a:p>
            <a:endParaRPr lang="cs-CZ" dirty="0" smtClean="0"/>
          </a:p>
          <a:p>
            <a:pPr algn="just"/>
            <a:r>
              <a:rPr lang="cs-CZ" dirty="0" smtClean="0"/>
              <a:t>V působnosti </a:t>
            </a:r>
            <a:r>
              <a:rPr lang="cs-CZ" b="1" dirty="0" smtClean="0"/>
              <a:t>Ministerstva zemědělství </a:t>
            </a:r>
            <a:r>
              <a:rPr lang="cs-CZ" dirty="0" smtClean="0"/>
              <a:t>– Česká zemědělská a potravinářská inspekce, Státní veterinární správa ČR, Ústřední kontrolní a zkušební ústav zemědělský, Česká plemenářská inspekce.</a:t>
            </a:r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V působnosti </a:t>
            </a:r>
            <a:r>
              <a:rPr lang="cs-CZ" b="1" dirty="0" smtClean="0"/>
              <a:t>Ministerstva životního prostředí</a:t>
            </a:r>
            <a:r>
              <a:rPr lang="cs-CZ" dirty="0" smtClean="0"/>
              <a:t> – Česká inspekce životního prostředí, Český hydrometeorologický ústav. </a:t>
            </a:r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V působnosti </a:t>
            </a:r>
            <a:r>
              <a:rPr lang="cs-CZ" b="1" dirty="0" smtClean="0"/>
              <a:t>Ministerstva práce a sociálních věcí </a:t>
            </a:r>
            <a:r>
              <a:rPr lang="cs-CZ" dirty="0" smtClean="0"/>
              <a:t>– Česká správa sociálního zabezpečení, Státní úřad inspekce práce.</a:t>
            </a:r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Existují také některé </a:t>
            </a:r>
            <a:r>
              <a:rPr lang="cs-CZ" b="1" dirty="0" smtClean="0"/>
              <a:t>státní úřady vykonávající státní správu mimo její organizační soustavu</a:t>
            </a:r>
            <a:r>
              <a:rPr lang="cs-CZ" dirty="0" smtClean="0"/>
              <a:t>, zpravidla jde o úřady zřízené přímo zákonem – jedná se např. o:</a:t>
            </a:r>
          </a:p>
          <a:p>
            <a:pPr algn="just"/>
            <a:endParaRPr lang="cs-CZ" dirty="0"/>
          </a:p>
          <a:p>
            <a:pPr marL="285750" indent="-285750" algn="just">
              <a:buFontTx/>
              <a:buChar char="-"/>
            </a:pPr>
            <a:r>
              <a:rPr lang="cs-CZ" dirty="0" smtClean="0"/>
              <a:t>Úřad pro zastupování státu ve věcech majetkových,</a:t>
            </a:r>
          </a:p>
          <a:p>
            <a:pPr marL="285750" indent="-285750" algn="just">
              <a:buFontTx/>
              <a:buChar char="-"/>
            </a:pPr>
            <a:r>
              <a:rPr lang="cs-CZ" dirty="0" smtClean="0"/>
              <a:t>Státní pozemkový úřad.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377362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Organizace veřejné správy, </a:t>
            </a:r>
          </a:p>
          <a:p>
            <a:r>
              <a:rPr lang="cs-CZ" dirty="0" smtClean="0"/>
              <a:t>JUDr. Petr Pospíšil, Ph.D., LL.M.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22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323528" y="332656"/>
            <a:ext cx="8568952" cy="5601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Orgány územní veřejné správy s všeobecnou působností</a:t>
            </a:r>
          </a:p>
          <a:p>
            <a:endParaRPr lang="cs-CZ" b="1" dirty="0"/>
          </a:p>
          <a:p>
            <a:pPr algn="just"/>
            <a:r>
              <a:rPr lang="cs-CZ" b="1" dirty="0" smtClean="0"/>
              <a:t>Územní správou </a:t>
            </a:r>
            <a:r>
              <a:rPr lang="cs-CZ" dirty="0" smtClean="0"/>
              <a:t>rozumíme veškeré nižší úrovně správy než úroveň ústřední.</a:t>
            </a:r>
          </a:p>
          <a:p>
            <a:pPr algn="just"/>
            <a:endParaRPr lang="cs-CZ" sz="1000" dirty="0"/>
          </a:p>
          <a:p>
            <a:pPr algn="just"/>
            <a:r>
              <a:rPr lang="cs-CZ" dirty="0" smtClean="0"/>
              <a:t>Vedle toho se můžeme setkat s pojmem </a:t>
            </a:r>
            <a:r>
              <a:rPr lang="cs-CZ" b="1" dirty="0" smtClean="0"/>
              <a:t>místní správa</a:t>
            </a:r>
            <a:r>
              <a:rPr lang="cs-CZ" dirty="0" smtClean="0"/>
              <a:t>, kterou se rozumí místní, tj. nejnižší úroveň územní veřejné správy. Tzn., že územní správa je pojem širší, než místní správa.</a:t>
            </a:r>
          </a:p>
          <a:p>
            <a:pPr algn="just"/>
            <a:endParaRPr lang="cs-CZ" sz="1000" dirty="0"/>
          </a:p>
          <a:p>
            <a:pPr algn="just"/>
            <a:r>
              <a:rPr lang="cs-CZ" dirty="0" smtClean="0"/>
              <a:t>Organizace územní správy (s všeobecnou působností) je v současnosti představována jednak </a:t>
            </a:r>
            <a:r>
              <a:rPr lang="cs-CZ" b="1" dirty="0" smtClean="0"/>
              <a:t>místní úrovní organizace veřejné správy </a:t>
            </a:r>
            <a:r>
              <a:rPr lang="cs-CZ" dirty="0" smtClean="0"/>
              <a:t>(obce) a dále tzv. </a:t>
            </a:r>
            <a:r>
              <a:rPr lang="cs-CZ" b="1" dirty="0" smtClean="0"/>
              <a:t>„územní správou“ na krajské úrovni</a:t>
            </a:r>
            <a:r>
              <a:rPr lang="cs-CZ" dirty="0" smtClean="0"/>
              <a:t> (územní samospráva ve smyslu tzv. vyšších územních samosprávných celků).</a:t>
            </a:r>
          </a:p>
          <a:p>
            <a:pPr algn="just"/>
            <a:endParaRPr lang="cs-CZ" sz="1000" dirty="0"/>
          </a:p>
          <a:p>
            <a:pPr algn="just"/>
            <a:r>
              <a:rPr lang="cs-CZ" dirty="0" smtClean="0"/>
              <a:t>Od ukončení činnosti soustavy národních výborů v roce 1990 byla </a:t>
            </a:r>
            <a:r>
              <a:rPr lang="cs-CZ" b="1" dirty="0" smtClean="0"/>
              <a:t>územní správa </a:t>
            </a:r>
            <a:r>
              <a:rPr lang="cs-CZ" dirty="0" smtClean="0"/>
              <a:t>představována především </a:t>
            </a:r>
            <a:r>
              <a:rPr lang="cs-CZ" b="1" dirty="0" smtClean="0"/>
              <a:t>obcemi</a:t>
            </a:r>
            <a:r>
              <a:rPr lang="cs-CZ" dirty="0" smtClean="0"/>
              <a:t>, jako samosprávnými korporacemi územní samosprávy a jejich orgány, a dále </a:t>
            </a:r>
            <a:r>
              <a:rPr lang="cs-CZ" b="1" dirty="0" smtClean="0"/>
              <a:t>okresními úřady</a:t>
            </a:r>
            <a:r>
              <a:rPr lang="cs-CZ" dirty="0" smtClean="0"/>
              <a:t>, jako územně nejnižšími orgány státní správy s všeobecnou působností.</a:t>
            </a:r>
          </a:p>
          <a:p>
            <a:pPr algn="just"/>
            <a:endParaRPr lang="cs-CZ" sz="1000" dirty="0"/>
          </a:p>
          <a:p>
            <a:pPr algn="just"/>
            <a:r>
              <a:rPr lang="cs-CZ" dirty="0" smtClean="0"/>
              <a:t>K „doplnění“ takto koncipované místní správy s všeobecnou působností došlo, v návaznosti na postupný právní vývoj, fakticky až datu voleb do zastupitelstev </a:t>
            </a:r>
            <a:r>
              <a:rPr lang="cs-CZ" b="1" dirty="0" smtClean="0"/>
              <a:t>krajů</a:t>
            </a:r>
            <a:r>
              <a:rPr lang="cs-CZ" dirty="0" smtClean="0"/>
              <a:t> (12. 11. 2000). Návazně na to pak k 31. 12. 2002 byla </a:t>
            </a:r>
            <a:r>
              <a:rPr lang="cs-CZ" b="1" dirty="0" smtClean="0"/>
              <a:t>ukončena činnost okresních úřadů</a:t>
            </a:r>
            <a:r>
              <a:rPr lang="cs-CZ" dirty="0" smtClean="0"/>
              <a:t>. Veškerá územní správa s všeobecnou působností je nyní představována pouze </a:t>
            </a:r>
            <a:r>
              <a:rPr lang="cs-CZ" b="1" dirty="0" smtClean="0"/>
              <a:t>obcemi a kraji </a:t>
            </a:r>
            <a:r>
              <a:rPr lang="cs-CZ" dirty="0" smtClean="0"/>
              <a:t>jako územními samosprávnými korporacemi.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1007006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Organizace veřejné správy, </a:t>
            </a:r>
          </a:p>
          <a:p>
            <a:r>
              <a:rPr lang="cs-CZ" dirty="0" smtClean="0"/>
              <a:t>JUDr. Petr Pospíšil, Ph.D., LL.M.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23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395536" y="476672"/>
            <a:ext cx="8424936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Územně dekoncentrované (specializované) orgány státní správy</a:t>
            </a:r>
          </a:p>
          <a:p>
            <a:endParaRPr lang="cs-CZ" dirty="0" smtClean="0"/>
          </a:p>
          <a:p>
            <a:pPr algn="just"/>
            <a:r>
              <a:rPr lang="cs-CZ" dirty="0" smtClean="0"/>
              <a:t>Jde o orgány, které působí v jednotlivých územních jednotkách územní organizace státu, a to na základě ustanovení zvláštních zákonů. Jde o </a:t>
            </a:r>
            <a:r>
              <a:rPr lang="cs-CZ" b="1" dirty="0" smtClean="0"/>
              <a:t>specializované orgány </a:t>
            </a:r>
            <a:r>
              <a:rPr lang="cs-CZ" dirty="0" smtClean="0"/>
              <a:t>přímo odvozené od některých ústředních orgánů státní správy.</a:t>
            </a:r>
            <a:endParaRPr lang="cs-CZ" dirty="0"/>
          </a:p>
          <a:p>
            <a:endParaRPr lang="cs-CZ" dirty="0" smtClean="0"/>
          </a:p>
          <a:p>
            <a:pPr algn="just"/>
            <a:r>
              <a:rPr lang="cs-CZ" dirty="0" smtClean="0"/>
              <a:t>Tyto orgány se specializují jen na </a:t>
            </a:r>
            <a:r>
              <a:rPr lang="cs-CZ" b="1" dirty="0" smtClean="0"/>
              <a:t>některý úsek státní správy </a:t>
            </a:r>
            <a:r>
              <a:rPr lang="cs-CZ" dirty="0" smtClean="0"/>
              <a:t>nebo jen na část takového úseku, příp. na zvláštní funkci výkonu státní správy (např. inspekci). Zřizují se v případech, kdy vzhledem k jejich úzce specializovaně pojaté působnosti by ji nebylo dobře možné vykonávat obecními či krajskými úřady, a kdy ji současně není možné vykonávat samotnými ústředními orgány státní správy v centru.</a:t>
            </a:r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V současné době se jedná zejména o tyto </a:t>
            </a:r>
            <a:r>
              <a:rPr lang="cs-CZ" b="1" dirty="0" smtClean="0"/>
              <a:t>specializované územní orgány státní správy</a:t>
            </a:r>
            <a:r>
              <a:rPr lang="cs-CZ" dirty="0" smtClean="0"/>
              <a:t>:</a:t>
            </a:r>
          </a:p>
          <a:p>
            <a:pPr algn="just"/>
            <a:endParaRPr lang="cs-CZ" dirty="0"/>
          </a:p>
          <a:p>
            <a:pPr marL="285750" indent="-285750" algn="just">
              <a:buFontTx/>
              <a:buChar char="-"/>
            </a:pPr>
            <a:r>
              <a:rPr lang="cs-CZ" dirty="0" smtClean="0"/>
              <a:t>územní vojenské správy a velitelství územní obrany,</a:t>
            </a:r>
          </a:p>
          <a:p>
            <a:pPr marL="285750" indent="-285750" algn="just">
              <a:buFontTx/>
              <a:buChar char="-"/>
            </a:pPr>
            <a:r>
              <a:rPr lang="cs-CZ" dirty="0" smtClean="0"/>
              <a:t>krajské správy, okresní ředitelství a obvodní oddělení Policie ČR,</a:t>
            </a:r>
          </a:p>
          <a:p>
            <a:pPr marL="285750" indent="-285750" algn="just">
              <a:buFontTx/>
              <a:buChar char="-"/>
            </a:pPr>
            <a:r>
              <a:rPr lang="cs-CZ" dirty="0" smtClean="0"/>
              <a:t>zeměměřické a katastrální inspektoráty na území krajů a katastrální úřady na území okresů,</a:t>
            </a:r>
          </a:p>
          <a:p>
            <a:pPr marL="285750" indent="-285750" algn="just">
              <a:buFontTx/>
              <a:buChar char="-"/>
            </a:pPr>
            <a:r>
              <a:rPr lang="cs-CZ" dirty="0" smtClean="0"/>
              <a:t>krajské, regionální či oblastní orgány specializovaných státních inspekcí (energetická, obchodní, zemědělská a potravinářská apod.),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6609611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Organizace veřejné správy, </a:t>
            </a:r>
          </a:p>
          <a:p>
            <a:r>
              <a:rPr lang="cs-CZ" dirty="0" smtClean="0"/>
              <a:t>JUDr. Petr Pospíšil, Ph.D., LL.M.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24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323528" y="692696"/>
            <a:ext cx="8424936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/>
              <a:t>Územně dekoncentrované (specializované) orgány státní správy</a:t>
            </a:r>
          </a:p>
          <a:p>
            <a:endParaRPr lang="cs-CZ" dirty="0"/>
          </a:p>
          <a:p>
            <a:pPr marL="285750" indent="-285750">
              <a:buFontTx/>
              <a:buChar char="-"/>
            </a:pPr>
            <a:r>
              <a:rPr lang="cs-CZ" dirty="0" smtClean="0"/>
              <a:t>krajské veterinární správy,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krajské hygienické stanice,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inspektoráty Českého úřadu bezpečnosti práce,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obvodní báňské správy,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celní ředitelství, pohraniční a vnitrozemské celní úřady,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okresní správy sociálního zabezpečení,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úřady práce,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finanční ředitelství a finanční úřady.</a:t>
            </a:r>
          </a:p>
          <a:p>
            <a:endParaRPr lang="cs-CZ" dirty="0"/>
          </a:p>
          <a:p>
            <a:pPr algn="just"/>
            <a:r>
              <a:rPr lang="cs-CZ" b="1" dirty="0" smtClean="0"/>
              <a:t>Územně dekoncentrované (specializované) orgány státní správy</a:t>
            </a:r>
            <a:r>
              <a:rPr lang="cs-CZ" dirty="0" smtClean="0"/>
              <a:t>, tak jak jsou pojaty, tedy doplňují strukturu orgánů krajů a obcí jako subjektů státní správy a samosprávy v místech, a spolu s nimi tvoří ucelený systém místní správy.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4286211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Organizace veřejné správy,</a:t>
            </a:r>
          </a:p>
          <a:p>
            <a:r>
              <a:rPr lang="cs-CZ" dirty="0" smtClean="0"/>
              <a:t> JUDr. Petr Pospíšil, Ph.D., LL.M.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25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323528" y="404664"/>
            <a:ext cx="8424936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Orgány (subjekty) profesní a zájmové samosprávy</a:t>
            </a:r>
          </a:p>
          <a:p>
            <a:endParaRPr lang="cs-CZ" b="1" dirty="0" smtClean="0"/>
          </a:p>
          <a:p>
            <a:pPr algn="just"/>
            <a:r>
              <a:rPr lang="cs-CZ" dirty="0" smtClean="0"/>
              <a:t>Profesní a zájmová samospráva má u nás bohatou tradici, byla představována nejrůznějšími komorami, svazky, grémii a společenstvy.</a:t>
            </a:r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V současné době jsou vytvořeny nejrůznější samosprávné veřejnoprávní korporace profesního a zájmového charakteru, zpravidla s postavením </a:t>
            </a:r>
            <a:r>
              <a:rPr lang="cs-CZ" b="1" dirty="0" smtClean="0"/>
              <a:t>komor</a:t>
            </a:r>
            <a:r>
              <a:rPr lang="cs-CZ" dirty="0" smtClean="0"/>
              <a:t> a </a:t>
            </a:r>
            <a:r>
              <a:rPr lang="cs-CZ" b="1" dirty="0" smtClean="0"/>
              <a:t>společenstev</a:t>
            </a:r>
            <a:r>
              <a:rPr lang="cs-CZ" dirty="0" smtClean="0"/>
              <a:t> s  vlastními samosprávnými orgány. Zatímco u komor převládá princip povinného členství, u společenstev se uplatňuje princip dobrovolnosti.</a:t>
            </a:r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Podle současného právního stavu se jedná o: </a:t>
            </a:r>
            <a:r>
              <a:rPr lang="cs-CZ" b="1" i="1" dirty="0" smtClean="0"/>
              <a:t>advokátní komoru, lékařskou komoru, stomatologickou komoru, lékárnickou komoru, komoru veterinárních lékařů, komoru patentových zástupců, notářskou komoru, komoru architektů, komoru autorizovaných inženýrů a techniků činných ve výstavbě, komoru daňových poradců, komoru auditorů, hospodářskou komoru a agrární komoru</a:t>
            </a:r>
            <a:r>
              <a:rPr lang="cs-CZ" dirty="0" smtClean="0"/>
              <a:t>.</a:t>
            </a:r>
            <a:endParaRPr lang="cs-CZ" dirty="0"/>
          </a:p>
          <a:p>
            <a:endParaRPr lang="cs-CZ" sz="2400" b="1" dirty="0"/>
          </a:p>
        </p:txBody>
      </p:sp>
    </p:spTree>
    <p:extLst>
      <p:ext uri="{BB962C8B-B14F-4D97-AF65-F5344CB8AC3E}">
        <p14:creationId xmlns:p14="http://schemas.microsoft.com/office/powerpoint/2010/main" val="64915674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Organizace veřejné správy, </a:t>
            </a:r>
          </a:p>
          <a:p>
            <a:r>
              <a:rPr lang="cs-CZ" dirty="0" smtClean="0"/>
              <a:t>JUDr. Petr Pospíšil, Ph.D., LL.M.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26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323528" y="476672"/>
            <a:ext cx="8568952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Územní členění státu za účelem výkonu veřejné správy</a:t>
            </a:r>
          </a:p>
          <a:p>
            <a:endParaRPr lang="cs-CZ" dirty="0"/>
          </a:p>
          <a:p>
            <a:pPr algn="just"/>
            <a:r>
              <a:rPr lang="cs-CZ" dirty="0"/>
              <a:t>Ústavní zákon č. 347/1997 Sb., o zřízení vyšších územních samosprávných celků, s </a:t>
            </a:r>
            <a:r>
              <a:rPr lang="cs-CZ" dirty="0" smtClean="0"/>
              <a:t>účinností od </a:t>
            </a:r>
            <a:r>
              <a:rPr lang="cs-CZ" dirty="0"/>
              <a:t>1. ledna 2000 vytvořil celkem </a:t>
            </a:r>
            <a:r>
              <a:rPr lang="cs-CZ" b="1" dirty="0"/>
              <a:t>14 krajů, jako vyšší územně samosprávné celky</a:t>
            </a:r>
            <a:r>
              <a:rPr lang="cs-CZ" dirty="0" smtClean="0"/>
              <a:t>. Jejich </a:t>
            </a:r>
            <a:r>
              <a:rPr lang="cs-CZ" dirty="0"/>
              <a:t>území je určeno vymezením okresů podle zákona č. 36/1960 Sb. Je </a:t>
            </a:r>
            <a:r>
              <a:rPr lang="cs-CZ" dirty="0" smtClean="0"/>
              <a:t>třeba poukázat </a:t>
            </a:r>
            <a:r>
              <a:rPr lang="cs-CZ" dirty="0"/>
              <a:t>na skutečnost, že kraje byly zřízeny jako jednotky územní, krajské samosprávy </a:t>
            </a:r>
            <a:r>
              <a:rPr lang="cs-CZ" dirty="0" smtClean="0"/>
              <a:t>za účelem </a:t>
            </a:r>
            <a:r>
              <a:rPr lang="cs-CZ" dirty="0"/>
              <a:t>výkonu veřejné správy v podmínkách jejího tzv. smíšeného </a:t>
            </a:r>
            <a:r>
              <a:rPr lang="cs-CZ" dirty="0" smtClean="0"/>
              <a:t>modelu. V </a:t>
            </a:r>
            <a:r>
              <a:rPr lang="cs-CZ" dirty="0"/>
              <a:t>oblasti samosprávy a pro některé úseky veřejné </a:t>
            </a:r>
            <a:r>
              <a:rPr lang="cs-CZ" dirty="0" smtClean="0"/>
              <a:t>správy (např</a:t>
            </a:r>
            <a:r>
              <a:rPr lang="cs-CZ" dirty="0"/>
              <a:t>. nová soustava orgánů na úseku evidence nemovitostí, správy obrany, ochrany </a:t>
            </a:r>
            <a:r>
              <a:rPr lang="cs-CZ" dirty="0" smtClean="0"/>
              <a:t>veřejného zdraví) </a:t>
            </a:r>
            <a:r>
              <a:rPr lang="cs-CZ" smtClean="0"/>
              <a:t>je tedy území </a:t>
            </a:r>
            <a:r>
              <a:rPr lang="cs-CZ" dirty="0"/>
              <a:t>rozčleněno mezi </a:t>
            </a:r>
            <a:r>
              <a:rPr lang="cs-CZ" dirty="0" smtClean="0"/>
              <a:t>14 krajů.</a:t>
            </a:r>
          </a:p>
          <a:p>
            <a:pPr algn="just"/>
            <a:endParaRPr lang="cs-CZ" b="1" dirty="0"/>
          </a:p>
          <a:p>
            <a:pPr algn="just"/>
            <a:r>
              <a:rPr lang="pl-PL" dirty="0"/>
              <a:t>Oproti tomu </a:t>
            </a:r>
            <a:r>
              <a:rPr lang="pl-PL" b="1" dirty="0"/>
              <a:t>kraje podle zákona č</a:t>
            </a:r>
            <a:r>
              <a:rPr lang="pl-PL" b="1" dirty="0" smtClean="0"/>
              <a:t>. </a:t>
            </a:r>
            <a:r>
              <a:rPr lang="cs-CZ" b="1" dirty="0" smtClean="0"/>
              <a:t>36/1960 </a:t>
            </a:r>
            <a:r>
              <a:rPr lang="cs-CZ" b="1" dirty="0"/>
              <a:t>Sb.</a:t>
            </a:r>
            <a:r>
              <a:rPr lang="cs-CZ" dirty="0"/>
              <a:t> jsou kraji převážně „státněsprávními“, ne </a:t>
            </a:r>
            <a:r>
              <a:rPr lang="cs-CZ" dirty="0" smtClean="0"/>
              <a:t>však </a:t>
            </a:r>
            <a:r>
              <a:rPr lang="cs-CZ" dirty="0"/>
              <a:t>již ve všech odvětvích, </a:t>
            </a:r>
            <a:r>
              <a:rPr lang="cs-CZ" dirty="0" smtClean="0"/>
              <a:t>přičemž </a:t>
            </a:r>
            <a:r>
              <a:rPr lang="cs-CZ" dirty="0"/>
              <a:t>rozsah uplatnění těchto </a:t>
            </a:r>
            <a:r>
              <a:rPr lang="cs-CZ" b="1" dirty="0" smtClean="0"/>
              <a:t>7 „superkrajů</a:t>
            </a:r>
            <a:r>
              <a:rPr lang="cs-CZ" b="1" dirty="0"/>
              <a:t>“ </a:t>
            </a:r>
            <a:r>
              <a:rPr lang="cs-CZ" dirty="0"/>
              <a:t>je širší, než jen pro územní organizaci veřejné </a:t>
            </a:r>
            <a:r>
              <a:rPr lang="cs-CZ" dirty="0" smtClean="0"/>
              <a:t>správy (např</a:t>
            </a:r>
            <a:r>
              <a:rPr lang="cs-CZ" dirty="0"/>
              <a:t>. finanční ředitelství, krajské správy Policie ČR, krajské soudy a krajská státní </a:t>
            </a:r>
            <a:r>
              <a:rPr lang="cs-CZ" dirty="0" smtClean="0"/>
              <a:t>zastupitelství).</a:t>
            </a:r>
          </a:p>
          <a:p>
            <a:pPr algn="just"/>
            <a:endParaRPr lang="cs-CZ" b="1" dirty="0"/>
          </a:p>
          <a:p>
            <a:pPr algn="just"/>
            <a:r>
              <a:rPr lang="cs-CZ" dirty="0"/>
              <a:t>O důsledku </a:t>
            </a:r>
            <a:r>
              <a:rPr lang="cs-CZ" b="1" dirty="0"/>
              <a:t>vzniku dvojího krajského uspořádání </a:t>
            </a:r>
            <a:r>
              <a:rPr lang="cs-CZ" dirty="0" smtClean="0"/>
              <a:t>se vědělo</a:t>
            </a:r>
            <a:r>
              <a:rPr lang="cs-CZ" dirty="0"/>
              <a:t>, problém tkvěl v tom, že případným zrušením zákona č. 36/1960 Sb. by některé </a:t>
            </a:r>
            <a:r>
              <a:rPr lang="cs-CZ" dirty="0" smtClean="0"/>
              <a:t>orgány státní </a:t>
            </a:r>
            <a:r>
              <a:rPr lang="cs-CZ" dirty="0"/>
              <a:t>správy a zejména a především soudy ztratily územní základ své působnosti.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241242339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Organizace veřejné správy, </a:t>
            </a:r>
          </a:p>
          <a:p>
            <a:r>
              <a:rPr lang="cs-CZ" dirty="0" smtClean="0"/>
              <a:t>JUDr. Petr Pospíšil, Ph.D., LL.M.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27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187354" y="476672"/>
            <a:ext cx="8640960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/>
              <a:t>Územní členění státu za účelem výkonu veřejné správy</a:t>
            </a:r>
          </a:p>
          <a:p>
            <a:endParaRPr lang="cs-CZ" dirty="0"/>
          </a:p>
          <a:p>
            <a:pPr algn="just"/>
            <a:r>
              <a:rPr lang="cs-CZ" b="1" dirty="0" smtClean="0"/>
              <a:t>Organizace </a:t>
            </a:r>
            <a:r>
              <a:rPr lang="cs-CZ" b="1" dirty="0"/>
              <a:t>územní správy státu a veřejné správy by měla </a:t>
            </a:r>
            <a:r>
              <a:rPr lang="cs-CZ" b="1" dirty="0" smtClean="0"/>
              <a:t>být pokud </a:t>
            </a:r>
            <a:r>
              <a:rPr lang="cs-CZ" b="1" dirty="0"/>
              <a:t>možno jednotná a přehledná</a:t>
            </a:r>
            <a:r>
              <a:rPr lang="cs-CZ" dirty="0"/>
              <a:t>, </a:t>
            </a:r>
            <a:r>
              <a:rPr lang="cs-CZ" dirty="0" smtClean="0"/>
              <a:t>z tohoto hlediska dualita územního vymezení samosprávných a státněsprávních krajů jistě </a:t>
            </a:r>
            <a:r>
              <a:rPr lang="cs-CZ" dirty="0"/>
              <a:t>není </a:t>
            </a:r>
            <a:r>
              <a:rPr lang="cs-CZ" dirty="0" smtClean="0"/>
              <a:t>naplněním principu </a:t>
            </a:r>
            <a:r>
              <a:rPr lang="cs-CZ" dirty="0"/>
              <a:t>dobré správy v jeho organizačním pojetí. </a:t>
            </a:r>
            <a:endParaRPr lang="cs-CZ" dirty="0" smtClean="0"/>
          </a:p>
          <a:p>
            <a:pPr algn="just"/>
            <a:endParaRPr lang="cs-CZ" dirty="0"/>
          </a:p>
          <a:p>
            <a:pPr algn="just"/>
            <a:r>
              <a:rPr lang="cs-CZ" b="1" dirty="0" smtClean="0"/>
              <a:t>Kraje</a:t>
            </a:r>
            <a:r>
              <a:rPr lang="cs-CZ" dirty="0" smtClean="0"/>
              <a:t> </a:t>
            </a:r>
            <a:r>
              <a:rPr lang="cs-CZ" dirty="0"/>
              <a:t>jsou odlišně vymezeny pro </a:t>
            </a:r>
            <a:r>
              <a:rPr lang="cs-CZ" dirty="0" smtClean="0"/>
              <a:t>výkon veřejné </a:t>
            </a:r>
            <a:r>
              <a:rPr lang="cs-CZ" dirty="0"/>
              <a:t>správy, a to ani v této části moci výkonné ne jednotně, kvůli množství </a:t>
            </a:r>
            <a:r>
              <a:rPr lang="cs-CZ" dirty="0" smtClean="0"/>
              <a:t>rozličných odvětví</a:t>
            </a:r>
            <a:r>
              <a:rPr lang="cs-CZ" dirty="0"/>
              <a:t>. Jiné je nastavení krajů pro výkon justice a odlišné je rovněž i jejich </a:t>
            </a:r>
            <a:r>
              <a:rPr lang="cs-CZ" dirty="0" smtClean="0"/>
              <a:t>nastavení z </a:t>
            </a:r>
            <a:r>
              <a:rPr lang="cs-CZ" dirty="0"/>
              <a:t>hlediska regionální podpory</a:t>
            </a:r>
            <a:r>
              <a:rPr lang="cs-CZ" dirty="0" smtClean="0"/>
              <a:t>.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D</a:t>
            </a:r>
            <a:r>
              <a:rPr lang="cs-CZ" dirty="0" smtClean="0"/>
              <a:t>alší prvkem </a:t>
            </a:r>
            <a:r>
              <a:rPr lang="cs-CZ" dirty="0"/>
              <a:t>nepřehlednosti </a:t>
            </a:r>
            <a:r>
              <a:rPr lang="cs-CZ" dirty="0" smtClean="0"/>
              <a:t>je totiž existence </a:t>
            </a:r>
            <a:r>
              <a:rPr lang="cs-CZ" dirty="0"/>
              <a:t>tzv. </a:t>
            </a:r>
            <a:r>
              <a:rPr lang="cs-CZ" b="1" dirty="0"/>
              <a:t>regionů soudržnosti</a:t>
            </a:r>
            <a:r>
              <a:rPr lang="cs-CZ" dirty="0"/>
              <a:t>, které </a:t>
            </a:r>
            <a:r>
              <a:rPr lang="cs-CZ" dirty="0" smtClean="0"/>
              <a:t>jsou vymezeny </a:t>
            </a:r>
            <a:r>
              <a:rPr lang="cs-CZ" dirty="0"/>
              <a:t>na základě zákona č. 248/2000 Sb., o podpoře regionálního rozvoje, ve </a:t>
            </a:r>
            <a:r>
              <a:rPr lang="cs-CZ" dirty="0" smtClean="0"/>
              <a:t>znění pozdějších </a:t>
            </a:r>
            <a:r>
              <a:rPr lang="cs-CZ" dirty="0"/>
              <a:t>předpisů. Regionem je územní celek vymezený pomocí administrativních </a:t>
            </a:r>
            <a:r>
              <a:rPr lang="cs-CZ" dirty="0" smtClean="0"/>
              <a:t>hranic krajů</a:t>
            </a:r>
            <a:r>
              <a:rPr lang="cs-CZ" dirty="0"/>
              <a:t>, okresů, správních obvodů obcí s pověřeným obecním úřadem, správních obvodů obcí </a:t>
            </a:r>
            <a:r>
              <a:rPr lang="cs-CZ" dirty="0" smtClean="0"/>
              <a:t>s rozšířenou </a:t>
            </a:r>
            <a:r>
              <a:rPr lang="cs-CZ" dirty="0"/>
              <a:t>působností, obcí nebo sdružení obcí</a:t>
            </a:r>
            <a:r>
              <a:rPr lang="cs-CZ" dirty="0" smtClean="0"/>
              <a:t>. </a:t>
            </a:r>
            <a:r>
              <a:rPr lang="cs-CZ" dirty="0"/>
              <a:t>Kraje jsou totiž ve většině případů </a:t>
            </a:r>
            <a:r>
              <a:rPr lang="cs-CZ" dirty="0" smtClean="0"/>
              <a:t>svou rozlohou </a:t>
            </a:r>
            <a:r>
              <a:rPr lang="cs-CZ" dirty="0"/>
              <a:t>i počtem obyvatelstva poddimenzované ve vztahu k čerpání prostředků </a:t>
            </a:r>
            <a:r>
              <a:rPr lang="cs-CZ" dirty="0" smtClean="0"/>
              <a:t>věnovaných na </a:t>
            </a:r>
            <a:r>
              <a:rPr lang="cs-CZ" dirty="0"/>
              <a:t>podporu politiky soudržnosti Evropskou unií. Na základě tohoto zákona proto </a:t>
            </a:r>
            <a:r>
              <a:rPr lang="cs-CZ" dirty="0" smtClean="0"/>
              <a:t>došlo k </a:t>
            </a:r>
            <a:r>
              <a:rPr lang="cs-CZ" dirty="0"/>
              <a:t>rozčlenění území ČR na </a:t>
            </a:r>
            <a:r>
              <a:rPr lang="cs-CZ" b="1" dirty="0"/>
              <a:t>8 nově vzniklých „nadkrajů“ (regionů soudržnosti)</a:t>
            </a:r>
            <a:r>
              <a:rPr lang="cs-CZ" dirty="0"/>
              <a:t> </a:t>
            </a:r>
            <a:r>
              <a:rPr lang="cs-CZ" dirty="0" smtClean="0"/>
              <a:t>organizovaných podle </a:t>
            </a:r>
            <a:r>
              <a:rPr lang="cs-CZ" dirty="0"/>
              <a:t>euroregionů NUTS </a:t>
            </a:r>
            <a:r>
              <a:rPr lang="cs-CZ" dirty="0" smtClean="0"/>
              <a:t>2. </a:t>
            </a:r>
            <a:r>
              <a:rPr lang="cs-CZ" dirty="0"/>
              <a:t>Z těchto regionů soudržnosti se pouze Praha, Střední Čechy </a:t>
            </a:r>
            <a:r>
              <a:rPr lang="cs-CZ" dirty="0" smtClean="0"/>
              <a:t>a </a:t>
            </a:r>
            <a:r>
              <a:rPr lang="cs-CZ" dirty="0" err="1" smtClean="0"/>
              <a:t>Moravskoslezsko</a:t>
            </a:r>
            <a:r>
              <a:rPr lang="cs-CZ" dirty="0" smtClean="0"/>
              <a:t> územně </a:t>
            </a:r>
            <a:r>
              <a:rPr lang="cs-CZ" dirty="0"/>
              <a:t>kryjí se samosprávnými kraji</a:t>
            </a:r>
            <a:r>
              <a:rPr lang="cs-CZ" dirty="0" smtClean="0"/>
              <a:t>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19735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Organizace veřejné správy, </a:t>
            </a:r>
          </a:p>
          <a:p>
            <a:r>
              <a:rPr lang="cs-CZ" dirty="0" smtClean="0"/>
              <a:t>JUDr. Petr Pospíšil, Ph.D., LL.M.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28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1547664" y="5517232"/>
            <a:ext cx="64198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200" b="1" dirty="0"/>
              <a:t>Děkuji za pozornost </a:t>
            </a:r>
            <a:r>
              <a:rPr lang="cs-CZ" sz="3200" b="1" dirty="0" smtClean="0">
                <a:sym typeface="Wingdings" panose="05000000000000000000" pitchFamily="2" charset="2"/>
              </a:rPr>
              <a:t></a:t>
            </a:r>
            <a:endParaRPr lang="cs-CZ" dirty="0"/>
          </a:p>
        </p:txBody>
      </p:sp>
      <p:pic>
        <p:nvPicPr>
          <p:cNvPr id="1026" name="Picture 2" descr="http://www.paintingstar.com/static/gallery/2007/03/01/529774739792d.jpg?The%20Forest%20Stream%20Artwork%20by%20Adolf%20Kaufmann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332656"/>
            <a:ext cx="4824536" cy="46465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8550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539552" y="673494"/>
            <a:ext cx="828092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Charakteristika organizace veřejné správy</a:t>
            </a:r>
          </a:p>
          <a:p>
            <a:endParaRPr lang="cs-CZ" sz="1000" b="1" dirty="0"/>
          </a:p>
          <a:p>
            <a:pPr algn="just"/>
            <a:r>
              <a:rPr lang="cs-CZ" b="1" dirty="0" smtClean="0"/>
              <a:t>Organizace veřejné správy = </a:t>
            </a:r>
            <a:r>
              <a:rPr lang="cs-CZ" dirty="0" smtClean="0"/>
              <a:t>můžeme ji chápat jednak jako instituci veřejné správy, nebo jako soubor těchto institucí, nebo celá organizační soustava struktura, resp. systém soustavy subjektů veřejné správy.</a:t>
            </a:r>
          </a:p>
          <a:p>
            <a:pPr algn="just"/>
            <a:endParaRPr lang="cs-CZ" sz="1000" b="1" dirty="0"/>
          </a:p>
          <a:p>
            <a:pPr algn="just"/>
            <a:r>
              <a:rPr lang="cs-CZ" dirty="0" smtClean="0"/>
              <a:t>Pojmem </a:t>
            </a:r>
            <a:r>
              <a:rPr lang="cs-CZ" b="1" dirty="0" smtClean="0"/>
              <a:t>organizace veřejné správy </a:t>
            </a:r>
            <a:r>
              <a:rPr lang="cs-CZ" dirty="0" smtClean="0"/>
              <a:t>se tedy rozumí </a:t>
            </a:r>
            <a:r>
              <a:rPr lang="cs-CZ" b="1" dirty="0" smtClean="0"/>
              <a:t>veřejná správa v </a:t>
            </a:r>
            <a:r>
              <a:rPr lang="cs-CZ" dirty="0" smtClean="0"/>
              <a:t>jejím tzv. </a:t>
            </a:r>
            <a:r>
              <a:rPr lang="cs-CZ" b="1" dirty="0" smtClean="0"/>
              <a:t>organizačním pojetí</a:t>
            </a:r>
            <a:r>
              <a:rPr lang="cs-CZ" dirty="0" smtClean="0"/>
              <a:t>.</a:t>
            </a:r>
          </a:p>
          <a:p>
            <a:pPr algn="just"/>
            <a:endParaRPr lang="cs-CZ" sz="1000" dirty="0"/>
          </a:p>
          <a:p>
            <a:pPr algn="just"/>
            <a:r>
              <a:rPr lang="cs-CZ" dirty="0" smtClean="0"/>
              <a:t>Základními subjekty veřejné správy jsou </a:t>
            </a:r>
            <a:r>
              <a:rPr lang="cs-CZ" b="1" dirty="0" smtClean="0"/>
              <a:t>stát a veřejnoprávní korporace</a:t>
            </a:r>
            <a:r>
              <a:rPr lang="cs-CZ" dirty="0" smtClean="0"/>
              <a:t>, které ve veřejné správě vystupují jako představitelé a nositelé veřejné moci ve státě. Stát a zpravidla i veřejnoprávní korporace realizují svoje postavení ve veřejné správě navenek prostřednictvím svých orgánů, tzv. </a:t>
            </a:r>
            <a:r>
              <a:rPr lang="cs-CZ" b="1" dirty="0" smtClean="0"/>
              <a:t>správních orgánů</a:t>
            </a:r>
            <a:r>
              <a:rPr lang="cs-CZ" dirty="0" smtClean="0"/>
              <a:t>, a proto je organizace veřejné správy představována orgány státní správy, veřejnoprávními korporacemi a jejich orgány.</a:t>
            </a:r>
          </a:p>
          <a:p>
            <a:pPr algn="just"/>
            <a:endParaRPr lang="cs-CZ" sz="1000" dirty="0"/>
          </a:p>
          <a:p>
            <a:pPr algn="just"/>
            <a:r>
              <a:rPr lang="cs-CZ" dirty="0" smtClean="0"/>
              <a:t>Organizace veřejné správy jako celek, stejně jako postavení jejích jednotlivých organizačních subsystémů  i jednotlivých správních orgánů, je výrazem uplatnění </a:t>
            </a:r>
            <a:r>
              <a:rPr lang="cs-CZ" b="1" dirty="0" smtClean="0"/>
              <a:t>organizačních principů veřejné správy</a:t>
            </a:r>
            <a:r>
              <a:rPr lang="cs-CZ" dirty="0" smtClean="0"/>
              <a:t>, v jejichž smyslu je v organizaci veřejné správy řešena celá řada organizačně - technických otázek.</a:t>
            </a: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Organizace veřejné správy, </a:t>
            </a:r>
          </a:p>
          <a:p>
            <a:r>
              <a:rPr lang="cs-CZ" dirty="0" smtClean="0"/>
              <a:t>JUDr. Petr Pospíšil, Ph.D., LL.M.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268208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Organizace veřejné správy, </a:t>
            </a:r>
          </a:p>
          <a:p>
            <a:r>
              <a:rPr lang="cs-CZ" dirty="0" smtClean="0"/>
              <a:t>JUDr. Petr Pospíšil, Ph.D., LL.M.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4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462810" y="548680"/>
            <a:ext cx="8280920" cy="57938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/>
              <a:t>Druhy veřejné správy z hlediska organizačního uspořádání:</a:t>
            </a:r>
          </a:p>
          <a:p>
            <a:endParaRPr lang="cs-CZ" sz="1000" dirty="0"/>
          </a:p>
          <a:p>
            <a:r>
              <a:rPr lang="cs-CZ" dirty="0" smtClean="0"/>
              <a:t>Z </a:t>
            </a:r>
            <a:r>
              <a:rPr lang="cs-CZ" b="1" dirty="0"/>
              <a:t>územního (prostorového) hlediska </a:t>
            </a:r>
            <a:r>
              <a:rPr lang="cs-CZ" dirty="0"/>
              <a:t>můžeme veřejnou správu v ČR rozdělit do 3 úrovní:</a:t>
            </a:r>
          </a:p>
          <a:p>
            <a:endParaRPr lang="cs-CZ" sz="1000" dirty="0"/>
          </a:p>
          <a:p>
            <a:pPr marL="342900" indent="-342900">
              <a:buFontTx/>
              <a:buChar char="-"/>
            </a:pPr>
            <a:r>
              <a:rPr lang="cs-CZ" dirty="0"/>
              <a:t>ústřední</a:t>
            </a:r>
          </a:p>
          <a:p>
            <a:pPr marL="342900" indent="-342900">
              <a:buFontTx/>
              <a:buChar char="-"/>
            </a:pPr>
            <a:r>
              <a:rPr lang="cs-CZ" dirty="0"/>
              <a:t>oblastní (regionální)</a:t>
            </a:r>
          </a:p>
          <a:p>
            <a:pPr marL="342900" indent="-342900">
              <a:buFontTx/>
              <a:buChar char="-"/>
            </a:pPr>
            <a:r>
              <a:rPr lang="cs-CZ" dirty="0"/>
              <a:t>obecní</a:t>
            </a:r>
          </a:p>
          <a:p>
            <a:endParaRPr lang="cs-CZ" sz="1000" dirty="0"/>
          </a:p>
          <a:p>
            <a:r>
              <a:rPr lang="cs-CZ" dirty="0"/>
              <a:t>Z </a:t>
            </a:r>
            <a:r>
              <a:rPr lang="cs-CZ" b="1" dirty="0"/>
              <a:t>věcného hlediska </a:t>
            </a:r>
            <a:r>
              <a:rPr lang="cs-CZ" dirty="0"/>
              <a:t>může být veřejná správa vykonávaná jako:</a:t>
            </a:r>
          </a:p>
          <a:p>
            <a:endParaRPr lang="cs-CZ" sz="1000" dirty="0"/>
          </a:p>
          <a:p>
            <a:pPr marL="285750" indent="-285750">
              <a:buFontTx/>
              <a:buChar char="-"/>
            </a:pPr>
            <a:r>
              <a:rPr lang="cs-CZ" dirty="0"/>
              <a:t>všeobecná (politická)</a:t>
            </a:r>
          </a:p>
          <a:p>
            <a:pPr marL="285750" indent="-285750">
              <a:buFontTx/>
              <a:buChar char="-"/>
            </a:pPr>
            <a:r>
              <a:rPr lang="cs-CZ" dirty="0"/>
              <a:t>specializovaná (odborná)</a:t>
            </a:r>
          </a:p>
          <a:p>
            <a:endParaRPr lang="cs-CZ" sz="1000" dirty="0"/>
          </a:p>
          <a:p>
            <a:pPr algn="just"/>
            <a:r>
              <a:rPr lang="cs-CZ" dirty="0"/>
              <a:t>Pokud se týče subjektů veřejné správy, mohou jimi být stát, jiné subjekty veřejného práva, popř. další subjekty ze zákona oprávněné. V kontinentálním systému práva se vychází převážně z toho, že originárním nositelem veřejné správy jako součásti moci výkonné je stát, který ji může na jiné subjekty delegovat. Z tohoto hlediska se při dělení veřejné správy na druhy uplatňuje názor, že správa vykonávaná orgány státu jako originárního nositele je veřejnou správou </a:t>
            </a:r>
            <a:r>
              <a:rPr lang="cs-CZ" b="1" dirty="0"/>
              <a:t>bezprostřední</a:t>
            </a:r>
            <a:r>
              <a:rPr lang="cs-CZ" dirty="0"/>
              <a:t>, zatímco správa delegovaná na jiné subjekty a vykonávaná jejich orgány je veřejnou správou </a:t>
            </a:r>
            <a:r>
              <a:rPr lang="cs-CZ" b="1" dirty="0"/>
              <a:t>zprostředkovanou</a:t>
            </a:r>
            <a:r>
              <a:rPr lang="cs-CZ" dirty="0"/>
              <a:t>  (paralelní). </a:t>
            </a:r>
          </a:p>
        </p:txBody>
      </p:sp>
    </p:spTree>
    <p:extLst>
      <p:ext uri="{BB962C8B-B14F-4D97-AF65-F5344CB8AC3E}">
        <p14:creationId xmlns:p14="http://schemas.microsoft.com/office/powerpoint/2010/main" val="30635576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Organizace veřejné správy, </a:t>
            </a:r>
          </a:p>
          <a:p>
            <a:r>
              <a:rPr lang="cs-CZ" dirty="0" smtClean="0"/>
              <a:t>JUDr. Petr Pospíšil, Ph.D., LL.M.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5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323528" y="692696"/>
            <a:ext cx="8568952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Nepřímí vykonavatelé veřejné správy</a:t>
            </a:r>
          </a:p>
          <a:p>
            <a:endParaRPr lang="cs-CZ" sz="1000" dirty="0" smtClean="0"/>
          </a:p>
          <a:p>
            <a:pPr algn="just"/>
            <a:r>
              <a:rPr lang="cs-CZ" dirty="0" smtClean="0"/>
              <a:t>Jde o ty jiné (od státu odlišné) právní subjekty, na které byl zákonem nebo rozhodnutím učiněným na základě zákona delegován ve vymezeném rozsahu výkon státní správy.</a:t>
            </a:r>
          </a:p>
          <a:p>
            <a:pPr algn="just"/>
            <a:endParaRPr lang="cs-CZ" sz="1000" dirty="0"/>
          </a:p>
          <a:p>
            <a:pPr algn="just"/>
            <a:r>
              <a:rPr lang="cs-CZ" dirty="0" smtClean="0"/>
              <a:t>Nejdůležitějším případem delegace výkonu státní správy na jiný subjekt je </a:t>
            </a:r>
            <a:r>
              <a:rPr lang="cs-CZ" b="1" dirty="0" smtClean="0"/>
              <a:t>přenesená působnost vykonávaná orgány obcí a krajů</a:t>
            </a:r>
            <a:r>
              <a:rPr lang="cs-CZ" dirty="0" smtClean="0"/>
              <a:t>.</a:t>
            </a:r>
          </a:p>
          <a:p>
            <a:pPr algn="just"/>
            <a:endParaRPr lang="cs-CZ" sz="1000" dirty="0"/>
          </a:p>
          <a:p>
            <a:pPr algn="just"/>
            <a:r>
              <a:rPr lang="cs-CZ" b="1" dirty="0" smtClean="0"/>
              <a:t>Přenesená působnost je ve správních obvodech obcí a krajů vykonávána</a:t>
            </a:r>
            <a:r>
              <a:rPr lang="cs-CZ" dirty="0" smtClean="0"/>
              <a:t>:</a:t>
            </a:r>
          </a:p>
          <a:p>
            <a:pPr algn="just"/>
            <a:endParaRPr lang="cs-CZ" sz="1000" dirty="0"/>
          </a:p>
          <a:p>
            <a:pPr marL="285750" indent="-285750" algn="just">
              <a:buFontTx/>
              <a:buChar char="-"/>
            </a:pPr>
            <a:r>
              <a:rPr lang="cs-CZ" dirty="0" smtClean="0"/>
              <a:t> obecními úřady (městskými úřady, magistráty, úřady městských obvodů/částí),</a:t>
            </a:r>
          </a:p>
          <a:p>
            <a:pPr marL="342900" indent="-342900" algn="just">
              <a:buFontTx/>
              <a:buChar char="-"/>
            </a:pPr>
            <a:r>
              <a:rPr lang="cs-CZ" dirty="0" smtClean="0"/>
              <a:t>pověřenými obecními úřady, </a:t>
            </a:r>
          </a:p>
          <a:p>
            <a:pPr marL="342900" indent="-342900" algn="just">
              <a:buFontTx/>
              <a:buChar char="-"/>
            </a:pPr>
            <a:r>
              <a:rPr lang="cs-CZ" dirty="0" smtClean="0"/>
              <a:t>obecními úřady obcí s rozšířenou působností,</a:t>
            </a:r>
          </a:p>
          <a:p>
            <a:pPr marL="342900" indent="-342900" algn="just">
              <a:buFontTx/>
              <a:buChar char="-"/>
            </a:pPr>
            <a:r>
              <a:rPr lang="cs-CZ" dirty="0" smtClean="0"/>
              <a:t>krajskými úřady,</a:t>
            </a:r>
          </a:p>
          <a:p>
            <a:pPr marL="342900" indent="-342900" algn="just">
              <a:buFontTx/>
              <a:buChar char="-"/>
            </a:pPr>
            <a:r>
              <a:rPr lang="cs-CZ" dirty="0" smtClean="0"/>
              <a:t>zvláštními orgány obcí či krajů,</a:t>
            </a:r>
          </a:p>
          <a:p>
            <a:pPr marL="342900" indent="-342900" algn="just">
              <a:buFontTx/>
              <a:buChar char="-"/>
            </a:pPr>
            <a:r>
              <a:rPr lang="cs-CZ" dirty="0" smtClean="0"/>
              <a:t>komisemi rad obcí.</a:t>
            </a:r>
          </a:p>
          <a:p>
            <a:pPr algn="just"/>
            <a:endParaRPr lang="cs-CZ" sz="1000" dirty="0"/>
          </a:p>
          <a:p>
            <a:pPr algn="just"/>
            <a:r>
              <a:rPr lang="cs-CZ" dirty="0" smtClean="0"/>
              <a:t>Mezi nepřímé vykonavatele státní správy se řadí také </a:t>
            </a:r>
            <a:r>
              <a:rPr lang="cs-CZ" b="1" dirty="0" smtClean="0"/>
              <a:t>další subjekty </a:t>
            </a:r>
            <a:r>
              <a:rPr lang="cs-CZ" dirty="0" smtClean="0"/>
              <a:t>(soukromoprávního charakteru), kterým je propůjčena vrchnostenská pravomoc nebo výkon určité odborné činnosti – např. STK, úřední úkony lékařů, činnost lesní stráže, činnost autorizovaných architektů, techniků …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311829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Organizace veřejné správy, </a:t>
            </a:r>
          </a:p>
          <a:p>
            <a:r>
              <a:rPr lang="cs-CZ" dirty="0" smtClean="0"/>
              <a:t>JUDr. Petr Pospíšil, Ph.D., LL.M.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6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395536" y="476672"/>
            <a:ext cx="828092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/>
              <a:t>Státní správa x samospráva</a:t>
            </a:r>
          </a:p>
          <a:p>
            <a:endParaRPr lang="cs-CZ" dirty="0"/>
          </a:p>
          <a:p>
            <a:pPr algn="just"/>
            <a:r>
              <a:rPr lang="cs-CZ" b="1" dirty="0"/>
              <a:t>Státní správa </a:t>
            </a:r>
            <a:r>
              <a:rPr lang="cs-CZ" dirty="0"/>
              <a:t>je ta část činnosti veřejné správy, kterou realizuje stát prostřednictvím státních orgánů. Jde o činnost vykonávanou ve veřejném zájmu, která má podzákonný, výkonný a nařizovací charakter.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Za účelem naplnění svých cílů </a:t>
            </a:r>
            <a:r>
              <a:rPr lang="cs-CZ" b="1" dirty="0"/>
              <a:t>stát zřizuje soustavu hierarchicky uspořádaných orgánů</a:t>
            </a:r>
            <a:r>
              <a:rPr lang="cs-CZ" dirty="0"/>
              <a:t>, mezi kterými existují vztahy nadřízenosti a podřízenosti (ústřední státní správa, územní státní správa).</a:t>
            </a:r>
          </a:p>
          <a:p>
            <a:pPr algn="just"/>
            <a:endParaRPr lang="cs-CZ" dirty="0"/>
          </a:p>
          <a:p>
            <a:pPr algn="just"/>
            <a:r>
              <a:rPr lang="cs-CZ" b="1" dirty="0"/>
              <a:t>Samospráva</a:t>
            </a:r>
            <a:r>
              <a:rPr lang="cs-CZ" dirty="0"/>
              <a:t> je veřejná správa vykonávána jinými veřejnoprávními subjekty než státem, pokud je zákonem do jejich odpovědnosti svěřena. Tyto veřejnoprávní korporace vystupují vlastním jménem, ve své působnosti a za účelem naplnění svěřených úkolů zřizují vlastní orgány.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Samospráva je projevem decentralizace vymezených úkolů správy státu na samostatné, státem uznané a na státu nezávislé veřejnoprávní subjekty.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357196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Organizace veřejné správy, </a:t>
            </a:r>
          </a:p>
          <a:p>
            <a:r>
              <a:rPr lang="cs-CZ" dirty="0" smtClean="0"/>
              <a:t>JUDr. Petr Pospíšil, Ph.D., LL.M.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7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323528" y="476672"/>
            <a:ext cx="8352928" cy="56784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Ústavní základy územní samosprávy</a:t>
            </a:r>
          </a:p>
          <a:p>
            <a:endParaRPr lang="cs-CZ" sz="500" dirty="0" smtClean="0"/>
          </a:p>
          <a:p>
            <a:r>
              <a:rPr lang="cs-CZ" dirty="0" smtClean="0"/>
              <a:t>Čl. </a:t>
            </a:r>
            <a:r>
              <a:rPr lang="cs-CZ" dirty="0"/>
              <a:t>8 Ústavy ČR</a:t>
            </a:r>
            <a:r>
              <a:rPr lang="cs-CZ" b="1" i="1" dirty="0"/>
              <a:t>: Zaručuje se samospráva územních samosprávných celků</a:t>
            </a:r>
            <a:r>
              <a:rPr lang="cs-CZ" b="1" i="1" dirty="0" smtClean="0"/>
              <a:t>.</a:t>
            </a:r>
          </a:p>
          <a:p>
            <a:endParaRPr lang="cs-CZ" sz="400" b="1" i="1" dirty="0"/>
          </a:p>
          <a:p>
            <a:r>
              <a:rPr lang="cs-CZ" u="sng" dirty="0" smtClean="0"/>
              <a:t>Hlava sedmá Ústavy ČR – Územní samospráva (čl. 99 – 105)</a:t>
            </a:r>
            <a:r>
              <a:rPr lang="cs-CZ" dirty="0" smtClean="0"/>
              <a:t>:</a:t>
            </a:r>
          </a:p>
          <a:p>
            <a:endParaRPr lang="cs-CZ" sz="500" dirty="0"/>
          </a:p>
          <a:p>
            <a:pPr algn="just"/>
            <a:r>
              <a:rPr lang="cs-CZ" sz="1700" dirty="0"/>
              <a:t>Česká republika se člení na </a:t>
            </a:r>
            <a:r>
              <a:rPr lang="cs-CZ" sz="1700" b="1" dirty="0"/>
              <a:t>obce</a:t>
            </a:r>
            <a:r>
              <a:rPr lang="cs-CZ" sz="1700" dirty="0"/>
              <a:t>, které jsou základními územními samosprávnými celky, a </a:t>
            </a:r>
            <a:r>
              <a:rPr lang="cs-CZ" sz="1700" b="1" dirty="0"/>
              <a:t>kraje</a:t>
            </a:r>
            <a:r>
              <a:rPr lang="cs-CZ" sz="1700" dirty="0"/>
              <a:t>, které jsou vyššími územními samosprávnými celky. Územní samosprávné celky jsou územními společenstvími občanů, která mají </a:t>
            </a:r>
            <a:r>
              <a:rPr lang="cs-CZ" sz="1700" b="1" dirty="0"/>
              <a:t>právo na samosprávu</a:t>
            </a:r>
            <a:r>
              <a:rPr lang="cs-CZ" sz="1700" dirty="0"/>
              <a:t>. Zákon stanoví, kdy jsou </a:t>
            </a:r>
            <a:r>
              <a:rPr lang="cs-CZ" sz="1700" b="1" dirty="0"/>
              <a:t>správními obvody</a:t>
            </a:r>
            <a:r>
              <a:rPr lang="cs-CZ" sz="1700" dirty="0"/>
              <a:t>. Obec je vždy součástí vyššího územního samosprávného celku</a:t>
            </a:r>
            <a:r>
              <a:rPr lang="cs-CZ" sz="1700" dirty="0" smtClean="0"/>
              <a:t>. Vytvořit </a:t>
            </a:r>
            <a:r>
              <a:rPr lang="cs-CZ" sz="1700" dirty="0"/>
              <a:t>nebo zrušit vyšší územní samosprávný celek lze jen ústavním zákonem. Obec je samostatně spravována zastupitelstvem</a:t>
            </a:r>
            <a:r>
              <a:rPr lang="cs-CZ" sz="1700" dirty="0" smtClean="0"/>
              <a:t>. Vyšší </a:t>
            </a:r>
            <a:r>
              <a:rPr lang="cs-CZ" sz="1700" dirty="0"/>
              <a:t>územní samosprávný celek je samostatně spravován zastupitelstvem</a:t>
            </a:r>
            <a:r>
              <a:rPr lang="cs-CZ" sz="1700" dirty="0" smtClean="0"/>
              <a:t>. </a:t>
            </a:r>
            <a:r>
              <a:rPr lang="cs-CZ" sz="1700" b="1" dirty="0" smtClean="0"/>
              <a:t>Územní </a:t>
            </a:r>
            <a:r>
              <a:rPr lang="cs-CZ" sz="1700" b="1" dirty="0"/>
              <a:t>samosprávné celky jsou veřejnoprávními korporacemi</a:t>
            </a:r>
            <a:r>
              <a:rPr lang="cs-CZ" sz="1700" dirty="0"/>
              <a:t>, které mohou mít vlastní majetek a hospodaří podle vlastního rozpočtu</a:t>
            </a:r>
            <a:r>
              <a:rPr lang="cs-CZ" sz="1700" dirty="0" smtClean="0"/>
              <a:t>. Stát </a:t>
            </a:r>
            <a:r>
              <a:rPr lang="cs-CZ" sz="1700" dirty="0"/>
              <a:t>může zasahovat do činnosti územních samosprávných celků, jen vyžaduje-li to ochrana zákona, a jen způsobem stanoveným zákonem. Členové zastupitelstev jsou voleni tajným hlasováním na základě všeobecného, rovného a přímého volebního práva</a:t>
            </a:r>
            <a:r>
              <a:rPr lang="cs-CZ" sz="1700" dirty="0" smtClean="0"/>
              <a:t>. Funkční </a:t>
            </a:r>
            <a:r>
              <a:rPr lang="cs-CZ" sz="1700" dirty="0"/>
              <a:t>období </a:t>
            </a:r>
            <a:r>
              <a:rPr lang="cs-CZ" sz="1700" b="1" dirty="0"/>
              <a:t>zastupitelstva</a:t>
            </a:r>
            <a:r>
              <a:rPr lang="cs-CZ" sz="1700" dirty="0"/>
              <a:t> je čtyřleté. Zákon stanoví, za jakých podmínek se vyhlásí nové volby zastupitelstva před uplynutím jeho funkčního období. </a:t>
            </a:r>
            <a:r>
              <a:rPr lang="cs-CZ" sz="1700" dirty="0" smtClean="0"/>
              <a:t>Působnost zastupitelstev </a:t>
            </a:r>
            <a:r>
              <a:rPr lang="cs-CZ" sz="1700" dirty="0"/>
              <a:t>může být stanovena jen zákonem</a:t>
            </a:r>
            <a:r>
              <a:rPr lang="cs-CZ" sz="1700" dirty="0" smtClean="0"/>
              <a:t>. Zastupitelstvo </a:t>
            </a:r>
            <a:r>
              <a:rPr lang="cs-CZ" sz="1700" dirty="0"/>
              <a:t>obce rozhoduje ve věcech samosprávy, pokud nejsou zákonem svěřeny zastupitelstvu vyššího územního samosprávného celku</a:t>
            </a:r>
            <a:r>
              <a:rPr lang="cs-CZ" sz="1700" dirty="0" smtClean="0"/>
              <a:t>. Zastupitelstva </a:t>
            </a:r>
            <a:r>
              <a:rPr lang="cs-CZ" sz="1700" dirty="0"/>
              <a:t>mohou v mezích své působnosti vydávat obecně závazné vyhlášky. Výkon státní správy lze svěřit orgánům samosprávy jen tehdy, stanoví-li to zákon.</a:t>
            </a:r>
          </a:p>
        </p:txBody>
      </p:sp>
    </p:spTree>
    <p:extLst>
      <p:ext uri="{BB962C8B-B14F-4D97-AF65-F5344CB8AC3E}">
        <p14:creationId xmlns:p14="http://schemas.microsoft.com/office/powerpoint/2010/main" val="12783083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Organizace veřejné správy, </a:t>
            </a:r>
          </a:p>
          <a:p>
            <a:r>
              <a:rPr lang="cs-CZ" dirty="0" smtClean="0"/>
              <a:t>JUDr. Petr Pospíšil, Ph.D., LL.M.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8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323528" y="476672"/>
            <a:ext cx="8424936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Organizačně – technické systémy veřejné správy</a:t>
            </a:r>
          </a:p>
          <a:p>
            <a:endParaRPr lang="cs-CZ" sz="2400" b="1" dirty="0"/>
          </a:p>
          <a:p>
            <a:pPr algn="just"/>
            <a:r>
              <a:rPr lang="cs-CZ" dirty="0" smtClean="0"/>
              <a:t>Uplatnění příslušných organizačních principů ve veřejné správě umožňuje rozlišovat tyto tzv. </a:t>
            </a:r>
            <a:r>
              <a:rPr lang="cs-CZ" b="1" dirty="0" smtClean="0"/>
              <a:t>organizačně – technické systémy veřejné správy</a:t>
            </a:r>
            <a:r>
              <a:rPr lang="cs-CZ" dirty="0" smtClean="0"/>
              <a:t>:</a:t>
            </a:r>
          </a:p>
          <a:p>
            <a:pPr algn="just"/>
            <a:endParaRPr lang="cs-CZ" dirty="0"/>
          </a:p>
          <a:p>
            <a:pPr marL="285750" indent="-285750" algn="just">
              <a:buFontTx/>
              <a:buChar char="-"/>
            </a:pPr>
            <a:r>
              <a:rPr lang="cs-CZ" dirty="0" smtClean="0"/>
              <a:t>systém centralizované, decentralizované, koncentrované a dekoncentrované správy;</a:t>
            </a:r>
          </a:p>
          <a:p>
            <a:pPr marL="285750" indent="-285750" algn="just">
              <a:buFontTx/>
              <a:buChar char="-"/>
            </a:pPr>
            <a:r>
              <a:rPr lang="cs-CZ" dirty="0" smtClean="0"/>
              <a:t>systém územní a věcný (odvětvový, rezortní);</a:t>
            </a:r>
          </a:p>
          <a:p>
            <a:pPr marL="285750" indent="-285750" algn="just">
              <a:buFontTx/>
              <a:buChar char="-"/>
            </a:pPr>
            <a:r>
              <a:rPr lang="cs-CZ" dirty="0" smtClean="0"/>
              <a:t>systém monokratický a kolegiální;</a:t>
            </a:r>
          </a:p>
          <a:p>
            <a:pPr marL="285750" indent="-285750" algn="just">
              <a:buFontTx/>
              <a:buChar char="-"/>
            </a:pPr>
            <a:r>
              <a:rPr lang="cs-CZ" dirty="0" smtClean="0"/>
              <a:t>systém volební a jmenovací.</a:t>
            </a:r>
          </a:p>
          <a:p>
            <a:pPr algn="just"/>
            <a:endParaRPr lang="cs-CZ" dirty="0"/>
          </a:p>
          <a:p>
            <a:pPr algn="just"/>
            <a:r>
              <a:rPr lang="cs-CZ" b="1" dirty="0"/>
              <a:t>Princip centralizace </a:t>
            </a:r>
            <a:r>
              <a:rPr lang="cs-CZ" dirty="0"/>
              <a:t>veřejné správy spočívá v soustředění jejího výkonu v rukou „centra státu“, tedy jeho ústředních orgánů, které mají rozhodující pravomoc ovlivňovat veškerou činnost správy</a:t>
            </a:r>
            <a:r>
              <a:rPr lang="cs-CZ" dirty="0" smtClean="0"/>
              <a:t>.</a:t>
            </a:r>
          </a:p>
          <a:p>
            <a:pPr algn="just"/>
            <a:endParaRPr lang="cs-CZ" dirty="0"/>
          </a:p>
          <a:p>
            <a:pPr algn="just"/>
            <a:r>
              <a:rPr lang="cs-CZ" b="1" dirty="0"/>
              <a:t>Decentralizace</a:t>
            </a:r>
            <a:r>
              <a:rPr lang="cs-CZ" dirty="0"/>
              <a:t> je procesem přesunu (delegace) části výkonu veřejné správy na jiné subjekty odlišné od státu, tzv. veřejnoprávní korporace. Projevem decentralizace veřejné správy ve státě je zřízení obecní a krajské  samosprávy.</a:t>
            </a:r>
          </a:p>
          <a:p>
            <a:pPr algn="just"/>
            <a:endParaRPr lang="cs-CZ" dirty="0" smtClean="0"/>
          </a:p>
          <a:p>
            <a:pPr algn="just"/>
            <a:r>
              <a:rPr lang="cs-CZ" b="1" dirty="0" smtClean="0"/>
              <a:t>Decentralizovaný systém</a:t>
            </a:r>
            <a:r>
              <a:rPr lang="cs-CZ" dirty="0" smtClean="0"/>
              <a:t> deleguje na nižší stupeň řízení více práv než </a:t>
            </a:r>
            <a:r>
              <a:rPr lang="cs-CZ" b="1" dirty="0" smtClean="0"/>
              <a:t>systém centralizovaný</a:t>
            </a:r>
            <a:r>
              <a:rPr lang="cs-CZ" dirty="0" smtClean="0"/>
              <a:t>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748642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Organizace veřejné správy, </a:t>
            </a:r>
          </a:p>
          <a:p>
            <a:r>
              <a:rPr lang="cs-CZ" dirty="0" smtClean="0"/>
              <a:t>JUDr. Petr Pospíšil, Ph.D., LL.M.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9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323528" y="476672"/>
            <a:ext cx="8496944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/>
              <a:t>Organizačně – technické systémy veřejné správy</a:t>
            </a:r>
          </a:p>
          <a:p>
            <a:endParaRPr lang="cs-CZ" sz="1000" dirty="0" smtClean="0"/>
          </a:p>
          <a:p>
            <a:pPr algn="just"/>
            <a:r>
              <a:rPr lang="cs-CZ" dirty="0" smtClean="0"/>
              <a:t>Ke </a:t>
            </a:r>
            <a:r>
              <a:rPr lang="cs-CZ" b="1" dirty="0" smtClean="0"/>
              <a:t>krajní centralizaci </a:t>
            </a:r>
            <a:r>
              <a:rPr lang="cs-CZ" dirty="0" smtClean="0"/>
              <a:t>dochází tehdy, jestliže jsou daná rozhodnutí  přijímána výhradně na nejvyšší úrovni řízení a všechny ostatní organizační stupně jen přenášejí rozhodnutí a příkazy centra k místům realizace.</a:t>
            </a:r>
          </a:p>
          <a:p>
            <a:pPr algn="just"/>
            <a:endParaRPr lang="cs-CZ" sz="1000" dirty="0"/>
          </a:p>
          <a:p>
            <a:pPr algn="just"/>
            <a:r>
              <a:rPr lang="cs-CZ" b="1" dirty="0" smtClean="0"/>
              <a:t>Krajní decentralizace </a:t>
            </a:r>
            <a:r>
              <a:rPr lang="cs-CZ" dirty="0" smtClean="0"/>
              <a:t>by se prakticky rovnala rozpadu instituce, proto je vždy nezbytná určitá míra centralizace.</a:t>
            </a:r>
          </a:p>
          <a:p>
            <a:pPr algn="just"/>
            <a:endParaRPr lang="cs-CZ" sz="1000" dirty="0"/>
          </a:p>
          <a:p>
            <a:pPr algn="just"/>
            <a:r>
              <a:rPr lang="cs-CZ" dirty="0" smtClean="0"/>
              <a:t>Decentralizace v organizovaných soustavách má zpravidla dvě stránky, a to </a:t>
            </a:r>
            <a:r>
              <a:rPr lang="cs-CZ" b="1" dirty="0" smtClean="0"/>
              <a:t>decentralizaci pravomoci</a:t>
            </a:r>
            <a:r>
              <a:rPr lang="cs-CZ" dirty="0" smtClean="0"/>
              <a:t> a </a:t>
            </a:r>
            <a:r>
              <a:rPr lang="cs-CZ" b="1" dirty="0" smtClean="0"/>
              <a:t>decentralizaci činností</a:t>
            </a:r>
            <a:r>
              <a:rPr lang="cs-CZ" dirty="0" smtClean="0"/>
              <a:t>.</a:t>
            </a:r>
          </a:p>
          <a:p>
            <a:pPr algn="just"/>
            <a:endParaRPr lang="cs-CZ" sz="1000" dirty="0"/>
          </a:p>
          <a:p>
            <a:pPr algn="just"/>
            <a:r>
              <a:rPr lang="cs-CZ" b="1" dirty="0" smtClean="0"/>
              <a:t>Decentralizace pravomoci</a:t>
            </a:r>
            <a:r>
              <a:rPr lang="cs-CZ" dirty="0" smtClean="0"/>
              <a:t> – vyšší organizační složka postupuje relativně trvale část své pravomoci organizační složce nižší, a to tím, že ji pověřuje rozhodováním některých otázek.</a:t>
            </a:r>
          </a:p>
          <a:p>
            <a:pPr algn="just"/>
            <a:endParaRPr lang="cs-CZ" sz="1000" dirty="0"/>
          </a:p>
          <a:p>
            <a:pPr algn="just"/>
            <a:r>
              <a:rPr lang="cs-CZ" b="1" dirty="0" smtClean="0"/>
              <a:t>Decentralizace činnosti</a:t>
            </a:r>
            <a:r>
              <a:rPr lang="cs-CZ" dirty="0" smtClean="0"/>
              <a:t> – vyšší organizační složka svěřuje nižší organizační složce jen výkon určité činnosti; tato nižší organizační složka však nedostává pravomoc v daných záležitostech rozhodovat.</a:t>
            </a:r>
          </a:p>
          <a:p>
            <a:pPr algn="just"/>
            <a:endParaRPr lang="cs-CZ" sz="1000" dirty="0"/>
          </a:p>
          <a:p>
            <a:pPr algn="just"/>
            <a:r>
              <a:rPr lang="cs-CZ" dirty="0" smtClean="0"/>
              <a:t>Optimální organizační strukturu je nutno hledat </a:t>
            </a:r>
            <a:r>
              <a:rPr lang="cs-CZ" b="1" dirty="0" smtClean="0"/>
              <a:t>kompromisním řešením vztahu centralizace a decentralizace</a:t>
            </a:r>
            <a:r>
              <a:rPr lang="cs-CZ" dirty="0" smtClean="0"/>
              <a:t>. Účelné stanovení stupně centralizace a decentralizace je jedním z nejzávažnějších problémů při koncipování organizační struktury veřejné správy.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57947111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864</TotalTime>
  <Words>4381</Words>
  <Application>Microsoft Office PowerPoint</Application>
  <PresentationFormat>Předvádění na obrazovce (4:3)</PresentationFormat>
  <Paragraphs>370</Paragraphs>
  <Slides>28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28</vt:i4>
      </vt:variant>
    </vt:vector>
  </HeadingPairs>
  <TitlesOfParts>
    <vt:vector size="29" baseType="lpstr">
      <vt:lpstr>Motiv sady Office</vt:lpstr>
      <vt:lpstr>ORGANIZACE VEŘEJNÉ SPRÁVY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ORGANIZACE VEŘEJNÉ SPRÁVY</dc:title>
  <dc:creator>Pospíšil Petr</dc:creator>
  <cp:lastModifiedBy>Pospíšil Petr</cp:lastModifiedBy>
  <cp:revision>67</cp:revision>
  <dcterms:created xsi:type="dcterms:W3CDTF">2015-10-10T17:16:33Z</dcterms:created>
  <dcterms:modified xsi:type="dcterms:W3CDTF">2015-11-24T17:51:21Z</dcterms:modified>
</cp:coreProperties>
</file>