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3" r:id="rId4"/>
    <p:sldId id="336" r:id="rId5"/>
    <p:sldId id="337" r:id="rId6"/>
    <p:sldId id="338" r:id="rId7"/>
    <p:sldId id="340" r:id="rId8"/>
    <p:sldId id="339" r:id="rId9"/>
    <p:sldId id="341" r:id="rId10"/>
    <p:sldId id="343" r:id="rId11"/>
    <p:sldId id="342" r:id="rId12"/>
    <p:sldId id="344" r:id="rId13"/>
    <p:sldId id="345" r:id="rId14"/>
    <p:sldId id="346" r:id="rId15"/>
    <p:sldId id="347" r:id="rId16"/>
    <p:sldId id="262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08.12.2022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NAŠE SPOLEČNOST VE VÍRU INTEGRAČNÍCH PROCESŮ: HISTORICKÉ CESTY A VZNIK INTEGRAČNÍCH PROCESŮ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858417" y="4101075"/>
            <a:ext cx="6677744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Integrační tendence – teorie a praxe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64351" y="4824474"/>
            <a:ext cx="2688299" cy="134415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Ingrid Majerová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U3V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v Evropě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1993 – vznik Evropské unie (15 států)</a:t>
            </a:r>
          </a:p>
          <a:p>
            <a:pPr algn="just"/>
            <a:endParaRPr lang="cs-CZ" sz="1100" b="1" dirty="0"/>
          </a:p>
          <a:p>
            <a:pPr algn="just"/>
            <a:r>
              <a:rPr lang="cs-CZ" dirty="0"/>
              <a:t>1999 – 11 zemí EU (státy Beneluxu, Finsko, Francie, Irsko, Itálie, Německo, Portugalsko, Rakousko, Španělsko) vytvořilo měnovou unii</a:t>
            </a:r>
          </a:p>
          <a:p>
            <a:pPr lvl="1" algn="just"/>
            <a:r>
              <a:rPr lang="cs-CZ" dirty="0"/>
              <a:t>Euro používáno v bezhotovostním styku, od r. 2002 i v hotovostním</a:t>
            </a:r>
          </a:p>
          <a:p>
            <a:pPr lvl="1" algn="just"/>
            <a:r>
              <a:rPr lang="cs-CZ" dirty="0"/>
              <a:t>v současnosti 19 zemí  (Belgie, Estonsko, Finsko, Francie, Irsko, Itálie, Kypr, Litva, Lotyšsko, Lucembursko, Malta, Německo, Nizozemsko, Portugalsko, Rakousko, Řecko, Slovensko, Slovinsko a Španělsko), od 1. ledna 2023 oficiálně Chorvatsko (20. země)</a:t>
            </a:r>
          </a:p>
          <a:p>
            <a:pPr lvl="1" algn="just"/>
            <a:r>
              <a:rPr lang="it-IT" dirty="0"/>
              <a:t>Monako, San Marino, Vatikán a Andorra</a:t>
            </a:r>
            <a:r>
              <a:rPr lang="cs-CZ" dirty="0"/>
              <a:t> (nečlenské země na základě povolení), Kosovo a Černá Hora (jednostranně)</a:t>
            </a:r>
          </a:p>
          <a:p>
            <a:pPr lvl="1" algn="just"/>
            <a:endParaRPr lang="cs-CZ" dirty="0"/>
          </a:p>
          <a:p>
            <a:pPr algn="just"/>
            <a:endParaRPr lang="cs-CZ" dirty="0"/>
          </a:p>
          <a:p>
            <a:pPr lvl="1"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1A7931C-6BBE-4E78-80ED-BC8E21D3B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7119" y="5286413"/>
            <a:ext cx="1677566" cy="9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89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v Evropě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1949 – RVHP – neúspěšný projekt</a:t>
            </a:r>
          </a:p>
          <a:p>
            <a:pPr algn="just"/>
            <a:endParaRPr lang="cs-CZ" sz="1100" b="1" dirty="0"/>
          </a:p>
          <a:p>
            <a:pPr algn="just"/>
            <a:r>
              <a:rPr lang="cs-CZ" dirty="0"/>
              <a:t>1991 – Středoevropské sdružení volného obchodu (CEFTA)</a:t>
            </a:r>
          </a:p>
          <a:p>
            <a:pPr lvl="1" algn="just"/>
            <a:r>
              <a:rPr lang="cs-CZ" dirty="0"/>
              <a:t>sdružující Českou republiku, Slovensko, Polsko, Maďarsko a Slovinsko, které se postupně připojily k EU</a:t>
            </a:r>
          </a:p>
          <a:p>
            <a:pPr lvl="1" algn="just"/>
            <a:r>
              <a:rPr lang="cs-CZ" dirty="0"/>
              <a:t>další členové Rumunsko, Bulharsko, Chorvatsko (dnes již členské státy EU)</a:t>
            </a:r>
          </a:p>
          <a:p>
            <a:pPr lvl="1" algn="just"/>
            <a:r>
              <a:rPr lang="cs-CZ" dirty="0"/>
              <a:t>v současnosti – Severní Makedonie, Albánie, Bosna a Hercegovina. Černá Hora, Kosovo, Moldavsko a Srbsko</a:t>
            </a:r>
          </a:p>
          <a:p>
            <a:pPr algn="just"/>
            <a:endParaRPr lang="cs-CZ" dirty="0"/>
          </a:p>
          <a:p>
            <a:pPr lvl="1"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4FEF1A3-D4A9-4094-8239-5D66E29D3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234" y="4260234"/>
            <a:ext cx="1647631" cy="193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646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na americkém kontinentě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5544" y="983558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Dominantní postavení USA</a:t>
            </a:r>
          </a:p>
          <a:p>
            <a:pPr lvl="1" algn="just"/>
            <a:r>
              <a:rPr lang="cs-CZ" dirty="0"/>
              <a:t>první pokus o vytvoření zóny volného obchodu na severoafrickém kontinentu vznikl již v roce 1854, ale v souvislosti s občanskou válkou v USA nebyl realizován</a:t>
            </a:r>
          </a:p>
          <a:p>
            <a:pPr algn="just"/>
            <a:endParaRPr lang="cs-CZ" sz="1100" dirty="0"/>
          </a:p>
          <a:p>
            <a:pPr algn="just"/>
            <a:r>
              <a:rPr lang="cs-CZ" dirty="0"/>
              <a:t>Od konce 70. let - rozhovory mezi USA, Kanadou a Mexikem, které si daly za cíl vytvořit lepší podmínky pro volný pohyb zboží.</a:t>
            </a:r>
          </a:p>
          <a:p>
            <a:pPr algn="just"/>
            <a:endParaRPr lang="cs-CZ" sz="1100" dirty="0"/>
          </a:p>
          <a:p>
            <a:pPr algn="just"/>
            <a:r>
              <a:rPr lang="cs-CZ" dirty="0"/>
              <a:t>1994 – vznik NAFTA ((</a:t>
            </a:r>
            <a:r>
              <a:rPr lang="cs-CZ" dirty="0" err="1"/>
              <a:t>North</a:t>
            </a:r>
            <a:r>
              <a:rPr lang="cs-CZ" dirty="0"/>
              <a:t> </a:t>
            </a:r>
            <a:r>
              <a:rPr lang="cs-CZ" dirty="0" err="1"/>
              <a:t>American</a:t>
            </a:r>
            <a:r>
              <a:rPr lang="cs-CZ" dirty="0"/>
              <a:t> Free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)</a:t>
            </a:r>
          </a:p>
          <a:p>
            <a:pPr lvl="1" algn="just"/>
            <a:r>
              <a:rPr lang="cs-CZ" dirty="0"/>
              <a:t>2020 nahrazení NAFTA Dohodou mezi USA, Mexikem a Kanadou (United </a:t>
            </a:r>
            <a:r>
              <a:rPr lang="cs-CZ" dirty="0" err="1"/>
              <a:t>States</a:t>
            </a:r>
            <a:r>
              <a:rPr lang="cs-CZ" dirty="0"/>
              <a:t> - </a:t>
            </a:r>
            <a:r>
              <a:rPr lang="cs-CZ" dirty="0" err="1"/>
              <a:t>Mexico</a:t>
            </a:r>
            <a:r>
              <a:rPr lang="cs-CZ" dirty="0"/>
              <a:t> - </a:t>
            </a:r>
            <a:r>
              <a:rPr lang="cs-CZ" dirty="0" err="1"/>
              <a:t>Canada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 - USMCA)</a:t>
            </a:r>
          </a:p>
          <a:p>
            <a:pPr lvl="1" algn="just"/>
            <a:endParaRPr lang="cs-CZ" sz="1100" dirty="0"/>
          </a:p>
          <a:p>
            <a:pPr algn="just"/>
            <a:r>
              <a:rPr lang="cs-CZ" dirty="0"/>
              <a:t>1991 - MERCOSUR (</a:t>
            </a:r>
            <a:r>
              <a:rPr lang="cs-CZ" dirty="0" err="1"/>
              <a:t>Mercado</a:t>
            </a:r>
            <a:r>
              <a:rPr lang="cs-CZ" dirty="0"/>
              <a:t> </a:t>
            </a:r>
            <a:r>
              <a:rPr lang="cs-CZ" dirty="0" err="1"/>
              <a:t>Comun</a:t>
            </a:r>
            <a:r>
              <a:rPr lang="cs-CZ" dirty="0"/>
              <a:t> </a:t>
            </a:r>
            <a:r>
              <a:rPr lang="cs-CZ" dirty="0" err="1"/>
              <a:t>del</a:t>
            </a:r>
            <a:r>
              <a:rPr lang="cs-CZ" dirty="0"/>
              <a:t> </a:t>
            </a:r>
            <a:r>
              <a:rPr lang="cs-CZ" dirty="0" err="1"/>
              <a:t>Sur</a:t>
            </a:r>
            <a:r>
              <a:rPr lang="cs-CZ" dirty="0"/>
              <a:t>) spojující Argentinu, Brazílii, Paraguay a Uruguay, 1996 přistoupilo Chile a Bolívie</a:t>
            </a:r>
          </a:p>
          <a:p>
            <a:pPr lvl="1"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28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6247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v Asii a Pacifiku (Tichomoří)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65544" y="983558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Vysoká diferenciace</a:t>
            </a:r>
          </a:p>
          <a:p>
            <a:pPr lvl="1" algn="just"/>
            <a:r>
              <a:rPr lang="cs-CZ" dirty="0"/>
              <a:t>Oblast jihovýchodní Asie a Číny prudce expanduje. </a:t>
            </a:r>
          </a:p>
          <a:p>
            <a:pPr lvl="1" algn="just"/>
            <a:r>
              <a:rPr lang="cs-CZ" dirty="0"/>
              <a:t>Ropné státy Středního východu prožívají řadu osobitých problémů politických, kulturních a náboženských násobených velkým zdrojem petrodolarů. </a:t>
            </a:r>
          </a:p>
          <a:p>
            <a:pPr lvl="1" algn="just"/>
            <a:r>
              <a:rPr lang="cs-CZ" dirty="0"/>
              <a:t>Zároveň Japonsko a Austrálie s Novým Zélandem patří k ekonomické „elitě“ světa.</a:t>
            </a:r>
          </a:p>
          <a:p>
            <a:pPr lvl="1" algn="just"/>
            <a:endParaRPr lang="cs-CZ" sz="1100" dirty="0"/>
          </a:p>
          <a:p>
            <a:r>
              <a:rPr lang="cs-CZ" dirty="0"/>
              <a:t>1967 - ASEAN (</a:t>
            </a:r>
            <a:r>
              <a:rPr lang="cs-CZ" dirty="0" err="1"/>
              <a:t>Association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South</a:t>
            </a:r>
            <a:r>
              <a:rPr lang="cs-CZ" dirty="0"/>
              <a:t> East </a:t>
            </a:r>
            <a:r>
              <a:rPr lang="cs-CZ" dirty="0" err="1"/>
              <a:t>Asian</a:t>
            </a:r>
            <a:r>
              <a:rPr lang="cs-CZ" dirty="0"/>
              <a:t> </a:t>
            </a:r>
            <a:r>
              <a:rPr lang="cs-CZ" dirty="0" err="1"/>
              <a:t>Nations</a:t>
            </a:r>
            <a:r>
              <a:rPr lang="cs-CZ" dirty="0"/>
              <a:t>) </a:t>
            </a:r>
          </a:p>
          <a:p>
            <a:pPr lvl="1" algn="just"/>
            <a:r>
              <a:rPr lang="cs-CZ" dirty="0"/>
              <a:t>Singapur, Thajsko, Filipíny, Indonésie, Malajsie, 1984 Brunej, 1995 Vietnam, 1997 Laos a Myanmar, 1999 Kambodža</a:t>
            </a:r>
          </a:p>
          <a:p>
            <a:pPr lvl="1" algn="just"/>
            <a:r>
              <a:rPr lang="cs-CZ" dirty="0"/>
              <a:t>1992 - AFTA (ASEAN Free </a:t>
            </a:r>
            <a:r>
              <a:rPr lang="cs-CZ" dirty="0" err="1"/>
              <a:t>Trade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)</a:t>
            </a:r>
          </a:p>
          <a:p>
            <a:pPr algn="just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AD06241-F458-4CE7-80D9-70A68D43D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74"/>
          <a:stretch/>
        </p:blipFill>
        <p:spPr>
          <a:xfrm>
            <a:off x="9032106" y="4061011"/>
            <a:ext cx="2290318" cy="217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2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v Africe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83652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Integrační procesy se v Africe začaly rozvíjet již po rozpadu koloniálního systému v 60. letech minulého století a vyvíjejí se dodnes</a:t>
            </a:r>
          </a:p>
          <a:p>
            <a:pPr lvl="1" algn="just"/>
            <a:r>
              <a:rPr lang="cs-CZ" dirty="0"/>
              <a:t>dvě oblasti – severní (islámská) Afrika a subsaharská Afrika – zbytek</a:t>
            </a:r>
          </a:p>
          <a:p>
            <a:pPr algn="just"/>
            <a:endParaRPr lang="cs-CZ" sz="1100" dirty="0"/>
          </a:p>
          <a:p>
            <a:pPr algn="just"/>
            <a:r>
              <a:rPr lang="cs-CZ" dirty="0"/>
              <a:t>1976 - ECOWAS (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Community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West</a:t>
            </a:r>
            <a:r>
              <a:rPr lang="cs-CZ" dirty="0"/>
              <a:t> </a:t>
            </a:r>
            <a:r>
              <a:rPr lang="cs-CZ" dirty="0" err="1"/>
              <a:t>Africa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, Ekonomické společenství západoafrických států)</a:t>
            </a:r>
          </a:p>
          <a:p>
            <a:pPr lvl="1" algn="just"/>
            <a:r>
              <a:rPr lang="cs-CZ" dirty="0"/>
              <a:t>měnová unie (západoafrický frank)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2553CF4-A7F3-4B0D-9CF8-F4B7D7133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493" y="3927659"/>
            <a:ext cx="3302258" cy="220150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133858F-96BF-4C85-A41A-B99F8847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880" y="4746127"/>
            <a:ext cx="1562109" cy="139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65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55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v Africe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83652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Africká unie</a:t>
            </a:r>
          </a:p>
          <a:p>
            <a:pPr algn="just"/>
            <a:r>
              <a:rPr lang="cs-CZ" dirty="0"/>
              <a:t>inspirovaná integračním modelem Evropské unie</a:t>
            </a:r>
          </a:p>
          <a:p>
            <a:pPr algn="just"/>
            <a:r>
              <a:rPr lang="cs-CZ" dirty="0"/>
              <a:t>1963 – 32 států zakládá Organizaci africké jednoty  </a:t>
            </a:r>
          </a:p>
          <a:p>
            <a:pPr lvl="1" algn="just"/>
            <a:r>
              <a:rPr lang="cs-CZ" dirty="0"/>
              <a:t>hospodářské společenství</a:t>
            </a:r>
          </a:p>
          <a:p>
            <a:pPr lvl="1" algn="just"/>
            <a:r>
              <a:rPr lang="cs-CZ" dirty="0"/>
              <a:t>2002 – vytvoření AU</a:t>
            </a:r>
          </a:p>
          <a:p>
            <a:pPr algn="just"/>
            <a:r>
              <a:rPr lang="cs-CZ" dirty="0"/>
              <a:t>v současnosti má 55 členů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F4B82EC-9322-43D4-85BF-C2CAB38CC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664" y="2943808"/>
            <a:ext cx="2850502" cy="285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0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31AFC08-2DD8-4A1B-9BC3-0DDC67607BC4}"/>
              </a:ext>
            </a:extLst>
          </p:cNvPr>
          <p:cNvSpPr txBox="1"/>
          <p:nvPr/>
        </p:nvSpPr>
        <p:spPr>
          <a:xfrm>
            <a:off x="1212980" y="2425959"/>
            <a:ext cx="925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45914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4104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O čem si budeme dnes povídat?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841249"/>
            <a:ext cx="8280920" cy="1660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cs-CZ" b="1" dirty="0"/>
              <a:t>Co je to integrace?</a:t>
            </a:r>
          </a:p>
          <a:p>
            <a:pPr lvl="1">
              <a:spcAft>
                <a:spcPts val="1200"/>
              </a:spcAft>
            </a:pPr>
            <a:r>
              <a:rPr lang="cs-CZ" b="1" dirty="0"/>
              <a:t>Jaké jsou formy integrace?</a:t>
            </a:r>
          </a:p>
          <a:p>
            <a:pPr lvl="1">
              <a:spcAft>
                <a:spcPts val="1200"/>
              </a:spcAft>
            </a:pPr>
            <a:r>
              <a:rPr lang="cs-CZ" b="1" dirty="0"/>
              <a:t>Integrační procesy na různých </a:t>
            </a:r>
            <a:r>
              <a:rPr lang="cs-CZ" b="1"/>
              <a:t>kontinentech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 je to integrace?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609720"/>
            <a:ext cx="11264146" cy="4524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Integrace - komplexní sociálně ekonomický proces, který zasahuje veškeré roviny společenského bytí. </a:t>
            </a:r>
          </a:p>
          <a:p>
            <a:pPr lvl="1"/>
            <a:r>
              <a:rPr lang="cs-CZ" dirty="0"/>
              <a:t>Zjednodušení – nebere v potaz např. nutnost změn ve vlastnických vztazích (zesílení role nadnárodních společností).</a:t>
            </a:r>
          </a:p>
          <a:p>
            <a:pPr lvl="1"/>
            <a:endParaRPr lang="cs-CZ" dirty="0"/>
          </a:p>
          <a:p>
            <a:r>
              <a:rPr lang="cs-CZ" dirty="0"/>
              <a:t>Ekonomická integrace  - procesy, které spojují několik trhů za účelem vytvoření většího trhu.</a:t>
            </a:r>
          </a:p>
          <a:p>
            <a:pPr lvl="1"/>
            <a:r>
              <a:rPr lang="cs-CZ" dirty="0"/>
              <a:t> cíle – ekonomické a neekonomické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19D15B4-ECDE-4F6C-9B8B-1575D67D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457" y="4336229"/>
            <a:ext cx="3193209" cy="17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2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496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Co je to integrace?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572397"/>
            <a:ext cx="11264146" cy="4524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Ekonomické cíle</a:t>
            </a:r>
            <a:r>
              <a:rPr lang="cs-CZ" dirty="0"/>
              <a:t> - podpora ekonomického růstu založeného na mezinárodní dělbě práce</a:t>
            </a:r>
          </a:p>
          <a:p>
            <a:pPr lvl="1" algn="just"/>
            <a:r>
              <a:rPr lang="cs-CZ" dirty="0"/>
              <a:t>Teorie komparativních výhod  - státy se soustředí na výrobu těch produktů, v jejichž výrobním procesu mají (poměrně, ale ne nutně absolutně) největší nákladovou výhodu.</a:t>
            </a:r>
          </a:p>
          <a:p>
            <a:pPr lvl="1" algn="just"/>
            <a:endParaRPr lang="cs-CZ" dirty="0"/>
          </a:p>
          <a:p>
            <a:pPr algn="just"/>
            <a:r>
              <a:rPr lang="cs-CZ" b="1" dirty="0"/>
              <a:t>Neekonomické cíle</a:t>
            </a:r>
            <a:r>
              <a:rPr lang="cs-CZ" dirty="0"/>
              <a:t> - zajištění (mezinárodního) míru, který je však stále více zastiňován snahou o vytvoření nerozlučných sociálně politických vazeb</a:t>
            </a:r>
          </a:p>
          <a:p>
            <a:pPr lvl="1" algn="just"/>
            <a:r>
              <a:rPr lang="cs-CZ" dirty="0"/>
              <a:t>Konfederace nebo federace s úplnou nebo s omezenou pravomocí ? </a:t>
            </a:r>
          </a:p>
        </p:txBody>
      </p:sp>
    </p:spTree>
    <p:extLst>
      <p:ext uri="{BB962C8B-B14F-4D97-AF65-F5344CB8AC3E}">
        <p14:creationId xmlns:p14="http://schemas.microsoft.com/office/powerpoint/2010/main" val="326239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Vývoj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Globální x teritoriální</a:t>
            </a:r>
          </a:p>
          <a:p>
            <a:pPr lvl="1" algn="just"/>
            <a:r>
              <a:rPr lang="cs-CZ" b="1" dirty="0"/>
              <a:t>Globální</a:t>
            </a:r>
            <a:r>
              <a:rPr lang="cs-CZ" dirty="0"/>
              <a:t> – celá planeta (např. procesy v oblasti telekomunikačních družic, světové letecké dopravy apod.)</a:t>
            </a:r>
          </a:p>
          <a:p>
            <a:pPr lvl="2" algn="just"/>
            <a:r>
              <a:rPr lang="cs-CZ" b="1" dirty="0"/>
              <a:t>globalizace </a:t>
            </a:r>
          </a:p>
          <a:p>
            <a:pPr lvl="1" algn="just"/>
            <a:r>
              <a:rPr lang="cs-CZ" b="1" dirty="0"/>
              <a:t>Teritoriální</a:t>
            </a:r>
            <a:r>
              <a:rPr lang="cs-CZ" dirty="0"/>
              <a:t> – v Evropě, Severní Americe, Africe apod. </a:t>
            </a:r>
            <a:r>
              <a:rPr lang="cs-CZ" b="1" dirty="0"/>
              <a:t>  </a:t>
            </a:r>
          </a:p>
          <a:p>
            <a:pPr lvl="1" algn="just"/>
            <a:endParaRPr lang="cs-CZ" sz="1000" b="1" dirty="0"/>
          </a:p>
          <a:p>
            <a:pPr algn="just"/>
            <a:r>
              <a:rPr lang="cs-CZ" b="1" dirty="0"/>
              <a:t>Úplná x sektorová (odvětvová)</a:t>
            </a:r>
          </a:p>
          <a:p>
            <a:pPr lvl="1" algn="just"/>
            <a:r>
              <a:rPr lang="cs-CZ" dirty="0"/>
              <a:t>V rámci celé ekonomiky nebo v jednotlivých odvětvích (jaderná energetika, ropný průmysl, měnová integrace apod.)</a:t>
            </a:r>
          </a:p>
          <a:p>
            <a:pPr lvl="1" algn="just"/>
            <a:endParaRPr lang="cs-CZ" sz="1000" dirty="0"/>
          </a:p>
          <a:p>
            <a:pPr algn="just"/>
            <a:r>
              <a:rPr lang="cs-CZ" b="1" dirty="0"/>
              <a:t>Mikrointegrace x makrointegrace</a:t>
            </a:r>
          </a:p>
          <a:p>
            <a:pPr lvl="1" algn="just"/>
            <a:r>
              <a:rPr lang="cs-CZ" dirty="0"/>
              <a:t>Mikrointegrace – kooperace mezi firmami z různých zemí</a:t>
            </a:r>
          </a:p>
          <a:p>
            <a:pPr lvl="1" algn="just"/>
            <a:r>
              <a:rPr lang="cs-CZ" dirty="0"/>
              <a:t>Makrointegrace – záležitost celé ekonomiky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85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Formy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Institucionalizované formy integrace</a:t>
            </a:r>
          </a:p>
          <a:p>
            <a:pPr lvl="1" algn="just"/>
            <a:r>
              <a:rPr lang="cs-CZ" b="1" dirty="0"/>
              <a:t>Politická unie státu </a:t>
            </a:r>
            <a:r>
              <a:rPr lang="cs-CZ" dirty="0"/>
              <a:t>-</a:t>
            </a:r>
            <a:r>
              <a:rPr lang="cs-CZ" b="1" dirty="0"/>
              <a:t> </a:t>
            </a:r>
            <a:r>
              <a:rPr lang="cs-CZ" dirty="0"/>
              <a:t>nejvolnější forma politického spojení založená na uchování suverénních států s jejich vlastními ústavami a orgány zákonodárné, výkonné a soudní pravomoci.</a:t>
            </a:r>
          </a:p>
          <a:p>
            <a:pPr lvl="1" algn="just"/>
            <a:r>
              <a:rPr lang="cs-CZ" b="1" dirty="0"/>
              <a:t>Konfederace státu</a:t>
            </a:r>
            <a:r>
              <a:rPr lang="cs-CZ" dirty="0"/>
              <a:t> - tato vyšší forma politické integrace je založena na uchování suverenity států s jejich vlastními orgány, které se mezi sebou dohodnou na společných postupech v určitých oblastech a to zakotví do svých ústav.</a:t>
            </a:r>
          </a:p>
          <a:p>
            <a:pPr lvl="1" algn="just"/>
            <a:r>
              <a:rPr lang="cs-CZ" b="1" dirty="0"/>
              <a:t>Federace</a:t>
            </a:r>
            <a:r>
              <a:rPr lang="cs-CZ" dirty="0"/>
              <a:t> - stupeň politické integrace a je její nejvyšší reálně dosažitelnou formou. Předpokládá vytvoření společného, federálního státu s dělbou působností mezi ním a národními státy.</a:t>
            </a:r>
          </a:p>
          <a:p>
            <a:pPr lvl="1" algn="just"/>
            <a:r>
              <a:rPr lang="cs-CZ" b="1" dirty="0"/>
              <a:t>Unitární stát</a:t>
            </a:r>
            <a:r>
              <a:rPr lang="cs-CZ" dirty="0"/>
              <a:t> - tato víceméně nereálná forma politické integrace je založena na principu splynutí dříve samostatných států v jeden celek s jednou ústavou a jednotnou soustavou zákonodárných, výkonných a soudních orgánů (zánik dosavadních suverénních států).</a:t>
            </a:r>
          </a:p>
        </p:txBody>
      </p:sp>
    </p:spTree>
    <p:extLst>
      <p:ext uri="{BB962C8B-B14F-4D97-AF65-F5344CB8AC3E}">
        <p14:creationId xmlns:p14="http://schemas.microsoft.com/office/powerpoint/2010/main" val="125636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Stupně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Preferenční obchodní smlouvy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v rámci dohod si dávají jednotlivé země určité výhody ve srovnání s obchodem se třetími zeměmi (EU, USA a rozvojové země Afriky, Karibiku a Tichomoří)</a:t>
            </a:r>
          </a:p>
          <a:p>
            <a:pPr algn="just"/>
            <a:endParaRPr lang="cs-CZ" sz="1100" dirty="0"/>
          </a:p>
          <a:p>
            <a:pPr algn="just"/>
            <a:r>
              <a:rPr lang="cs-CZ" b="1" dirty="0"/>
              <a:t>Pásmo volného obchodu</a:t>
            </a:r>
          </a:p>
          <a:p>
            <a:pPr lvl="1" algn="just"/>
            <a:r>
              <a:rPr lang="cs-CZ" dirty="0"/>
              <a:t>dochází k odstraňování vzájemných překážek pohybu zboží (např. MERCOSUR)</a:t>
            </a:r>
          </a:p>
          <a:p>
            <a:pPr lvl="1" algn="just"/>
            <a:r>
              <a:rPr lang="cs-CZ" dirty="0"/>
              <a:t>rušení tarifních (celních)</a:t>
            </a:r>
            <a:r>
              <a:rPr lang="cs-CZ" b="1" dirty="0"/>
              <a:t> </a:t>
            </a:r>
            <a:r>
              <a:rPr lang="cs-CZ" dirty="0"/>
              <a:t>překážek a netarifních jako jsou množstevní kvóty a administrativní omezení (předpisy, normy apod.)</a:t>
            </a:r>
          </a:p>
          <a:p>
            <a:pPr lvl="1" algn="just"/>
            <a:r>
              <a:rPr lang="cs-CZ" dirty="0"/>
              <a:t>každá země zachovává vlastní vnější ekonomickou politiku vůči nečlenským zemím</a:t>
            </a:r>
          </a:p>
          <a:p>
            <a:pPr lvl="1" algn="just"/>
            <a:endParaRPr lang="cs-CZ" sz="1100" dirty="0"/>
          </a:p>
          <a:p>
            <a:pPr algn="just"/>
            <a:r>
              <a:rPr lang="cs-CZ" b="1" dirty="0"/>
              <a:t>Celní unie</a:t>
            </a:r>
          </a:p>
          <a:p>
            <a:pPr lvl="1" algn="just"/>
            <a:r>
              <a:rPr lang="cs-CZ" dirty="0"/>
              <a:t>jednotlivé země se zavazují vystupovat společně vůči nečlenským zemím (např. Spojené Arabské Emiráty)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650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22413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Stupně integrace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b="1" dirty="0"/>
              <a:t>Hospodářská unie</a:t>
            </a:r>
            <a:r>
              <a:rPr lang="cs-CZ" dirty="0"/>
              <a:t> </a:t>
            </a:r>
          </a:p>
          <a:p>
            <a:pPr lvl="1" algn="just"/>
            <a:r>
              <a:rPr lang="cs-CZ" dirty="0"/>
              <a:t>dochází ke koordinaci v oblasti jednotlivých hospodářských politik – měnové, fiskální, sociální a v oblasti práva</a:t>
            </a:r>
          </a:p>
          <a:p>
            <a:pPr lvl="1" algn="just"/>
            <a:r>
              <a:rPr lang="cs-CZ" dirty="0"/>
              <a:t>dvě fáze – primární (někdy označována jako společný trh) a rozvinutou, kdy dojde k úplnému odstranění překážek (EU v 70. až 90. letech minulého století)</a:t>
            </a:r>
          </a:p>
          <a:p>
            <a:pPr lvl="1" algn="just"/>
            <a:endParaRPr lang="cs-CZ" sz="1100" dirty="0"/>
          </a:p>
          <a:p>
            <a:pPr algn="just"/>
            <a:r>
              <a:rPr lang="cs-CZ" b="1" dirty="0"/>
              <a:t>Úplná integrace</a:t>
            </a:r>
          </a:p>
          <a:p>
            <a:pPr lvl="1" algn="just"/>
            <a:r>
              <a:rPr lang="cs-CZ" dirty="0"/>
              <a:t>dovršena společná měnová, fiskální a sociální politika a vytvořen jednotný právní rámec pro ekonomickou činnost</a:t>
            </a:r>
          </a:p>
          <a:p>
            <a:pPr lvl="1" algn="just"/>
            <a:r>
              <a:rPr lang="cs-CZ" dirty="0"/>
              <a:t>může ji předcházet formativní stupeň, kdy si některé státy zachovávají svou měnu (Eurozóna) </a:t>
            </a:r>
          </a:p>
          <a:p>
            <a:pPr lvl="1" algn="just"/>
            <a:endParaRPr lang="cs-CZ" sz="1100" dirty="0"/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71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3659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Integrační procesy v Evropě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51520" y="1329801"/>
            <a:ext cx="11264146" cy="50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Prvním krokem bylo zřízení BENELUXU</a:t>
            </a:r>
          </a:p>
          <a:p>
            <a:pPr lvl="1" algn="just"/>
            <a:r>
              <a:rPr lang="cs-CZ" dirty="0"/>
              <a:t>spojení tří menších evropských ekonomik Belgie, Lucembursko a Nizozemí</a:t>
            </a:r>
          </a:p>
          <a:p>
            <a:pPr algn="just"/>
            <a:endParaRPr lang="cs-CZ" sz="1100" dirty="0"/>
          </a:p>
          <a:p>
            <a:pPr algn="just"/>
            <a:r>
              <a:rPr lang="cs-CZ" dirty="0"/>
              <a:t>1952 – Evropské sdružení uhlí a oceli </a:t>
            </a:r>
          </a:p>
          <a:p>
            <a:pPr algn="just"/>
            <a:endParaRPr lang="cs-CZ" sz="1100" dirty="0"/>
          </a:p>
          <a:p>
            <a:pPr algn="just"/>
            <a:r>
              <a:rPr lang="cs-CZ" dirty="0"/>
              <a:t> 1958 – Evropské sdružení pro atomovou energii a Evropské hospodářské společenství (EHS) </a:t>
            </a:r>
          </a:p>
          <a:p>
            <a:pPr algn="just"/>
            <a:endParaRPr lang="cs-CZ" sz="1100" dirty="0"/>
          </a:p>
          <a:p>
            <a:pPr algn="just"/>
            <a:r>
              <a:rPr lang="cs-CZ" dirty="0"/>
              <a:t>1960 – Evropské sdružení volného obchodu (ESVO) </a:t>
            </a:r>
          </a:p>
          <a:p>
            <a:pPr lvl="1" algn="just"/>
            <a:r>
              <a:rPr lang="cs-CZ" dirty="0"/>
              <a:t>Velká Británie, </a:t>
            </a:r>
            <a:r>
              <a:rPr lang="cs-CZ" b="1" dirty="0"/>
              <a:t>Island</a:t>
            </a:r>
            <a:r>
              <a:rPr lang="cs-CZ" dirty="0"/>
              <a:t>, Rakousko, Dánsko, </a:t>
            </a:r>
            <a:r>
              <a:rPr lang="cs-CZ" b="1" dirty="0"/>
              <a:t>Norsko</a:t>
            </a:r>
            <a:r>
              <a:rPr lang="cs-CZ" dirty="0"/>
              <a:t>, Portugalsko, Švédsko, </a:t>
            </a:r>
            <a:r>
              <a:rPr lang="cs-CZ" b="1" dirty="0"/>
              <a:t>Lichtenštejnsko</a:t>
            </a:r>
            <a:r>
              <a:rPr lang="cs-CZ" dirty="0"/>
              <a:t> a </a:t>
            </a:r>
            <a:r>
              <a:rPr lang="cs-CZ" b="1" dirty="0"/>
              <a:t>Švýcarsko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5952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1161</Words>
  <Application>Microsoft Office PowerPoint</Application>
  <PresentationFormat>Širokoúhlá obrazovka</PresentationFormat>
  <Paragraphs>118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NAŠE SPOLEČNOST VE VÍRU INTEGRAČNÍCH PROCESŮ: HISTORICKÉ CESTY A VZNIK INTEGRAČNÍCH PROCESŮ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Ingrid Majerová</cp:lastModifiedBy>
  <cp:revision>136</cp:revision>
  <dcterms:created xsi:type="dcterms:W3CDTF">2016-11-25T20:36:16Z</dcterms:created>
  <dcterms:modified xsi:type="dcterms:W3CDTF">2022-12-08T13:10:17Z</dcterms:modified>
</cp:coreProperties>
</file>