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6" r:id="rId5"/>
    <p:sldId id="268" r:id="rId6"/>
    <p:sldId id="259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7" r:id="rId15"/>
    <p:sldId id="276" r:id="rId16"/>
    <p:sldId id="278" r:id="rId17"/>
    <p:sldId id="264" r:id="rId18"/>
    <p:sldId id="267" r:id="rId19"/>
    <p:sldId id="262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NAŠE SPOLEČNOST VE VÍRU INTEGRAČNÍCH PROCESŮ: HISTORICKÉ CESTY A VZNIK INTEGRAČNÍCH PROCESŮ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67435" y="4101075"/>
            <a:ext cx="5868725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Manufaktura a průmyslová revoluce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64351" y="4824474"/>
            <a:ext cx="2688299" cy="1344150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Ingrid Majerová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U3V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Počátky průmyslové revoluce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4313" y="1254499"/>
            <a:ext cx="11057182" cy="4993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Vzestup Velké Británie</a:t>
            </a:r>
          </a:p>
          <a:p>
            <a:r>
              <a:rPr lang="cs-CZ" dirty="0"/>
              <a:t>Největší míru dynamiky hospodářství prožívala v 18. století Velká Británie.</a:t>
            </a:r>
          </a:p>
          <a:p>
            <a:r>
              <a:rPr lang="cs-CZ" dirty="0"/>
              <a:t>Díky tomuto rozvoji se Velká Británie svoji ekonomickou strukturou přiblížila Nizozemí a počátkem 19. století jej předstihla. </a:t>
            </a:r>
          </a:p>
          <a:p>
            <a:r>
              <a:rPr lang="cs-CZ" dirty="0"/>
              <a:t>Celkově se Velká Británie stala po napoleonských válkách vůdčí zemí světa.  </a:t>
            </a:r>
          </a:p>
          <a:p>
            <a:r>
              <a:rPr lang="cs-CZ" dirty="0"/>
              <a:t>V té době fakticky ovládla Indii a do jejího impéria patřila také Kanada, Austrálie a Nový Zéland.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036B86D-B3DB-4D95-B996-09958D683C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37" b="23494"/>
          <a:stretch/>
        </p:blipFill>
        <p:spPr>
          <a:xfrm>
            <a:off x="8919882" y="4800050"/>
            <a:ext cx="2710702" cy="122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12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Počátky průmyslové revoluce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214382" cy="524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Přechod k tovární velkovýrobě</a:t>
            </a:r>
          </a:p>
          <a:p>
            <a:r>
              <a:rPr lang="cs-CZ" dirty="0"/>
              <a:t>Několik předpokladů, které můžeme rozdělit do tří skupin: </a:t>
            </a:r>
          </a:p>
          <a:p>
            <a:pPr lvl="1"/>
            <a:r>
              <a:rPr lang="cs-CZ" dirty="0"/>
              <a:t>1. Technologické. </a:t>
            </a:r>
          </a:p>
          <a:p>
            <a:pPr lvl="1"/>
            <a:r>
              <a:rPr lang="cs-CZ" dirty="0"/>
              <a:t>2. Ekonomické. </a:t>
            </a:r>
          </a:p>
          <a:p>
            <a:pPr lvl="1"/>
            <a:r>
              <a:rPr lang="cs-CZ" dirty="0"/>
              <a:t>3. Sociálně politické. 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1. Technologie</a:t>
            </a:r>
          </a:p>
          <a:p>
            <a:r>
              <a:rPr lang="cs-CZ" dirty="0"/>
              <a:t>Nejdůležitější změna v oblasti energií - nedostatek energií v 18. století vedl Velkou Británii k masové těžbě uhlí, spojenou s odčerpáváním vody a použitím parního stroje pro tyto účely.</a:t>
            </a:r>
          </a:p>
          <a:p>
            <a:r>
              <a:rPr lang="cs-CZ" dirty="0"/>
              <a:t>Postavení parního stroje na kola a železné kolejnice provádí revoluci v pozemní dopravě, vmontování parního stroje do trupu lodi revolucionizuje lodní dopravu – možnosti spojení mateřské země a zámořských trhů.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76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Počátky průmyslové revoluce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214382" cy="524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Přechod k tovární velkovýrobě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2. Ekonomika</a:t>
            </a:r>
          </a:p>
          <a:p>
            <a:r>
              <a:rPr lang="cs-CZ" dirty="0"/>
              <a:t>Zámořské trhy se stávají součástí domácí ekonomiky. </a:t>
            </a:r>
          </a:p>
          <a:p>
            <a:r>
              <a:rPr lang="cs-CZ" dirty="0"/>
              <a:t>Pravidelnými dodávkami je možno zabezpečit fungování továren, i když vzdálenosti jsou velké. </a:t>
            </a:r>
          </a:p>
          <a:p>
            <a:r>
              <a:rPr lang="cs-CZ" dirty="0"/>
              <a:t>Produkční proces v mateřské zemi se propojoval s produkčním procesem v dalekých zemích a začala se tak rodit jednotná </a:t>
            </a:r>
            <a:r>
              <a:rPr lang="cs-CZ" b="1" dirty="0"/>
              <a:t>světová ekonomika</a:t>
            </a:r>
            <a:r>
              <a:rPr lang="cs-CZ" dirty="0"/>
              <a:t>.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3. Sociální změny</a:t>
            </a:r>
          </a:p>
          <a:p>
            <a:r>
              <a:rPr lang="cs-CZ" dirty="0"/>
              <a:t>Začala se vytvářet moderní dělnická třída. Proletáři, tj. námezdní pracovní síly nevlastnící výrobní prostředky, se stávají jednou ze tříd, ovlivňujících společnost.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887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Počátky průmyslové revoluce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214382" cy="524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Přechod k tovární velkovýrobě</a:t>
            </a:r>
          </a:p>
          <a:p>
            <a:r>
              <a:rPr lang="cs-CZ" dirty="0"/>
              <a:t>Obdobný vývoj jako Velká Británie následovaly Spojené státy americké. </a:t>
            </a:r>
          </a:p>
          <a:p>
            <a:pPr lvl="1"/>
            <a:r>
              <a:rPr lang="cs-CZ" dirty="0"/>
              <a:t>13 britských kolonií představovalo značný trh. Počet jejich obyvatel byl v roce 1774 - 2443 tisíc, z toho počet otroků byl v roce 1775 - 501 tisíc.</a:t>
            </a:r>
            <a:r>
              <a:rPr lang="cs-CZ" baseline="30000" dirty="0"/>
              <a:t> </a:t>
            </a:r>
            <a:r>
              <a:rPr lang="cs-CZ" dirty="0"/>
              <a:t>Tyto kolonie neměly jednotnou ekonomiku. Maryland, Virginie, obě Karoliny a Georgia měly typický plantážnický charakter, tj. rozhodovali zde velcí vlastníci půdy, kteří dodávali své výrobky na britské trhy. V těchto 5 státech bylo 446 tisíc otroků.</a:t>
            </a:r>
          </a:p>
          <a:p>
            <a:pPr lvl="1"/>
            <a:r>
              <a:rPr lang="cs-CZ" dirty="0"/>
              <a:t>Severní státy byly založeny na klasickém farmářství a města zde neměla charakter sídelních míst, nýbrž se jednalo o centra výroby a obchodu. V roce 1750 se zde zformovala 3 města - New York, Philadelphia a Boston, která měla více než 10 tisíc obyvatel. Avšak většina osadníků se živila zemědělstvím (90 - 95 %). Malí a střední farmáři tvořili okolo 50 % bílého obyvatelstva.</a:t>
            </a:r>
          </a:p>
          <a:p>
            <a:pPr lvl="1"/>
            <a:r>
              <a:rPr lang="cs-CZ" dirty="0"/>
              <a:t>Zavedena první masová standardizovaná výroba (zbraně) v roce 1798.</a:t>
            </a:r>
          </a:p>
        </p:txBody>
      </p:sp>
    </p:spTree>
    <p:extLst>
      <p:ext uri="{BB962C8B-B14F-4D97-AF65-F5344CB8AC3E}">
        <p14:creationId xmlns:p14="http://schemas.microsoft.com/office/powerpoint/2010/main" val="2755784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Počátky průmyslové revoluce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214382" cy="524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Přechod k tovární velkovýrobě</a:t>
            </a:r>
          </a:p>
          <a:p>
            <a:r>
              <a:rPr lang="cs-CZ" dirty="0"/>
              <a:t>V Evropě existoval odpor proti zavádění produktivních technologií - zaznamenány útoky na londýnské strojní pily, proveden útok na dům vynálezce přádacího stroje na punčochy J. </a:t>
            </a:r>
            <a:r>
              <a:rPr lang="cs-CZ" dirty="0" err="1"/>
              <a:t>Kaye</a:t>
            </a:r>
            <a:r>
              <a:rPr lang="cs-CZ" dirty="0"/>
              <a:t>, který nakonec musel opustit zemi, v Paříži byly zničeny v roce 1830 rychlolisy atd. </a:t>
            </a:r>
          </a:p>
          <a:p>
            <a:r>
              <a:rPr lang="cs-CZ" dirty="0"/>
              <a:t>Snaha řemeslníků, dělníků a drobných podnikatelů udržet své zaměstnání zabrzděním růstu produktivity práce vyrůstala ze zásadního nepochopení problému růstu.</a:t>
            </a:r>
          </a:p>
          <a:p>
            <a:r>
              <a:rPr lang="cs-CZ" dirty="0"/>
              <a:t>Nízká úroveň mezd a síla feudálních vztahů zkomplikovaly růst v oblasti </a:t>
            </a:r>
            <a:r>
              <a:rPr lang="cs-CZ" b="1" dirty="0"/>
              <a:t>Ruska</a:t>
            </a:r>
            <a:r>
              <a:rPr lang="cs-CZ" dirty="0"/>
              <a:t>, které ztratilo svou dynamiku. Nevolnictví neumožňovalo rozvoj zbožně peněžních vztahů, a tím i růst celkové poptávky. Nižší cena pracovní síly zase nevynucovala výraznou náhradu živé práce kapitálem. </a:t>
            </a:r>
          </a:p>
        </p:txBody>
      </p:sp>
    </p:spTree>
    <p:extLst>
      <p:ext uri="{BB962C8B-B14F-4D97-AF65-F5344CB8AC3E}">
        <p14:creationId xmlns:p14="http://schemas.microsoft.com/office/powerpoint/2010/main" val="1620989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Počátky průmyslové revoluce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214382" cy="524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Přechod k tovární velkovýrobě</a:t>
            </a:r>
          </a:p>
          <a:p>
            <a:r>
              <a:rPr lang="cs-CZ" dirty="0"/>
              <a:t>Zhodnocení úrovně rozvoje tehdejších zemí, můžeme použít ještě jedno pomocné kritérium, a to je výkon parních strojů na 1 obyvatele: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000" dirty="0"/>
          </a:p>
          <a:p>
            <a:r>
              <a:rPr lang="cs-CZ" dirty="0"/>
              <a:t>převaha britské ekonomiky, postupná akcelerace německé ekonomiky, ztráta pozic Francie od poloviny 19. století a zaostávání Ruska</a:t>
            </a:r>
          </a:p>
          <a:p>
            <a:endParaRPr lang="cs-CZ" dirty="0"/>
          </a:p>
          <a:p>
            <a:pPr lvl="1"/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2C85E7A-2769-412A-8E54-2F740A9BC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414816"/>
              </p:ext>
            </p:extLst>
          </p:nvPr>
        </p:nvGraphicFramePr>
        <p:xfrm>
          <a:off x="2276669" y="2593911"/>
          <a:ext cx="7073519" cy="2686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0460">
                  <a:extLst>
                    <a:ext uri="{9D8B030D-6E8A-4147-A177-3AD203B41FA5}">
                      <a16:colId xmlns:a16="http://schemas.microsoft.com/office/drawing/2014/main" val="1673848296"/>
                    </a:ext>
                  </a:extLst>
                </a:gridCol>
                <a:gridCol w="897019">
                  <a:extLst>
                    <a:ext uri="{9D8B030D-6E8A-4147-A177-3AD203B41FA5}">
                      <a16:colId xmlns:a16="http://schemas.microsoft.com/office/drawing/2014/main" val="2691887544"/>
                    </a:ext>
                  </a:extLst>
                </a:gridCol>
                <a:gridCol w="821055">
                  <a:extLst>
                    <a:ext uri="{9D8B030D-6E8A-4147-A177-3AD203B41FA5}">
                      <a16:colId xmlns:a16="http://schemas.microsoft.com/office/drawing/2014/main" val="172043401"/>
                    </a:ext>
                  </a:extLst>
                </a:gridCol>
                <a:gridCol w="1011773">
                  <a:extLst>
                    <a:ext uri="{9D8B030D-6E8A-4147-A177-3AD203B41FA5}">
                      <a16:colId xmlns:a16="http://schemas.microsoft.com/office/drawing/2014/main" val="3945897355"/>
                    </a:ext>
                  </a:extLst>
                </a:gridCol>
                <a:gridCol w="1171780">
                  <a:extLst>
                    <a:ext uri="{9D8B030D-6E8A-4147-A177-3AD203B41FA5}">
                      <a16:colId xmlns:a16="http://schemas.microsoft.com/office/drawing/2014/main" val="739968811"/>
                    </a:ext>
                  </a:extLst>
                </a:gridCol>
                <a:gridCol w="801660">
                  <a:extLst>
                    <a:ext uri="{9D8B030D-6E8A-4147-A177-3AD203B41FA5}">
                      <a16:colId xmlns:a16="http://schemas.microsoft.com/office/drawing/2014/main" val="2620438571"/>
                    </a:ext>
                  </a:extLst>
                </a:gridCol>
                <a:gridCol w="1369772">
                  <a:extLst>
                    <a:ext uri="{9D8B030D-6E8A-4147-A177-3AD203B41FA5}">
                      <a16:colId xmlns:a16="http://schemas.microsoft.com/office/drawing/2014/main" val="3593651689"/>
                    </a:ext>
                  </a:extLst>
                </a:gridCol>
              </a:tblGrid>
              <a:tr h="501826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Německo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Francie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Rakousko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České země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Rusko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Velká Británie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8345750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1841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5941697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21,6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298671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4994509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4702456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8,7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2580060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1865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6,7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32,7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8852719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34,8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5338637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1875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20,8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10,9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6,6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8388187"/>
                  </a:ext>
                </a:extLst>
              </a:tr>
              <a:tr h="24271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7,9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15,0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68,0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3029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668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Počátky průmyslové revoluce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214382" cy="524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Přechod k tovární velkovýrobě</a:t>
            </a:r>
          </a:p>
          <a:p>
            <a:r>
              <a:rPr lang="cs-CZ" dirty="0"/>
              <a:t>z hlediska ekonomického růstu nebyl určující typ hospodářské politiky (Anglie, Francie – liberální ekonomiky, Německo, Rusko - ekonomiky s větším podílem státní reglementace), ale jednalo se spíše o faktory:</a:t>
            </a:r>
          </a:p>
          <a:p>
            <a:pPr lvl="1"/>
            <a:r>
              <a:rPr lang="cs-CZ" dirty="0"/>
              <a:t>Možnosti expanze trhu (britské kolonie, růst potence ekonomiky USA). </a:t>
            </a:r>
          </a:p>
          <a:p>
            <a:pPr lvl="1"/>
            <a:r>
              <a:rPr lang="cs-CZ" dirty="0"/>
              <a:t>Otevření prostoru pro volný pohyb produkčních činitelů (USA, porevoluční Francie). </a:t>
            </a:r>
          </a:p>
          <a:p>
            <a:pPr lvl="1"/>
            <a:r>
              <a:rPr lang="cs-CZ" dirty="0"/>
              <a:t>Ochrana ekonomiky a vědomá podpora progresivních technologií (USA, Německo). </a:t>
            </a:r>
          </a:p>
          <a:p>
            <a:pPr lvl="1"/>
            <a:r>
              <a:rPr lang="cs-CZ" dirty="0"/>
              <a:t>Důraz na kvalifikaci pracovních sil (všechny ekonomiky s výjimkou Ruska). </a:t>
            </a:r>
          </a:p>
          <a:p>
            <a:r>
              <a:rPr lang="cs-CZ" dirty="0"/>
              <a:t>nemožnost spojit další ekonomický rozvoj s feudálními vztahy a zvyky a s normami předkapitalistické epochy (Osmanské impérium – nezměněná sociální struktura, feudální moc a byrokracie)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lvl="1"/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0207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165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Úpadek Číny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2226" y="1442227"/>
            <a:ext cx="11430407" cy="4877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800" dirty="0"/>
              <a:t>S úpadkem Číny je spjata jedna z nejodpornějších kapitol expanze Evropy.</a:t>
            </a:r>
          </a:p>
          <a:p>
            <a:pPr lvl="1"/>
            <a:r>
              <a:rPr lang="cs-CZ" sz="2800" dirty="0"/>
              <a:t>Monopol na obchod s Čínou měla britská východoindická společnost, Čína vyvážela čaj, hedvábí, porcelán a další zboží. </a:t>
            </a:r>
          </a:p>
          <a:p>
            <a:pPr lvl="1"/>
            <a:r>
              <a:rPr lang="cs-CZ" sz="2800" dirty="0"/>
              <a:t>Britové museli platit, ale neměli co nabídnout v adekvátním množství, museli platit stříbrem. Proto začali dodávat na čínský trh opium, které pěstovali v Bengálsku.</a:t>
            </a:r>
          </a:p>
          <a:p>
            <a:pPr lvl="1"/>
            <a:r>
              <a:rPr lang="cs-CZ" sz="2800" dirty="0"/>
              <a:t>V roce 1800 vyvezli 2000 beden, v roce 1824 – 12 639 beden a v roce 1834 – 21 735 beden, každou o váze 60 kg. V roce 1836 již 55 % vývozu britského zboží tvořilo opium.</a:t>
            </a:r>
            <a:r>
              <a:rPr lang="cs-CZ" sz="2800" baseline="30000" dirty="0"/>
              <a:t> </a:t>
            </a:r>
            <a:r>
              <a:rPr lang="cs-CZ" sz="2800" dirty="0"/>
              <a:t>Toho využívali i Američané, kteří vozili opium z Turecka. </a:t>
            </a:r>
          </a:p>
          <a:p>
            <a:pPr lvl="1"/>
            <a:r>
              <a:rPr lang="cs-CZ" sz="2800" dirty="0"/>
              <a:t>V roce 1840 vypukla 1. opiová válka, která skončila kapitulací v roce 1842.</a:t>
            </a:r>
          </a:p>
        </p:txBody>
      </p:sp>
    </p:spTree>
    <p:extLst>
      <p:ext uri="{BB962C8B-B14F-4D97-AF65-F5344CB8AC3E}">
        <p14:creationId xmlns:p14="http://schemas.microsoft.com/office/powerpoint/2010/main" val="939880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165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Úpadek Číny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74515"/>
            <a:ext cx="11467729" cy="43568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800" dirty="0"/>
              <a:t>„Otevření“ Číny vyvolalo krizi čínsko-ruského obchodu, Rusko zásobovalo sever Číny textilními výrobky, tak platilo za čaj. </a:t>
            </a:r>
          </a:p>
          <a:p>
            <a:pPr lvl="1"/>
            <a:r>
              <a:rPr lang="cs-CZ" sz="2800" dirty="0"/>
              <a:t>Proto smlouvou z roku 1851 byly, na nátlak ruské vlády, která se obávala konkurence laciných výrobků, otevřeny pro ruské kupce trhy západní Číny.</a:t>
            </a:r>
          </a:p>
          <a:p>
            <a:pPr lvl="1"/>
            <a:r>
              <a:rPr lang="cs-CZ" sz="2800" dirty="0"/>
              <a:t>Další válka vypukla ze snahy zabezpečit si čínské trhy v době oslabení centrální vlády. </a:t>
            </a:r>
          </a:p>
          <a:p>
            <a:pPr lvl="1"/>
            <a:r>
              <a:rPr lang="cs-CZ" sz="2800" dirty="0"/>
              <a:t>Válka 1856 - 1858, kterou vedly britské a francouzské jednotky, skončila tím, že se Čína zavázala dát svobodu pohybu pro jejich občany. Totéž si později zajistili Američané a Rusové. </a:t>
            </a:r>
          </a:p>
          <a:p>
            <a:pPr lvl="1"/>
            <a:r>
              <a:rPr lang="cs-CZ" sz="2800" dirty="0"/>
              <a:t>Tehdy byly stabilizovány rusko-čínské hranice, které platí až do dnešních dnů.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937842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1AFC08-2DD8-4A1B-9BC3-0DDC67607BC4}"/>
              </a:ext>
            </a:extLst>
          </p:cNvPr>
          <p:cNvSpPr txBox="1"/>
          <p:nvPr/>
        </p:nvSpPr>
        <p:spPr>
          <a:xfrm>
            <a:off x="1212980" y="2425959"/>
            <a:ext cx="9255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Děkuji za pozornost….</a:t>
            </a: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04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 čem si budeme dnes povídat?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46802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b="1" dirty="0"/>
              <a:t>Vznik a vývoj manufaktur</a:t>
            </a:r>
          </a:p>
          <a:p>
            <a:pPr lvl="1"/>
            <a:r>
              <a:rPr lang="cs-CZ" b="1" dirty="0"/>
              <a:t>Počátky průmyslové revoluce v letech 1770 – 1870 </a:t>
            </a:r>
          </a:p>
          <a:p>
            <a:pPr lvl="1"/>
            <a:r>
              <a:rPr lang="cs-CZ" b="1" dirty="0"/>
              <a:t>Přechod k tovární velkovýrobě </a:t>
            </a:r>
          </a:p>
          <a:p>
            <a:pPr lvl="1"/>
            <a:r>
              <a:rPr lang="cs-CZ" b="1" dirty="0"/>
              <a:t>Úpadek Číny</a:t>
            </a: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21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Vznik a vývoj manufaktur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27219" y="1814994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Během 17. století byl prosazen proces ekonomické akcelerace Evropy do formy její nadvlády nad světem. </a:t>
            </a:r>
          </a:p>
          <a:p>
            <a:r>
              <a:rPr lang="cs-CZ" dirty="0"/>
              <a:t>Začala se tvořit nová výrobní základna, která Evropu odlišovala od ostatních částí světa. </a:t>
            </a:r>
          </a:p>
          <a:p>
            <a:pPr lvl="1"/>
            <a:r>
              <a:rPr lang="cs-CZ" dirty="0"/>
              <a:t>Její princip byl v tom, že z rozptýlené manufaktury vzniká centralizovaná manufaktura. </a:t>
            </a:r>
          </a:p>
          <a:p>
            <a:pPr lvl="1"/>
            <a:r>
              <a:rPr lang="cs-CZ" dirty="0"/>
              <a:t>V ní se plně prosazuje specializace a dělba práce. </a:t>
            </a: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4C8D3BD-CC81-4AFD-A2A2-485C2FBE60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4425" y="4395787"/>
            <a:ext cx="264795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92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21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Vznik a vývoj manufaktur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0" y="1708516"/>
            <a:ext cx="11057182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 první řadě šlo hlavně o </a:t>
            </a:r>
            <a:r>
              <a:rPr lang="cs-CZ" b="1" dirty="0"/>
              <a:t>mořeplavbu</a:t>
            </a:r>
            <a:r>
              <a:rPr lang="cs-CZ" dirty="0"/>
              <a:t>. </a:t>
            </a:r>
          </a:p>
          <a:p>
            <a:r>
              <a:rPr lang="cs-CZ" dirty="0"/>
              <a:t>Základní problém dálkové mořeplavby - měření polohy - vyžadoval přesné určení času, protože existuje nutnost porovnávat rozdíl mezi Greenwichským poledníkem a polohou. </a:t>
            </a:r>
          </a:p>
          <a:p>
            <a:r>
              <a:rPr lang="cs-CZ" dirty="0"/>
              <a:t>To vyvolalo nutnost zdokonalování hodin a toto zdokonalování vedlo nakonec k výrobě dokonalých chronometrů koncem 18. století. </a:t>
            </a:r>
          </a:p>
          <a:p>
            <a:r>
              <a:rPr lang="cs-CZ" dirty="0"/>
              <a:t>Výroba hodin vedla k nutnosti rozvíjet přesné strojírenství a ke zdokonalování produkčních procesů. </a:t>
            </a: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75B0CF4-77D1-4747-B764-6771D9D29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5125" y="4322770"/>
            <a:ext cx="1221745" cy="165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21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Vznik a vývoj manufaktur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057182" cy="4993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Rozvoj v </a:t>
            </a:r>
            <a:r>
              <a:rPr lang="cs-CZ" b="1" dirty="0"/>
              <a:t>textilním průmyslu</a:t>
            </a:r>
          </a:p>
          <a:p>
            <a:pPr lvl="1"/>
            <a:r>
              <a:rPr lang="cs-CZ" dirty="0"/>
              <a:t>zavedeny postupy jako šlapací klikový pohon, tkalcovský stav pro tkaní několika stuh naráz (1621), pletací stroj (1589), zdokonalení válcovacích technik apod. </a:t>
            </a:r>
          </a:p>
          <a:p>
            <a:r>
              <a:rPr lang="cs-CZ" dirty="0"/>
              <a:t>Obrovský rozvoj nastal v </a:t>
            </a:r>
            <a:r>
              <a:rPr lang="cs-CZ" b="1" dirty="0"/>
              <a:t>hornictví</a:t>
            </a:r>
            <a:r>
              <a:rPr lang="cs-CZ" dirty="0"/>
              <a:t>, které muselo řešit problémy jako odčerpávání vody (tlaková, sací čerpadla), přeprava materiálu apod.</a:t>
            </a:r>
          </a:p>
          <a:p>
            <a:r>
              <a:rPr lang="cs-CZ" dirty="0"/>
              <a:t> S růstem měst musely být zdokonalovány principy vodního hospodářství – přívod a kanalizace vody. </a:t>
            </a:r>
          </a:p>
          <a:p>
            <a:r>
              <a:rPr lang="cs-CZ" dirty="0"/>
              <a:t>Docházelo i k „informační revoluci“. Rozvoj knihtisku nabral rychlé obrátky. </a:t>
            </a:r>
          </a:p>
          <a:p>
            <a:pPr lvl="1"/>
            <a:r>
              <a:rPr lang="cs-CZ" dirty="0" err="1"/>
              <a:t>Gutenberg</a:t>
            </a:r>
            <a:r>
              <a:rPr lang="cs-CZ" dirty="0"/>
              <a:t> začal tisknout knihy mezi léty 1440 - 1450, v roce 1500 bylo v Evropě asi 250 tiskáren a celkový počet výtisků byl již 40 tisíc.</a:t>
            </a:r>
          </a:p>
        </p:txBody>
      </p:sp>
    </p:spTree>
    <p:extLst>
      <p:ext uri="{BB962C8B-B14F-4D97-AF65-F5344CB8AC3E}">
        <p14:creationId xmlns:p14="http://schemas.microsoft.com/office/powerpoint/2010/main" val="344470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57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Pletení v 18. století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188D9A3-B574-4650-AAB5-E3077DA68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61486"/>
            <a:ext cx="7969841" cy="4535027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91CB1839-E1A2-4DDB-8370-AF79BDA154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9050" y="3410339"/>
            <a:ext cx="2619569" cy="196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00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21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Vznik a vývoj manufaktur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057182" cy="4993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Vzestup Velké Británie</a:t>
            </a:r>
          </a:p>
          <a:p>
            <a:r>
              <a:rPr lang="cs-CZ" dirty="0"/>
              <a:t>Anglie ve středověku nepatřila k významným ekonomikám evropského kontinentu. Ve srovnání s Francií či Německem neměla nijak významně rozsáhlý trh, avšak v 16. a 17. století vidíme nástup dynamiky populace.</a:t>
            </a:r>
          </a:p>
          <a:p>
            <a:pPr lvl="1"/>
            <a:r>
              <a:rPr lang="cs-CZ" dirty="0"/>
              <a:t>změna životních podmínek umožňovala zvýšení populace</a:t>
            </a:r>
          </a:p>
          <a:p>
            <a:pPr lvl="1"/>
            <a:r>
              <a:rPr lang="cs-CZ" dirty="0"/>
              <a:t>Století mezi roky 1540 - 1640 vedlo k úplné změně anglické společnosti, která se plně začala věnovat ekonomickým záležitostem.</a:t>
            </a:r>
          </a:p>
          <a:p>
            <a:r>
              <a:rPr lang="cs-CZ" dirty="0"/>
              <a:t>Vzestup námořního obchodu </a:t>
            </a:r>
          </a:p>
          <a:p>
            <a:pPr lvl="1"/>
            <a:r>
              <a:rPr lang="cs-CZ" dirty="0"/>
              <a:t>zásadní význam pro rozvoj anglické mořeplavby měla výprava F. </a:t>
            </a:r>
            <a:r>
              <a:rPr lang="cs-CZ" dirty="0" err="1"/>
              <a:t>Drakea</a:t>
            </a:r>
            <a:r>
              <a:rPr lang="cs-CZ" dirty="0"/>
              <a:t> v letech 1577 - 1580 kolem světa. </a:t>
            </a:r>
          </a:p>
          <a:p>
            <a:pPr lvl="1"/>
            <a:r>
              <a:rPr lang="cs-CZ" dirty="0"/>
              <a:t>v 17. století byla britská expanze do této oblasti zbrzděna Nizozemci</a:t>
            </a:r>
          </a:p>
          <a:p>
            <a:pPr lvl="1"/>
            <a:r>
              <a:rPr lang="cs-CZ" dirty="0"/>
              <a:t>muselo dojít k vítěznému střetu se Španělskem</a:t>
            </a:r>
          </a:p>
        </p:txBody>
      </p:sp>
    </p:spTree>
    <p:extLst>
      <p:ext uri="{BB962C8B-B14F-4D97-AF65-F5344CB8AC3E}">
        <p14:creationId xmlns:p14="http://schemas.microsoft.com/office/powerpoint/2010/main" val="21522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21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Vznik a vývoj manufaktur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057182" cy="4993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Vzestup Velké Británie</a:t>
            </a:r>
          </a:p>
          <a:p>
            <a:r>
              <a:rPr lang="cs-CZ" dirty="0"/>
              <a:t>Většina získaného bohatství byla zpětně investována do rozvoje produkční základny, a nikoliv do zvýšené spotřeby šlechty a dvora (jak to bylo ve Španělsku nebo Portugalsku). </a:t>
            </a:r>
          </a:p>
          <a:p>
            <a:r>
              <a:rPr lang="cs-CZ" dirty="0"/>
              <a:t>Největší rozvoj začaly zažívat venkovské oblasti, které nebyly omezovány cechovními předpisy - např. Manchester. Rozvíjela se další odvětví - sklářství, mydlářství, výroba střelného prachu apod.</a:t>
            </a:r>
          </a:p>
          <a:p>
            <a:r>
              <a:rPr lang="cs-CZ" dirty="0"/>
              <a:t>Celkový objem zahraničního obchodu vzrůstal. V roce 1712 činil objem exportu 6,9 miliónů liber a importu 5,8 mil. liber a do r. 1770 se export zvýšil na 16 miliónů liber a import na 13,4 miliónů liber.</a:t>
            </a:r>
            <a:r>
              <a:rPr lang="cs-CZ" baseline="30000" dirty="0"/>
              <a:t> </a:t>
            </a:r>
            <a:r>
              <a:rPr lang="cs-CZ" dirty="0"/>
              <a:t>Velká Británie začala kralovat v 18. století světovému zahraničnímu obchodu. </a:t>
            </a:r>
          </a:p>
        </p:txBody>
      </p:sp>
    </p:spTree>
    <p:extLst>
      <p:ext uri="{BB962C8B-B14F-4D97-AF65-F5344CB8AC3E}">
        <p14:creationId xmlns:p14="http://schemas.microsoft.com/office/powerpoint/2010/main" val="929375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21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Vznik a vývoj manufaktur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561" y="1164852"/>
            <a:ext cx="11057182" cy="4993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Vzestup Velké Británie </a:t>
            </a:r>
            <a:r>
              <a:rPr lang="cs-CZ" sz="2400" dirty="0"/>
              <a:t>(obrat zahraničního obchodu v mil. liber)</a:t>
            </a:r>
          </a:p>
          <a:p>
            <a:endParaRPr lang="cs-CZ" b="1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91C77B1-A60D-4CBA-AA02-8DED900B81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020871"/>
              </p:ext>
            </p:extLst>
          </p:nvPr>
        </p:nvGraphicFramePr>
        <p:xfrm>
          <a:off x="2649894" y="1922105"/>
          <a:ext cx="7259216" cy="4236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7255">
                  <a:extLst>
                    <a:ext uri="{9D8B030D-6E8A-4147-A177-3AD203B41FA5}">
                      <a16:colId xmlns:a16="http://schemas.microsoft.com/office/drawing/2014/main" val="219013929"/>
                    </a:ext>
                  </a:extLst>
                </a:gridCol>
                <a:gridCol w="1493987">
                  <a:extLst>
                    <a:ext uri="{9D8B030D-6E8A-4147-A177-3AD203B41FA5}">
                      <a16:colId xmlns:a16="http://schemas.microsoft.com/office/drawing/2014/main" val="3940981463"/>
                    </a:ext>
                  </a:extLst>
                </a:gridCol>
                <a:gridCol w="1493987">
                  <a:extLst>
                    <a:ext uri="{9D8B030D-6E8A-4147-A177-3AD203B41FA5}">
                      <a16:colId xmlns:a16="http://schemas.microsoft.com/office/drawing/2014/main" val="2652436716"/>
                    </a:ext>
                  </a:extLst>
                </a:gridCol>
                <a:gridCol w="1493987">
                  <a:extLst>
                    <a:ext uri="{9D8B030D-6E8A-4147-A177-3AD203B41FA5}">
                      <a16:colId xmlns:a16="http://schemas.microsoft.com/office/drawing/2014/main" val="971964783"/>
                    </a:ext>
                  </a:extLst>
                </a:gridCol>
              </a:tblGrid>
              <a:tr h="325854"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Státy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08450"/>
                  </a:ext>
                </a:extLst>
              </a:tr>
              <a:tr h="3258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0119337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Velká Británie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7808759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Francie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866644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Rusko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2045546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Španělsko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5114473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Ostatní Evropa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081760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Španělská Amerika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6855294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Indie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7768740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Britské kolonie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08572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USA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7151993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Ostatní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6712976"/>
                  </a:ext>
                </a:extLst>
              </a:tr>
              <a:tr h="3258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Svět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8771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7786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1623</Words>
  <Application>Microsoft Office PowerPoint</Application>
  <PresentationFormat>Širokoúhlá obrazovka</PresentationFormat>
  <Paragraphs>228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NAŠE SPOLEČNOST VE VÍRU INTEGRAČNÍCH PROCESŮ: HISTORICKÉ CESTY A VZNIK INTEGRAČNÍCH PROCESŮ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Ingrid Majerová</cp:lastModifiedBy>
  <cp:revision>32</cp:revision>
  <dcterms:created xsi:type="dcterms:W3CDTF">2016-11-25T20:36:16Z</dcterms:created>
  <dcterms:modified xsi:type="dcterms:W3CDTF">2022-11-02T17:55:19Z</dcterms:modified>
</cp:coreProperties>
</file>