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78" r:id="rId2"/>
    <p:sldId id="299" r:id="rId3"/>
    <p:sldId id="300" r:id="rId4"/>
    <p:sldId id="301" r:id="rId5"/>
    <p:sldId id="302" r:id="rId6"/>
    <p:sldId id="303" r:id="rId7"/>
    <p:sldId id="335" r:id="rId8"/>
    <p:sldId id="304" r:id="rId9"/>
    <p:sldId id="309" r:id="rId10"/>
    <p:sldId id="310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34" r:id="rId19"/>
    <p:sldId id="320" r:id="rId20"/>
    <p:sldId id="319" r:id="rId21"/>
    <p:sldId id="321" r:id="rId22"/>
    <p:sldId id="323" r:id="rId23"/>
    <p:sldId id="324" r:id="rId24"/>
    <p:sldId id="322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33" r:id="rId34"/>
    <p:sldId id="276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pkova" initials="r" lastIdx="1" clrIdx="0">
    <p:extLst>
      <p:ext uri="{19B8F6BF-5375-455C-9EA6-DF929625EA0E}">
        <p15:presenceInfo xmlns:p15="http://schemas.microsoft.com/office/powerpoint/2012/main" userId="repk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E71"/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805" autoAdjust="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7893B-795C-4538-A213-F3D354D9CAF2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E7CF-4406-4D41-90F4-FA71314AD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15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69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912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973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43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3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9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26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54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55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90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92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9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1508787"/>
            <a:ext cx="7488832" cy="28803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Dlouhodobé cenné papíry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Dluhopisy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7920843" y="4738255"/>
            <a:ext cx="4042186" cy="176308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 Hlawiczka, Ph.D.</a:t>
            </a:r>
          </a:p>
          <a:p>
            <a:pPr algn="r"/>
            <a:r>
              <a:rPr lang="pl-PL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</a:t>
            </a:r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1480265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cs-CZ" sz="3200" dirty="0"/>
              <a:t>Z hlediska formy se dluhopisy mohou vyskytovat ve dvou podobách:</a:t>
            </a:r>
          </a:p>
          <a:p>
            <a:pPr lvl="1" algn="just">
              <a:spcBef>
                <a:spcPts val="1200"/>
              </a:spcBef>
            </a:pPr>
            <a:r>
              <a:rPr lang="cs-CZ" sz="2800" b="1" dirty="0"/>
              <a:t>Dematerializované dluhopisy </a:t>
            </a:r>
            <a:r>
              <a:rPr lang="cs-CZ" sz="2800" dirty="0"/>
              <a:t>jsou vedeny pouze na účtech příslušné instituce.</a:t>
            </a:r>
          </a:p>
          <a:p>
            <a:pPr lvl="1" algn="just">
              <a:spcBef>
                <a:spcPts val="1200"/>
              </a:spcBef>
            </a:pPr>
            <a:r>
              <a:rPr lang="cs-CZ" sz="2800" b="1" dirty="0"/>
              <a:t>Listinné cenné papíry </a:t>
            </a:r>
            <a:r>
              <a:rPr lang="cs-CZ" sz="2800" dirty="0"/>
              <a:t>jsou fyzicky vydány. Dluhopis se skládá obvykle z pláště a kuponového archu s talonem. </a:t>
            </a:r>
          </a:p>
          <a:p>
            <a:pPr lvl="2" algn="just">
              <a:spcBef>
                <a:spcPts val="1200"/>
              </a:spcBef>
            </a:pPr>
            <a:r>
              <a:rPr lang="cs-CZ" sz="2400" dirty="0"/>
              <a:t>Plášť obsahuje údaje o emitentovi, jmenovitou hodnotu dluhopisu, datum splatnosti, výši a termíny vyplácení úrokových výnosů a jiné údaje.</a:t>
            </a:r>
          </a:p>
          <a:p>
            <a:pPr lvl="2" algn="just">
              <a:spcBef>
                <a:spcPts val="1200"/>
              </a:spcBef>
            </a:pPr>
            <a:r>
              <a:rPr lang="cs-CZ" sz="2400" dirty="0"/>
              <a:t>Kuponový arch s talonem obsahuje kupony k inkasu splatných úrokových výnosů a talon sloužící k získání nového kuponového archu v případě, že původní kuponový arch neobsahoval kupony na všechny úrokové platby až do splatnosti dluhopisu. </a:t>
            </a:r>
          </a:p>
        </p:txBody>
      </p:sp>
    </p:spTree>
    <p:extLst>
      <p:ext uri="{BB962C8B-B14F-4D97-AF65-F5344CB8AC3E}">
        <p14:creationId xmlns:p14="http://schemas.microsoft.com/office/powerpoint/2010/main" val="3116586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b="1" dirty="0"/>
              <a:t>Cena dluhopisu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3" y="1227220"/>
            <a:ext cx="11803818" cy="489713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Každý dluhopis musí mít stanovenou nominální hodnotu, určující částku, která bude vyplacena majiteli dluhopisu v době splatnosti.</a:t>
            </a:r>
          </a:p>
          <a:p>
            <a:pPr algn="just"/>
            <a:r>
              <a:rPr lang="cs-CZ" dirty="0"/>
              <a:t>Z nominální hodnoty se rovněž odvozuje absolutní výše úrokového výnosu, plynoucího z dluhopisu.</a:t>
            </a:r>
          </a:p>
          <a:p>
            <a:pPr algn="just"/>
            <a:r>
              <a:rPr lang="cs-CZ" dirty="0"/>
              <a:t>V případě, že dluhopis </a:t>
            </a:r>
            <a:r>
              <a:rPr lang="cs-CZ"/>
              <a:t>je předmětem </a:t>
            </a:r>
            <a:r>
              <a:rPr lang="cs-CZ" dirty="0"/>
              <a:t>obchodů na sekundárním trhu, je obchodován za svoji tržní cenu. </a:t>
            </a:r>
          </a:p>
          <a:p>
            <a:pPr algn="just"/>
            <a:r>
              <a:rPr lang="cs-CZ" dirty="0"/>
              <a:t>Tržní cena dluhopisu je obecně dána stavem nabídky a poptávky na trhu, které jsou ovlivňovány řadou faktorů.</a:t>
            </a:r>
          </a:p>
          <a:p>
            <a:pPr algn="just"/>
            <a:r>
              <a:rPr lang="cs-CZ" dirty="0"/>
              <a:t>Teoretickou cenu dluhopisu lze odvodit z podstaty dluhopisu jako cenného papíru, ze kterého plynou majiteli během doby do splatnosti určité výnosy a v době splatnosti nominální hodnota. </a:t>
            </a:r>
          </a:p>
          <a:p>
            <a:pPr algn="just"/>
            <a:r>
              <a:rPr lang="cs-CZ" b="1" dirty="0"/>
              <a:t>Teoretická cena dluhopisu je tedy současná hodnota všech budoucích plateb, plynoucích z daného dluhopisu.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511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b="1" dirty="0"/>
              <a:t>Cena dluhopisu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938463"/>
                <a:ext cx="11666139" cy="5473767"/>
              </a:xfrm>
            </p:spPr>
            <p:txBody>
              <a:bodyPr>
                <a:normAutofit fontScale="85000" lnSpcReduction="20000"/>
              </a:bodyPr>
              <a:lstStyle/>
              <a:p>
                <a:endParaRPr lang="cs-CZ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sz="3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cs-CZ" sz="32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sSup>
                          <m:sSupPr>
                            <m:ctrlPr>
                              <a:rPr lang="cs-CZ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cs-CZ" sz="32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sSup>
                          <m:sSupPr>
                            <m:ctrlPr>
                              <a:rPr lang="cs-CZ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sz="3200" dirty="0"/>
                  <a:t>+…+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sSup>
                          <m:sSupPr>
                            <m:ctrlPr>
                              <a:rPr lang="cs-CZ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sz="3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cs-CZ" sz="32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𝑁𝐻</m:t>
                        </m:r>
                      </m:num>
                      <m:den>
                        <m:sSup>
                          <m:sSupPr>
                            <m:ctrlPr>
                              <a:rPr lang="cs-CZ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sz="3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sz="3200" dirty="0"/>
              </a:p>
              <a:p>
                <a:endParaRPr lang="cs-CZ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32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3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𝑁𝐻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32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3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3200" dirty="0"/>
              </a:p>
              <a:p>
                <a:endParaRPr lang="cs-CZ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𝑁𝐻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cs-CZ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cs-CZ" sz="3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cs-CZ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p>
                                <m:sSup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3200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3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3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sz="3200" dirty="0"/>
              </a:p>
              <a:p>
                <a:endParaRPr lang="cs-CZ" dirty="0"/>
              </a:p>
              <a:p>
                <a:r>
                  <a:rPr lang="cs-CZ" sz="1800" i="1" dirty="0"/>
                  <a:t>P</a:t>
                </a:r>
                <a:r>
                  <a:rPr lang="cs-CZ" sz="1800" dirty="0"/>
                  <a:t> – teoretická cena dluhopisu jako současná hodnota budoucích plateb z dluhopisu</a:t>
                </a:r>
              </a:p>
              <a:p>
                <a:r>
                  <a:rPr lang="cs-CZ" sz="1800" i="1" dirty="0"/>
                  <a:t>C</a:t>
                </a:r>
                <a:r>
                  <a:rPr lang="cs-CZ" sz="1800" dirty="0"/>
                  <a:t> – roční kuponová platba</a:t>
                </a:r>
              </a:p>
              <a:p>
                <a:r>
                  <a:rPr lang="cs-CZ" sz="1800" i="1" dirty="0"/>
                  <a:t>NH</a:t>
                </a:r>
                <a:r>
                  <a:rPr lang="cs-CZ" sz="1800" dirty="0"/>
                  <a:t> – nominální hodnota dluhopisu</a:t>
                </a:r>
              </a:p>
              <a:p>
                <a:r>
                  <a:rPr lang="cs-CZ" sz="1800" i="1" dirty="0"/>
                  <a:t>k</a:t>
                </a:r>
                <a:r>
                  <a:rPr lang="cs-CZ" sz="1800" dirty="0"/>
                  <a:t> – kupónová sazba </a:t>
                </a:r>
              </a:p>
              <a:p>
                <a:r>
                  <a:rPr lang="cs-CZ" sz="1800" i="1" dirty="0"/>
                  <a:t>i</a:t>
                </a:r>
                <a:r>
                  <a:rPr lang="cs-CZ" sz="1800" dirty="0"/>
                  <a:t> – tržní úroková sazba </a:t>
                </a:r>
              </a:p>
              <a:p>
                <a:r>
                  <a:rPr lang="cs-CZ" sz="1800" i="1" dirty="0"/>
                  <a:t>n</a:t>
                </a:r>
                <a:r>
                  <a:rPr lang="cs-CZ" sz="1800" dirty="0"/>
                  <a:t> – počet úrokových období do splatnosti dluhopisu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938463"/>
                <a:ext cx="11666139" cy="5473767"/>
              </a:xfrm>
              <a:blipFill rotWithShape="0">
                <a:blip r:embed="rId2"/>
                <a:stretch>
                  <a:fillRect l="-157" b="-8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55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b="1" dirty="0"/>
              <a:t>Cena dluhopisu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68442" y="1227220"/>
                <a:ext cx="11833057" cy="5185010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Cena diskontovaného dluhopisu (</a:t>
                </a:r>
                <a:r>
                  <a:rPr lang="cs-CZ" dirty="0" err="1"/>
                  <a:t>zerobondu</a:t>
                </a:r>
                <a:r>
                  <a:rPr lang="cs-CZ" dirty="0"/>
                  <a:t>)</a:t>
                </a:r>
              </a:p>
              <a:p>
                <a:endParaRPr lang="cs-CZ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𝑁𝐻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Cena věčného dluhopisu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68442" y="1227220"/>
                <a:ext cx="11833057" cy="5185010"/>
              </a:xfrm>
              <a:blipFill rotWithShape="0">
                <a:blip r:embed="rId2"/>
                <a:stretch>
                  <a:fillRect l="-927" t="-18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492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1. Vypočítejte teoretickou cenu dluhopisu s pevnou kuponovou platbou s kuponovou platbou 5 % </a:t>
            </a:r>
            <a:r>
              <a:rPr lang="cs-CZ" dirty="0" err="1"/>
              <a:t>p.a</a:t>
            </a:r>
            <a:r>
              <a:rPr lang="cs-CZ" dirty="0"/>
              <a:t>. a nominální hodnotou 1 000 Kč, se splatností tři roky a při tržní úrokové míře 5,5 %.</a:t>
            </a:r>
          </a:p>
        </p:txBody>
      </p:sp>
    </p:spTree>
    <p:extLst>
      <p:ext uri="{BB962C8B-B14F-4D97-AF65-F5344CB8AC3E}">
        <p14:creationId xmlns:p14="http://schemas.microsoft.com/office/powerpoint/2010/main" val="2209669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pPr algn="just"/>
            <a:r>
              <a:rPr lang="cs-CZ" sz="2600" dirty="0"/>
              <a:t>2. Vypočítejte teoretickou cenu dluhopisu s nulovým kuponem se splatností dva roky, nominální hodnota dluhopisu činí 1 000 Kč, při tržní úrokové míře 5,5 %.</a:t>
            </a:r>
          </a:p>
        </p:txBody>
      </p:sp>
    </p:spTree>
    <p:extLst>
      <p:ext uri="{BB962C8B-B14F-4D97-AF65-F5344CB8AC3E}">
        <p14:creationId xmlns:p14="http://schemas.microsoft.com/office/powerpoint/2010/main" val="1384829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r>
              <a:rPr lang="cs-CZ" dirty="0"/>
              <a:t>3. Stanovte požadovanou cenu dluhopisu: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114720"/>
              </p:ext>
            </p:extLst>
          </p:nvPr>
        </p:nvGraphicFramePr>
        <p:xfrm>
          <a:off x="773925" y="1769571"/>
          <a:ext cx="8191868" cy="1814652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2730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0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0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Nominální hodnota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5 000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6 000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Kuponova sazba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8,8 %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9,6 %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Výplata kuponu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Roční výplata kuponu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Pololetní výplata kuponu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Splatnost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 let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 let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Požadovaný výnos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7,8 %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8,2 %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293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4. Zjistěte cenu dluhopisu k 1. 3. 2020, jestliže dluhopis je splatný k 1. 9. 2031, má nominální hodnotu 15 000 Kč a kuponovou sazbu 6,4 % </a:t>
            </a:r>
            <a:r>
              <a:rPr lang="cs-CZ" dirty="0" err="1"/>
              <a:t>p.a</a:t>
            </a:r>
            <a:r>
              <a:rPr lang="cs-CZ" dirty="0"/>
              <a:t>. s pololetní výplatou kuponu vždy k 1. 3. a 1. 9. Požadovaná výnosnost činí 5 % </a:t>
            </a:r>
            <a:r>
              <a:rPr lang="cs-CZ" dirty="0" err="1"/>
              <a:t>p.a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0920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5. Jakou cenu jste ochotni zaplatit za diskontovaný dluhopis s nominální hodnotou 25 000 Kč, jestliže požadujete výnos do splatnosti 8 % </a:t>
            </a:r>
            <a:r>
              <a:rPr lang="cs-CZ" dirty="0" err="1"/>
              <a:t>p.a</a:t>
            </a:r>
            <a:r>
              <a:rPr lang="cs-CZ" dirty="0"/>
              <a:t>. a do splatnosti dluhopisu zbývají 4 roky?</a:t>
            </a:r>
          </a:p>
        </p:txBody>
      </p:sp>
    </p:spTree>
    <p:extLst>
      <p:ext uri="{BB962C8B-B14F-4D97-AF65-F5344CB8AC3E}">
        <p14:creationId xmlns:p14="http://schemas.microsoft.com/office/powerpoint/2010/main" val="1334333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pPr algn="just"/>
            <a:r>
              <a:rPr lang="cs-CZ" sz="2600" dirty="0"/>
              <a:t>6. Určete cenu diskontovaného dluhopisu o nominální hodnotě 10 000 Kč splatného za 2 roky a 6 měsíců, jestliže výnosnost do doby splatnosti činí 5,25 % </a:t>
            </a:r>
            <a:r>
              <a:rPr lang="cs-CZ" sz="2600" dirty="0" err="1"/>
              <a:t>p.a</a:t>
            </a:r>
            <a:r>
              <a:rPr lang="cs-CZ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68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59" y="260649"/>
            <a:ext cx="9795229" cy="653751"/>
          </a:xfrm>
        </p:spPr>
        <p:txBody>
          <a:bodyPr>
            <a:normAutofit/>
          </a:bodyPr>
          <a:lstStyle/>
          <a:p>
            <a:r>
              <a:rPr lang="cs-CZ" sz="4000" dirty="0"/>
              <a:t>Dluhopisy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21104" y="1431758"/>
            <a:ext cx="11478127" cy="4969042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Dluhopis (obligace, bond) je cenný papír, který vyjadřuje dlužnický závazek emitenta vůči oprávněnému majiteli dluhopisu. </a:t>
            </a:r>
          </a:p>
          <a:p>
            <a:pPr algn="just"/>
            <a:r>
              <a:rPr lang="cs-CZ" dirty="0"/>
              <a:t>Majitel dluhopisu má nárok požadovat po emitentovi splacení nominální hodnoty v době splatnosti dluhopisu a v určených termínech i stanovených výnosů.</a:t>
            </a:r>
          </a:p>
        </p:txBody>
      </p:sp>
    </p:spTree>
    <p:extLst>
      <p:ext uri="{BB962C8B-B14F-4D97-AF65-F5344CB8AC3E}">
        <p14:creationId xmlns:p14="http://schemas.microsoft.com/office/powerpoint/2010/main" val="4029005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pPr algn="just"/>
            <a:r>
              <a:rPr lang="cs-CZ" sz="3200" dirty="0"/>
              <a:t>7. </a:t>
            </a:r>
            <a:r>
              <a:rPr lang="cs-CZ" dirty="0"/>
              <a:t>Kolik let zbývalo do splatnosti diskontovaného dluhopisu o nominální hodnotě 7 000 Kč, jestliže jste za něj při požadovaném výnosu 5,4 % </a:t>
            </a:r>
            <a:r>
              <a:rPr lang="cs-CZ" dirty="0" err="1"/>
              <a:t>p.a</a:t>
            </a:r>
            <a:r>
              <a:rPr lang="cs-CZ" dirty="0"/>
              <a:t>. zaplatili 5 105,69 Kč.</a:t>
            </a:r>
          </a:p>
        </p:txBody>
      </p:sp>
    </p:spTree>
    <p:extLst>
      <p:ext uri="{BB962C8B-B14F-4D97-AF65-F5344CB8AC3E}">
        <p14:creationId xmlns:p14="http://schemas.microsoft.com/office/powerpoint/2010/main" val="3250335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8. Kolik jste ochotni zaplatit za diskontovaný dluhopis s nominální hodnotou 10 000 Kč, jestliže požadujete výnos do splatnosti 10 % </a:t>
            </a:r>
            <a:r>
              <a:rPr lang="cs-CZ" dirty="0" err="1"/>
              <a:t>p.a</a:t>
            </a:r>
            <a:r>
              <a:rPr lang="cs-CZ" dirty="0"/>
              <a:t>. a do splatnosti dluhopisu zbývají 3 roky?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037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9. Kolik jste ochotni zaplatit věčný dluhopis, který vyplácí každý rok 1000 Kč? Požadujete výnos 10 % </a:t>
            </a:r>
            <a:r>
              <a:rPr lang="cs-CZ" dirty="0" err="1"/>
              <a:t>p.a</a:t>
            </a:r>
            <a:r>
              <a:rPr lang="cs-CZ" dirty="0"/>
              <a:t>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167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10. Koupíte si dluhopis za jeho nominální hodnotu 1 000 Kč? Do doby splatnosti zbývají 4 roky, kupónová sazba je 23 %, kupony jsou vypláceny ročně a jsou zdaněny 15 % srážkovou daní. Požadovaná výnosnost je 16 % </a:t>
            </a:r>
            <a:r>
              <a:rPr lang="cs-CZ" dirty="0" err="1"/>
              <a:t>p.a</a:t>
            </a:r>
            <a:r>
              <a:rPr lang="cs-CZ" dirty="0"/>
              <a:t>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44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b="1" dirty="0"/>
              <a:t>Výnos z dluhopisu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Z dluhopisu mohou jeho majiteli plynout výnosy ve dvou základních formách:</a:t>
            </a:r>
          </a:p>
          <a:p>
            <a:pPr lvl="1" algn="just"/>
            <a:r>
              <a:rPr lang="cs-CZ" dirty="0"/>
              <a:t>jako kuponový (úrokový) výnos,</a:t>
            </a:r>
          </a:p>
          <a:p>
            <a:pPr lvl="1" algn="just"/>
            <a:r>
              <a:rPr lang="cs-CZ" dirty="0"/>
              <a:t>jako rozdíl mezi cenou, za kterou dluhopis koupit a cenou, za kterou dluhopis prodal, resp. nominální hodnotou, která je splacena v době splatnosti dluhopisu.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2882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1450" y="1337310"/>
                <a:ext cx="11830049" cy="5074920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Běžná výnosnost </a:t>
                </a:r>
                <a:r>
                  <a:rPr lang="cs-CZ" dirty="0"/>
                  <a:t>– vyjadřuje vztah kuponové platby k aktuální tržní ceně dluhopisu, tj. ceně, za kterou můžeme dluhopis na trhu koupit:</a:t>
                </a:r>
              </a:p>
              <a:p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cs-CZ" sz="2000" dirty="0"/>
                  <a:t> - je kuponová výnosnost v %</a:t>
                </a:r>
              </a:p>
              <a:p>
                <a:r>
                  <a:rPr lang="cs-CZ" sz="2000" i="1" dirty="0"/>
                  <a:t>C</a:t>
                </a:r>
                <a:r>
                  <a:rPr lang="cs-CZ" sz="2000" dirty="0"/>
                  <a:t> – kuponová platba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000" dirty="0"/>
                  <a:t> - nákupní cena dluhopisu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1450" y="1337310"/>
                <a:ext cx="11830049" cy="5074920"/>
              </a:xfrm>
              <a:blipFill rotWithShape="0">
                <a:blip r:embed="rId2"/>
                <a:stretch>
                  <a:fillRect l="-927" t="-19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5120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1450" y="1337310"/>
                <a:ext cx="11830049" cy="5074920"/>
              </a:xfrm>
            </p:spPr>
            <p:txBody>
              <a:bodyPr>
                <a:normAutofit fontScale="77500" lnSpcReduction="20000"/>
              </a:bodyPr>
              <a:lstStyle/>
              <a:p>
                <a:pPr algn="just"/>
                <a:r>
                  <a:rPr lang="cs-CZ" b="1" dirty="0"/>
                  <a:t>Výnosnost do doby splatnosti </a:t>
                </a:r>
                <a:r>
                  <a:rPr lang="cs-CZ" dirty="0"/>
                  <a:t>– roční výnosnost, které dosáhne investor kupující dluhopis, od jeho zakoupení do jeho splatnosti.</a:t>
                </a:r>
              </a:p>
              <a:p>
                <a:pPr algn="just"/>
                <a:endParaRPr lang="cs-CZ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𝐷𝑆</m:t>
                            </m:r>
                          </m:sub>
                        </m:sSub>
                      </m:den>
                    </m:f>
                    <m:r>
                      <a:rPr lang="cs-CZ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𝐷𝑆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cs-CZ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𝐷𝑆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dirty="0"/>
                  <a:t>+…+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𝐷𝑆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cs-CZ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𝑁𝐻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𝐷𝑆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dirty="0"/>
              </a:p>
              <a:p>
                <a:pPr algn="just"/>
                <a:endParaRPr lang="cs-CZ" dirty="0"/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/>
                  <a:t>Vzhledem k obtížnosti výpočtu, můžeme použít aproximační vzorec:</a:t>
                </a:r>
              </a:p>
              <a:p>
                <a:pPr algn="just"/>
                <a:endParaRPr lang="cs-CZ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𝑌𝑇𝑀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𝑁𝐻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0,6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+0,4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𝑁𝐻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pPr algn="just"/>
                <a:endParaRPr lang="cs-CZ" dirty="0"/>
              </a:p>
              <a:p>
                <a:pPr algn="just"/>
                <a:endParaRPr lang="cs-CZ" dirty="0"/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cs-CZ" sz="2200" dirty="0"/>
                  <a:t> - kupní cena dluhopisu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𝐷𝑆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200" dirty="0"/>
                  <a:t>- výnosnost do doby splatnosti, vyjádřená jako desetinné číslo </a:t>
                </a:r>
              </a:p>
              <a:p>
                <a:pPr algn="just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1450" y="1337310"/>
                <a:ext cx="11830049" cy="5074920"/>
              </a:xfrm>
              <a:blipFill rotWithShape="0">
                <a:blip r:embed="rId2"/>
                <a:stretch>
                  <a:fillRect l="-567" t="-2401" r="-618" b="-6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89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1450" y="1337310"/>
                <a:ext cx="11830049" cy="5074920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Vzorec pro výpočet výnosnosti do doby splatnosti můžeme použít i pro výpočet </a:t>
                </a:r>
                <a:r>
                  <a:rPr lang="cs-CZ" b="1" dirty="0"/>
                  <a:t>výnosnosti za dobu držby dluhopisu</a:t>
                </a:r>
                <a:r>
                  <a:rPr lang="cs-CZ" dirty="0"/>
                  <a:t>, která je kratší než doba splatnosti:</a:t>
                </a:r>
              </a:p>
              <a:p>
                <a:endParaRPr lang="cs-CZ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𝐷𝐷</m:t>
                            </m:r>
                          </m:sub>
                        </m:sSub>
                      </m:den>
                    </m:f>
                    <m:r>
                      <a:rPr lang="cs-CZ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𝐷𝐷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cs-CZ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𝐷𝐷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dirty="0"/>
                  <a:t>+…+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𝐷𝐷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cs-CZ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𝐷𝐷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𝐷𝐷</m:t>
                        </m:r>
                      </m:sub>
                    </m:sSub>
                  </m:oMath>
                </a14:m>
                <a:r>
                  <a:rPr lang="cs-CZ" dirty="0"/>
                  <a:t> - výnosnost za dobu držby, vyjádřená jako desetinné číslo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1450" y="1337310"/>
                <a:ext cx="11830049" cy="5074920"/>
              </a:xfrm>
              <a:blipFill rotWithShape="0">
                <a:blip r:embed="rId2"/>
                <a:stretch>
                  <a:fillRect l="-927" t="-1921" r="-14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355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1450" y="1337310"/>
                <a:ext cx="11830049" cy="5074920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Výnosnost do doby splatnosti pro dluhopis s nulovým kuponem:</a:t>
                </a:r>
              </a:p>
              <a:p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𝑁𝐾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𝑁𝐻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𝑇𝑁𝐾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  <m:r>
                        <a:rPr lang="cs-CZ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𝑁𝐾</m:t>
                        </m:r>
                      </m:sub>
                    </m:sSub>
                  </m:oMath>
                </a14:m>
                <a:r>
                  <a:rPr lang="cs-CZ" sz="2200" dirty="0"/>
                  <a:t> - výnosnost do doby splatnosti jako desetinné číslo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𝑁𝐾𝑇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200" dirty="0"/>
                  <a:t>- tržní cena dluhopisu s nulovým kuponem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1450" y="1337310"/>
                <a:ext cx="11830049" cy="5074920"/>
              </a:xfrm>
              <a:blipFill rotWithShape="0">
                <a:blip r:embed="rId2"/>
                <a:stretch>
                  <a:fillRect l="-927" t="-19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42181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1450" y="1337310"/>
                <a:ext cx="11830049" cy="5074920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Výnosnost pro dluhopis bez splatnosti (věčnou rentu):</a:t>
                </a:r>
              </a:p>
              <a:p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𝐵𝑆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𝑇𝐵𝑆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𝐵𝑆</m:t>
                        </m:r>
                      </m:sub>
                    </m:sSub>
                  </m:oMath>
                </a14:m>
                <a:r>
                  <a:rPr lang="cs-CZ" dirty="0"/>
                  <a:t> - výnosnost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𝑇𝐵𝑆</m:t>
                        </m:r>
                      </m:sub>
                    </m:sSub>
                  </m:oMath>
                </a14:m>
                <a:r>
                  <a:rPr lang="cs-CZ" dirty="0"/>
                  <a:t> - aktuální tržní cena dluhopisu bez splatnosti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1450" y="1337310"/>
                <a:ext cx="11830049" cy="5074920"/>
              </a:xfrm>
              <a:blipFill rotWithShape="0">
                <a:blip r:embed="rId2"/>
                <a:stretch>
                  <a:fillRect l="-927" t="-19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3670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50"/>
            <a:ext cx="10011798" cy="617656"/>
          </a:xfrm>
        </p:spPr>
        <p:txBody>
          <a:bodyPr>
            <a:normAutofit fontScale="90000"/>
          </a:bodyPr>
          <a:lstStyle/>
          <a:p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0" y="1395662"/>
            <a:ext cx="11620420" cy="4833687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cs-CZ" sz="3000" dirty="0"/>
              <a:t>V době splatnosti dochází ke splacení nominální hodnoty dluhopisu, z hlediska délky doby do splatnosti rozlišujeme dluhopisy:</a:t>
            </a:r>
          </a:p>
          <a:p>
            <a:pPr lvl="1" algn="just">
              <a:spcBef>
                <a:spcPts val="1200"/>
              </a:spcBef>
            </a:pPr>
            <a:r>
              <a:rPr lang="cs-CZ" sz="2800" b="1" dirty="0"/>
              <a:t>Krátkodobé</a:t>
            </a:r>
            <a:r>
              <a:rPr lang="cs-CZ" sz="2800" dirty="0"/>
              <a:t> – mají splatnost stanovenou do jednoho roku</a:t>
            </a:r>
          </a:p>
          <a:p>
            <a:pPr lvl="1" algn="just">
              <a:spcBef>
                <a:spcPts val="1200"/>
              </a:spcBef>
            </a:pPr>
            <a:r>
              <a:rPr lang="cs-CZ" sz="2800" b="1" dirty="0"/>
              <a:t>Střednědobé</a:t>
            </a:r>
            <a:r>
              <a:rPr lang="cs-CZ" sz="2800" dirty="0"/>
              <a:t> – mají splatnost od jednoho do čtyř let</a:t>
            </a:r>
          </a:p>
          <a:p>
            <a:pPr lvl="1" algn="just">
              <a:spcBef>
                <a:spcPts val="1200"/>
              </a:spcBef>
            </a:pPr>
            <a:r>
              <a:rPr lang="cs-CZ" sz="2800" b="1" dirty="0"/>
              <a:t>Dlouhodobé</a:t>
            </a:r>
            <a:r>
              <a:rPr lang="cs-CZ" sz="2800" dirty="0"/>
              <a:t> – se splatností delší než čtyři roky</a:t>
            </a:r>
          </a:p>
          <a:p>
            <a:pPr lvl="1" algn="just">
              <a:spcBef>
                <a:spcPts val="1200"/>
              </a:spcBef>
            </a:pPr>
            <a:r>
              <a:rPr lang="cs-CZ" sz="2800" b="1" dirty="0"/>
              <a:t>Věčné</a:t>
            </a:r>
            <a:r>
              <a:rPr lang="cs-CZ" sz="2800" dirty="0"/>
              <a:t> </a:t>
            </a:r>
            <a:r>
              <a:rPr lang="cs-CZ" sz="2800" b="1" dirty="0"/>
              <a:t>renty</a:t>
            </a:r>
            <a:r>
              <a:rPr lang="cs-CZ" sz="2800" dirty="0"/>
              <a:t> neboli </a:t>
            </a:r>
            <a:r>
              <a:rPr lang="cs-CZ" sz="2800" b="1" dirty="0"/>
              <a:t>konzoly</a:t>
            </a:r>
            <a:r>
              <a:rPr lang="cs-CZ" sz="2800" dirty="0"/>
              <a:t> – speciální druhy dluhopisů, které nemají stanovenou splatnost, to znamená, že u nich nikdy nedochází ke splacení nominální hodnoty, jsou vypláceny pouze úrokové výnosy.</a:t>
            </a:r>
          </a:p>
          <a:p>
            <a:pPr algn="just">
              <a:spcBef>
                <a:spcPts val="1200"/>
              </a:spcBef>
            </a:pP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259073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1450" y="1337310"/>
                <a:ext cx="11830049" cy="507492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dirty="0"/>
                  <a:t>Rendita (skutečná, reálná výnosnost)</a:t>
                </a:r>
              </a:p>
              <a:p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cs-CZ" sz="2600" dirty="0"/>
                  <a:t> - výnosnost za dobu držby – rendita, vyjádřená jako desetinné číslo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600" dirty="0"/>
                  <a:t> - nákupní cena dluhopisu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cs-CZ" sz="2600" dirty="0"/>
                  <a:t> - prodejní cena dluhopisu</a:t>
                </a:r>
              </a:p>
              <a:p>
                <a:r>
                  <a:rPr lang="cs-CZ" sz="2600" i="1" dirty="0"/>
                  <a:t>n</a:t>
                </a:r>
                <a:r>
                  <a:rPr lang="cs-CZ" sz="2600" dirty="0"/>
                  <a:t> – počet let držby dluhopisu</a:t>
                </a:r>
              </a:p>
              <a:p>
                <a:r>
                  <a:rPr lang="cs-CZ" sz="2600" i="1" dirty="0"/>
                  <a:t>C</a:t>
                </a:r>
                <a:r>
                  <a:rPr lang="cs-CZ" sz="2600" dirty="0"/>
                  <a:t> – roční kuponová platba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1450" y="1337310"/>
                <a:ext cx="11830049" cy="5074920"/>
              </a:xfrm>
              <a:blipFill rotWithShape="0">
                <a:blip r:embed="rId2"/>
                <a:stretch>
                  <a:fillRect l="-927" t="-26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0283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1337310"/>
            <a:ext cx="11830049" cy="507492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11. Vypočítejte běžný výnos u dluhopisu, jehož nominální hodnota je 2 000 Kč, kuponová sazba je 15 % (roční výplata), výnosnost od doby splatnosti je 12 % a doba splatnosti je 7 let. </a:t>
            </a:r>
          </a:p>
        </p:txBody>
      </p:sp>
    </p:spTree>
    <p:extLst>
      <p:ext uri="{BB962C8B-B14F-4D97-AF65-F5344CB8AC3E}">
        <p14:creationId xmlns:p14="http://schemas.microsoft.com/office/powerpoint/2010/main" val="38101737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1337310"/>
            <a:ext cx="11830049" cy="507492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12. Investor si pořídil na trhu dluhopis o nominální hodnotě 150 000 Kč splatný přesně za 7 let za cenu 167 348 Kč. Dluhopis přináší roční kupon ve výši 6,45 % </a:t>
            </a:r>
            <a:r>
              <a:rPr lang="cs-CZ" dirty="0" err="1"/>
              <a:t>p.a</a:t>
            </a:r>
            <a:r>
              <a:rPr lang="cs-CZ" dirty="0"/>
              <a:t>. Určete výnosnost do doby splatnosti, které dosáhl investor v době pořízení dluhopisu.</a:t>
            </a:r>
          </a:p>
        </p:txBody>
      </p:sp>
    </p:spTree>
    <p:extLst>
      <p:ext uri="{BB962C8B-B14F-4D97-AF65-F5344CB8AC3E}">
        <p14:creationId xmlns:p14="http://schemas.microsoft.com/office/powerpoint/2010/main" val="19047720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1337310"/>
            <a:ext cx="11830049" cy="507492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13. Vypočtěte renditu dluhopisu s nominální hodnotou 20 000 Kč, který jste drželi po dobu dvou let. Dluhopis vyplácí roční kupon ve výši 8,8 %. Výchozí kurz byl 20 000 Kč a v době prodeje se</a:t>
            </a:r>
          </a:p>
          <a:p>
            <a:pPr lvl="1" algn="just"/>
            <a:r>
              <a:rPr lang="cs-CZ" dirty="0"/>
              <a:t>a) nezměnil,</a:t>
            </a:r>
          </a:p>
          <a:p>
            <a:pPr lvl="1" algn="just"/>
            <a:r>
              <a:rPr lang="cs-CZ" dirty="0"/>
              <a:t>b) vzrostl o 7 000 Kč.</a:t>
            </a:r>
          </a:p>
        </p:txBody>
      </p:sp>
    </p:spTree>
    <p:extLst>
      <p:ext uri="{BB962C8B-B14F-4D97-AF65-F5344CB8AC3E}">
        <p14:creationId xmlns:p14="http://schemas.microsoft.com/office/powerpoint/2010/main" val="32409579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87911" y="3027599"/>
            <a:ext cx="7989242" cy="116439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a přeji pěkný den </a:t>
            </a:r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b="1" dirty="0">
              <a:solidFill>
                <a:srgbClr val="306E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5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011798" cy="73797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28599" y="1407695"/>
            <a:ext cx="11562347" cy="4343399"/>
          </a:xfrm>
        </p:spPr>
        <p:txBody>
          <a:bodyPr>
            <a:normAutofit/>
          </a:bodyPr>
          <a:lstStyle/>
          <a:p>
            <a:pPr algn="just"/>
            <a:r>
              <a:rPr lang="cs-CZ" sz="3200" dirty="0"/>
              <a:t>Splatnost dluhopisu může být v emisních podmínkách modifikována zvláštními právy emitenta a dlužníka.</a:t>
            </a:r>
          </a:p>
          <a:p>
            <a:pPr algn="just"/>
            <a:r>
              <a:rPr lang="cs-CZ" sz="3200" dirty="0"/>
              <a:t>Emitent si může vyhradit právo na předčasné vyplacení dluhopisů (</a:t>
            </a:r>
            <a:r>
              <a:rPr lang="cs-CZ" sz="3200" b="1" dirty="0"/>
              <a:t>dluhopisy s call opcí</a:t>
            </a:r>
            <a:r>
              <a:rPr lang="cs-CZ" sz="3200" dirty="0"/>
              <a:t>) nebo naopak může být toto právo dáno majiteli dluhopisu (</a:t>
            </a:r>
            <a:r>
              <a:rPr lang="cs-CZ" sz="3200" b="1" dirty="0"/>
              <a:t>dluhopisy s </a:t>
            </a:r>
            <a:r>
              <a:rPr lang="cs-CZ" sz="3200" b="1" dirty="0" err="1"/>
              <a:t>put</a:t>
            </a:r>
            <a:r>
              <a:rPr lang="cs-CZ" sz="3200" b="1" dirty="0"/>
              <a:t> opcí</a:t>
            </a:r>
            <a:r>
              <a:rPr lang="cs-CZ" sz="3200" dirty="0"/>
              <a:t>).</a:t>
            </a:r>
          </a:p>
          <a:p>
            <a:pPr algn="just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6806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071956" cy="641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0474" y="1347537"/>
            <a:ext cx="11754852" cy="4644189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Podle formy a způsobu stanovení výnosu plynoucího z dluhopisu můžeme rozlišovat tyto základní druhy dluhopisů:</a:t>
            </a:r>
          </a:p>
          <a:p>
            <a:pPr lvl="1" algn="just"/>
            <a:r>
              <a:rPr lang="cs-CZ" b="1" dirty="0"/>
              <a:t>Dluhopisy s pevnou úrokovou (kuponovou) sazbou </a:t>
            </a:r>
            <a:r>
              <a:rPr lang="cs-CZ" dirty="0"/>
              <a:t>– mají stanovenou výši úrokové (kuponové) sazby fixně po celou dobu do splatnosti dluhopisu. Tato sazba (a tedy i výnos plynoucí z dluhopisu) je nezávislá na vývoji tržních úrokových sazeb, emitent nemá možnost sazbu během doby splatnosti změnit. </a:t>
            </a:r>
          </a:p>
          <a:p>
            <a:pPr lvl="1" algn="just"/>
            <a:r>
              <a:rPr lang="cs-CZ" b="1" dirty="0"/>
              <a:t>Dluhopisy s pohyblivou úrokovou (kuponovou) sazbou </a:t>
            </a:r>
            <a:r>
              <a:rPr lang="cs-CZ" dirty="0"/>
              <a:t>– mají úrokovou sazbu vázanou na předem přesně určenou tržní referenční úrokovou sazbu (nejčastěji se jedná o úrokovou sazbu typu PRIBOR, LIBOR apod.), úroková sazba z dluhopisu se potom pravidelně stanoveným způsobem přizpůsobuje výši referenční tržní úrokové sazbě v předem pěvně daných termínech.</a:t>
            </a:r>
          </a:p>
          <a:p>
            <a:pPr lvl="1" algn="just"/>
            <a:r>
              <a:rPr lang="cs-CZ" b="1" dirty="0"/>
              <a:t>Dluhopisy s nulovou úrokovou (kuponovou) sazbou </a:t>
            </a:r>
            <a:r>
              <a:rPr lang="cs-CZ" dirty="0"/>
              <a:t>(nulovým kuponem) – označují se také </a:t>
            </a:r>
            <a:r>
              <a:rPr lang="cs-CZ" dirty="0" err="1"/>
              <a:t>zerobondy</a:t>
            </a:r>
            <a:r>
              <a:rPr lang="cs-CZ" dirty="0"/>
              <a:t>, nedávají majiteli během doby do splatnosti žádný úrokový výnos. Výnos pro majitele plyne z rozdílu mezi nižší (diskontovanou) cenou, za kterou jsou při emisi prodávány a jmenovitou hodnotou, která je vyplacena v době splatnosti.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505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32347" y="1118937"/>
            <a:ext cx="12059653" cy="5058026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cs-CZ" sz="3000" dirty="0"/>
              <a:t>Vedle uvedených výnosů mohou dávat některé speciální formy dluhopisů majiteli určitá dodatečná práva. Nejvýznamnější jsou dva druhy dluhopisů:</a:t>
            </a:r>
          </a:p>
          <a:p>
            <a:pPr lvl="1" algn="just">
              <a:spcBef>
                <a:spcPts val="1200"/>
              </a:spcBef>
            </a:pPr>
            <a:r>
              <a:rPr lang="cs-CZ" sz="2700" b="1" dirty="0"/>
              <a:t>Konvertibilní neboli směnitelné dluhopisy </a:t>
            </a:r>
            <a:r>
              <a:rPr lang="cs-CZ" sz="2700" dirty="0"/>
              <a:t>– dávají majiteli právo volby v době splatnosti mezi splacením nominální hodnoty dluhopisu nebo jejich výměnou za stanovený počet akcií emitenta.</a:t>
            </a:r>
          </a:p>
          <a:p>
            <a:pPr lvl="1" algn="just">
              <a:spcBef>
                <a:spcPts val="1200"/>
              </a:spcBef>
            </a:pPr>
            <a:r>
              <a:rPr lang="cs-CZ" sz="2700" b="1" dirty="0"/>
              <a:t>Opční dluhopisy </a:t>
            </a:r>
            <a:r>
              <a:rPr lang="cs-CZ" sz="2700" dirty="0"/>
              <a:t>– obsahují vedle samotného dluhopisu ještě tzv. opční list (</a:t>
            </a:r>
            <a:r>
              <a:rPr lang="cs-CZ" sz="2700" dirty="0" err="1"/>
              <a:t>warrant</a:t>
            </a:r>
            <a:r>
              <a:rPr lang="cs-CZ" sz="2700" dirty="0"/>
              <a:t>), na jehož základě má jeho majitel právo – opci na koupi (eventuálně prodej) za stanovených podmínek (cena, termín, množství). Opční list se může od dluhopisu oddělit a být obchodován samostatně.</a:t>
            </a:r>
          </a:p>
        </p:txBody>
      </p:sp>
    </p:spTree>
    <p:extLst>
      <p:ext uri="{BB962C8B-B14F-4D97-AF65-F5344CB8AC3E}">
        <p14:creationId xmlns:p14="http://schemas.microsoft.com/office/powerpoint/2010/main" val="3760267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76518" y="1118937"/>
            <a:ext cx="11715482" cy="5058026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endParaRPr lang="cs-CZ" sz="3000" dirty="0"/>
          </a:p>
          <a:p>
            <a:pPr algn="just">
              <a:spcBef>
                <a:spcPts val="1200"/>
              </a:spcBef>
            </a:pPr>
            <a:endParaRPr lang="cs-CZ" sz="3000" dirty="0"/>
          </a:p>
          <a:p>
            <a:pPr algn="just">
              <a:spcBef>
                <a:spcPts val="1200"/>
              </a:spcBef>
            </a:pPr>
            <a:endParaRPr lang="cs-CZ" sz="3000" dirty="0"/>
          </a:p>
          <a:p>
            <a:pPr algn="just">
              <a:spcBef>
                <a:spcPts val="1200"/>
              </a:spcBef>
            </a:pPr>
            <a:r>
              <a:rPr lang="cs-CZ" sz="3000" dirty="0"/>
              <a:t>? Kdo je nejvýznamnějším emitentem dluhopisů v ČR?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2512022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pPr algn="just"/>
            <a:r>
              <a:rPr lang="cs-CZ" dirty="0"/>
              <a:t>Hlavními emitenty dluhopisů jsou: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3" y="1326524"/>
            <a:ext cx="11847546" cy="485770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stát – státní dluhopisy jsou dluhopisy vydávané Českou republikou (zde patří státní pokladniční poukázky a státní dluhopisy)</a:t>
            </a:r>
          </a:p>
          <a:p>
            <a:pPr algn="just"/>
            <a:r>
              <a:rPr lang="cs-CZ" dirty="0"/>
              <a:t>obce a města – emitují tzv. komunální obligace. Komunální obligace mohou vydávat buď banky a ty pak z výtěžku prodeje poskytnou úvěr obci, která o jejich vydání požádala a která za vydání ručí svým majetkem, nebo obce, které za jejich vydání ručí svým majetkem.</a:t>
            </a:r>
          </a:p>
          <a:p>
            <a:pPr algn="just"/>
            <a:r>
              <a:rPr lang="cs-CZ" dirty="0"/>
              <a:t>banky – emitují různé druhy dluhopisů:</a:t>
            </a:r>
          </a:p>
          <a:p>
            <a:pPr lvl="1" algn="just"/>
            <a:r>
              <a:rPr lang="cs-CZ" dirty="0"/>
              <a:t>poukázky emitované Českou národní bankou jsou krátkodobé dluhopisy, které slouží jako nástroj k regulaci množství peněz v oběhu</a:t>
            </a:r>
          </a:p>
          <a:p>
            <a:pPr lvl="1" algn="just"/>
            <a:r>
              <a:rPr lang="cs-CZ" dirty="0"/>
              <a:t>hypoteční zástavní listy – to jsou dluhopisy, součástí jejichž názvu je označení hypoteční zástavní list a jejichž jmenovitá hodnota včetně úroků je plně kryta pohledávkami z hypotečních úvěrů. Hypoteční zástavní listy může vydávat pouze banka, která je k této činnosti oprávněna podle zvláštního zákona. </a:t>
            </a:r>
          </a:p>
          <a:p>
            <a:pPr lvl="1" algn="just"/>
            <a:r>
              <a:rPr lang="cs-CZ" dirty="0"/>
              <a:t>dlouhodobé bankovní dluhopisy, které slouží bankám k získávání dlouhodobých zdrojů ke krytí aktivních obchodů bank . Jsou emitovány v jednorázových rozsáhlých emisích a zpravidla jsou dobře sekundárně obchodovatelné.</a:t>
            </a:r>
          </a:p>
          <a:p>
            <a:pPr algn="just"/>
            <a:r>
              <a:rPr lang="cs-CZ" dirty="0"/>
              <a:t>právnické a fyzické osoby oprávněné k podnikání (podnikový sektor).</a:t>
            </a:r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909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2" y="1227220"/>
            <a:ext cx="11833057" cy="518501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cs-CZ" dirty="0"/>
              <a:t>Majitel dluhopisu může dluhopis a práva s ním spojená převádět na jiné osoby. Z hlediska způsobu převoditelnosti se rozlišují tři druhy dluhopisů:</a:t>
            </a:r>
          </a:p>
          <a:p>
            <a:pPr lvl="1" algn="just">
              <a:spcBef>
                <a:spcPts val="1200"/>
              </a:spcBef>
            </a:pPr>
            <a:r>
              <a:rPr lang="cs-CZ" dirty="0"/>
              <a:t>Dluhopisy na majitele (doručitele) mohou být převáděny pouhým předáním dluhopisů.</a:t>
            </a:r>
          </a:p>
          <a:p>
            <a:pPr lvl="1" algn="just">
              <a:spcBef>
                <a:spcPts val="1200"/>
              </a:spcBef>
            </a:pPr>
            <a:r>
              <a:rPr lang="cs-CZ" dirty="0"/>
              <a:t>Dluhopisy na řad se převádějí indosamentem (rubopisem) a předáním.</a:t>
            </a:r>
          </a:p>
          <a:p>
            <a:pPr lvl="1" algn="just">
              <a:spcBef>
                <a:spcPts val="1200"/>
              </a:spcBef>
            </a:pPr>
            <a:r>
              <a:rPr lang="cs-CZ" dirty="0"/>
              <a:t>Dluhopisy na jméno v zásadě převádět plnohodnotně nejde, do určité míry je možný převod práv pouze postoupením (cesí).</a:t>
            </a:r>
          </a:p>
        </p:txBody>
      </p:sp>
    </p:spTree>
    <p:extLst>
      <p:ext uri="{BB962C8B-B14F-4D97-AF65-F5344CB8AC3E}">
        <p14:creationId xmlns:p14="http://schemas.microsoft.com/office/powerpoint/2010/main" val="27516071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1880</Words>
  <Application>Microsoft Office PowerPoint</Application>
  <PresentationFormat>Širokoúhlá obrazovka</PresentationFormat>
  <Paragraphs>170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Times New Roman</vt:lpstr>
      <vt:lpstr>Motiv Office</vt:lpstr>
      <vt:lpstr>Finanční a pojistná matematika  Dlouhodobé cenné papíry Dluhopisy</vt:lpstr>
      <vt:lpstr>Dluhopisy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Hlavními emitenty dluhopisů jsou:</vt:lpstr>
      <vt:lpstr>Prezentace aplikace PowerPoint</vt:lpstr>
      <vt:lpstr>Prezentace aplikace PowerPoint</vt:lpstr>
      <vt:lpstr>Cena dluhopisu</vt:lpstr>
      <vt:lpstr>Cena dluhopisu</vt:lpstr>
      <vt:lpstr>Cena dluhopisu</vt:lpstr>
      <vt:lpstr>Příklad</vt:lpstr>
      <vt:lpstr>Příklad</vt:lpstr>
      <vt:lpstr>Příklad</vt:lpstr>
      <vt:lpstr>Příklady</vt:lpstr>
      <vt:lpstr>Příklady</vt:lpstr>
      <vt:lpstr>Příklad</vt:lpstr>
      <vt:lpstr>Příklad</vt:lpstr>
      <vt:lpstr>Příklad</vt:lpstr>
      <vt:lpstr>Příklad</vt:lpstr>
      <vt:lpstr>Příklad</vt:lpstr>
      <vt:lpstr>Výnos z dluhopisu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</vt:lpstr>
      <vt:lpstr>Příklad</vt:lpstr>
      <vt:lpstr>Příklad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Složené úročení</dc:title>
  <dc:creator>repkova</dc:creator>
  <cp:lastModifiedBy>Roman Hlawiczka</cp:lastModifiedBy>
  <cp:revision>29</cp:revision>
  <dcterms:created xsi:type="dcterms:W3CDTF">2013-10-19T09:05:12Z</dcterms:created>
  <dcterms:modified xsi:type="dcterms:W3CDTF">2021-09-16T11:28:16Z</dcterms:modified>
</cp:coreProperties>
</file>