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8" r:id="rId2"/>
    <p:sldId id="299" r:id="rId3"/>
    <p:sldId id="336" r:id="rId4"/>
    <p:sldId id="300" r:id="rId5"/>
    <p:sldId id="338" r:id="rId6"/>
    <p:sldId id="339" r:id="rId7"/>
    <p:sldId id="340" r:id="rId8"/>
    <p:sldId id="337" r:id="rId9"/>
    <p:sldId id="341" r:id="rId10"/>
    <p:sldId id="301" r:id="rId11"/>
    <p:sldId id="303" r:id="rId12"/>
    <p:sldId id="335" r:id="rId13"/>
    <p:sldId id="309" r:id="rId14"/>
    <p:sldId id="310" r:id="rId15"/>
    <p:sldId id="312" r:id="rId16"/>
    <p:sldId id="313" r:id="rId17"/>
    <p:sldId id="314" r:id="rId18"/>
    <p:sldId id="315" r:id="rId19"/>
    <p:sldId id="344" r:id="rId20"/>
    <p:sldId id="316" r:id="rId21"/>
    <p:sldId id="342" r:id="rId22"/>
    <p:sldId id="317" r:id="rId23"/>
    <p:sldId id="318" r:id="rId24"/>
    <p:sldId id="334" r:id="rId25"/>
    <p:sldId id="320" r:id="rId26"/>
    <p:sldId id="319" r:id="rId27"/>
    <p:sldId id="321" r:id="rId28"/>
    <p:sldId id="323" r:id="rId29"/>
    <p:sldId id="324" r:id="rId30"/>
    <p:sldId id="322" r:id="rId31"/>
    <p:sldId id="325" r:id="rId32"/>
    <p:sldId id="326" r:id="rId33"/>
    <p:sldId id="327" r:id="rId34"/>
    <p:sldId id="328" r:id="rId35"/>
    <p:sldId id="329" r:id="rId36"/>
    <p:sldId id="343" r:id="rId37"/>
    <p:sldId id="276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kova" initials="r" lastIdx="1" clrIdx="0">
    <p:extLst>
      <p:ext uri="{19B8F6BF-5375-455C-9EA6-DF929625EA0E}">
        <p15:presenceInfo xmlns:p15="http://schemas.microsoft.com/office/powerpoint/2012/main" userId="rep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E71"/>
    <a:srgbClr val="307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05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893B-795C-4538-A213-F3D354D9CAF2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E7CF-4406-4D41-90F4-FA71314AD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26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51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9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8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96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5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69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91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7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43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1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9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26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54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5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9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92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39F4-9EA3-4A24-AB7D-61B39F758927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3481-819F-4B85-85AA-1E88FCE8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19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5360" y="1508787"/>
            <a:ext cx="7488832" cy="28803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7920843" y="4738255"/>
            <a:ext cx="4042186" cy="176308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Iveta Palečková, Ph.D.</a:t>
            </a:r>
          </a:p>
          <a:p>
            <a:pPr algn="r"/>
            <a:r>
              <a:rPr lang="pl-PL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48026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011798" cy="737972"/>
          </a:xfrm>
        </p:spPr>
        <p:txBody>
          <a:bodyPr/>
          <a:lstStyle/>
          <a:p>
            <a:r>
              <a:rPr lang="cs-CZ" dirty="0"/>
              <a:t>Dividendový diskontní model (DDM)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599" y="1407695"/>
                <a:ext cx="11616071" cy="4929310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cs-CZ" sz="3200" dirty="0"/>
                  <a:t>Dividendový diskontní model vychází z toho, že vnitřní hodnota akcie je současnou hodnotou veškerých budoucích příjmů, plynoucích z akcie jejímu majiteli.</a:t>
                </a:r>
              </a:p>
              <a:p>
                <a:pPr algn="just"/>
                <a:r>
                  <a:rPr lang="cs-CZ" sz="3200" dirty="0"/>
                  <a:t>Majiteli akcií mohou z akcie plynout příjmy ve formě dividend a z prodeje akcie.</a:t>
                </a:r>
              </a:p>
              <a:p>
                <a:pPr algn="just"/>
                <a:r>
                  <a:rPr lang="cs-CZ" sz="3200" dirty="0"/>
                  <a:t>Pokud předpokládáme, že budeme akcii držet po dobu jednoho roku, lze vnitřní hodnotu akcie stanovit jako:</a:t>
                </a:r>
              </a:p>
              <a:p>
                <a:pPr algn="just"/>
                <a:endParaRPr lang="cs-CZ" sz="3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𝑉𝐻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  <a:p>
                <a:pPr algn="just"/>
                <a:endParaRPr lang="cs-CZ" sz="32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3200" dirty="0"/>
                  <a:t> - očekávaná cena na konci prvního roku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3200" dirty="0"/>
                  <a:t> - očekávaná dividenda na konci prvního roku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3200" dirty="0"/>
                  <a:t> - očekávaná cena na konci druhého roku</a:t>
                </a:r>
              </a:p>
              <a:p>
                <a:pPr algn="just"/>
                <a:r>
                  <a:rPr lang="cs-CZ" sz="3200" dirty="0"/>
                  <a:t> </a:t>
                </a:r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3200" dirty="0"/>
                  <a:t> – úroková sazba, tedy požadovaná výnosnost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599" y="1407695"/>
                <a:ext cx="11616071" cy="4929310"/>
              </a:xfrm>
              <a:blipFill rotWithShape="0">
                <a:blip r:embed="rId2"/>
                <a:stretch>
                  <a:fillRect l="-735" t="-2967" r="-8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06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8659784" cy="675016"/>
          </a:xfrm>
        </p:spPr>
        <p:txBody>
          <a:bodyPr/>
          <a:lstStyle/>
          <a:p>
            <a:r>
              <a:rPr lang="cs-CZ" dirty="0"/>
              <a:t>Vnitřní hodnota akcie pro n-let (DDM)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32347" y="1275907"/>
                <a:ext cx="12059653" cy="490105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cs-CZ" sz="3200" dirty="0"/>
                  <a:t>Vnitřní hodnotu akcie pro </a:t>
                </a:r>
                <a:r>
                  <a:rPr lang="cs-CZ" sz="3200" i="1" dirty="0"/>
                  <a:t>n</a:t>
                </a:r>
                <a:r>
                  <a:rPr lang="cs-CZ" sz="3200" dirty="0"/>
                  <a:t>-let lze tedy vyjádřit jako:</a:t>
                </a:r>
              </a:p>
              <a:p>
                <a:pPr algn="just"/>
                <a:endParaRPr lang="cs-CZ" sz="3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</a:rPr>
                      <m:t>𝑉𝐻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cs-CZ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3200" dirty="0"/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cs-CZ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cs-CZ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32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cs-CZ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cs-CZ" sz="3200" dirty="0"/>
                          <m:t>+</m:t>
                        </m:r>
                        <m:f>
                          <m:f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cs-CZ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32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cs-CZ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cs-CZ" sz="3200" dirty="0"/>
              </a:p>
              <a:p>
                <a:pPr algn="just"/>
                <a:endParaRPr lang="cs-CZ" sz="32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3200" dirty="0"/>
                  <a:t> - očekávaná dividenda na konci </a:t>
                </a:r>
                <a:r>
                  <a:rPr lang="cs-CZ" sz="3200" i="1" dirty="0"/>
                  <a:t>j-</a:t>
                </a:r>
                <a:r>
                  <a:rPr lang="cs-CZ" sz="3200" dirty="0" err="1"/>
                  <a:t>tého</a:t>
                </a:r>
                <a:r>
                  <a:rPr lang="cs-CZ" sz="3200" dirty="0"/>
                  <a:t>, resp. </a:t>
                </a:r>
                <a:r>
                  <a:rPr lang="cs-CZ" sz="3200" i="1" dirty="0"/>
                  <a:t>n-</a:t>
                </a:r>
                <a:r>
                  <a:rPr lang="cs-CZ" sz="3200" dirty="0" err="1"/>
                  <a:t>tého</a:t>
                </a:r>
                <a:r>
                  <a:rPr lang="cs-CZ" sz="3200" dirty="0"/>
                  <a:t> roku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3200" dirty="0"/>
                  <a:t> - očekávaná cena na konci </a:t>
                </a:r>
                <a:r>
                  <a:rPr lang="cs-CZ" sz="3200" i="1" dirty="0"/>
                  <a:t>n-</a:t>
                </a:r>
                <a:r>
                  <a:rPr lang="cs-CZ" sz="3200" dirty="0" err="1"/>
                  <a:t>tého</a:t>
                </a:r>
                <a:r>
                  <a:rPr lang="cs-CZ" sz="3200" dirty="0"/>
                  <a:t> roku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3200" dirty="0"/>
                  <a:t> – požadovaná výnosnost</a:t>
                </a:r>
              </a:p>
              <a:p>
                <a:pPr algn="just"/>
                <a:endParaRPr lang="cs-CZ" sz="32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2347" y="1275907"/>
                <a:ext cx="12059653" cy="4901056"/>
              </a:xfrm>
              <a:blipFill rotWithShape="0">
                <a:blip r:embed="rId2"/>
                <a:stretch>
                  <a:fillRect l="-1163" t="-26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26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59" y="260650"/>
            <a:ext cx="8595989" cy="675016"/>
          </a:xfrm>
        </p:spPr>
        <p:txBody>
          <a:bodyPr/>
          <a:lstStyle/>
          <a:p>
            <a:r>
              <a:rPr lang="cs-CZ" dirty="0"/>
              <a:t>Vnitřní hodnota akcie bez prodeje (DDM)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32347" y="1254641"/>
                <a:ext cx="11839913" cy="4922321"/>
              </a:xfrm>
            </p:spPr>
            <p:txBody>
              <a:bodyPr/>
              <a:lstStyle/>
              <a:p>
                <a:pPr algn="just"/>
                <a:r>
                  <a:rPr lang="cs-CZ" sz="3200" dirty="0"/>
                  <a:t>Při praktickém využití se obvykle neodhaduje absolutní výše dividend v jednotlivých letech, ale spíše očekávaný růst dividend.</a:t>
                </a:r>
              </a:p>
              <a:p>
                <a:pPr algn="just"/>
                <a:r>
                  <a:rPr lang="cs-CZ" sz="3200" dirty="0"/>
                  <a:t>V případě konstantního růstu dividend pro dividendu na konci </a:t>
                </a:r>
                <a:r>
                  <a:rPr lang="cs-CZ" sz="3200" i="1" dirty="0"/>
                  <a:t>j-</a:t>
                </a:r>
                <a:r>
                  <a:rPr lang="cs-CZ" sz="3200" dirty="0" err="1"/>
                  <a:t>tého</a:t>
                </a:r>
                <a:r>
                  <a:rPr lang="cs-CZ" sz="3200" dirty="0"/>
                  <a:t> roku platí:</a:t>
                </a:r>
              </a:p>
              <a:p>
                <a:pPr algn="just"/>
                <a:endParaRPr lang="cs-CZ" sz="3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cs-CZ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cs-CZ" sz="3200" dirty="0"/>
              </a:p>
              <a:p>
                <a:pPr algn="just"/>
                <a:endParaRPr lang="cs-CZ" sz="3200" dirty="0"/>
              </a:p>
              <a:p>
                <a:pPr algn="just"/>
                <a:r>
                  <a:rPr lang="cs-CZ" sz="3200" dirty="0"/>
                  <a:t>g – konstantní roční míra růstu dividend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2347" y="1254641"/>
                <a:ext cx="11839913" cy="4922321"/>
              </a:xfrm>
              <a:blipFill rotWithShape="0">
                <a:blip r:embed="rId2"/>
                <a:stretch>
                  <a:fillRect l="-1184" t="-2602" r="-12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02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Vnitřní hodnota akcie bez prodeje (DDM)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8442" y="1465006"/>
                <a:ext cx="11905571" cy="4947224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cs-CZ" dirty="0"/>
                  <a:t>Akcie nemá stanovenou dobu splatnosti =&gt; jestli je konstantní dividendová politika jedná se o </a:t>
                </a:r>
                <a:r>
                  <a:rPr lang="cs-CZ" dirty="0" err="1"/>
                  <a:t>perpetuitu</a:t>
                </a:r>
                <a:endParaRPr lang="cs-CZ" dirty="0"/>
              </a:p>
              <a:p>
                <a:pPr algn="just"/>
                <a:r>
                  <a:rPr lang="cs-CZ" dirty="0"/>
                  <a:t>Situace, kdy očekáváme konstantní absolutní výši dividend (DDM nulového růstu)</a:t>
                </a:r>
              </a:p>
              <a:p>
                <a:pPr algn="just"/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𝑽𝑯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  <a:p>
                <a:pPr algn="just"/>
                <a:endParaRPr lang="cs-CZ" dirty="0"/>
              </a:p>
              <a:p>
                <a:pPr algn="just"/>
                <a:r>
                  <a:rPr lang="cs-CZ" dirty="0"/>
                  <a:t>Při konstantní rostoucí výši dividend, VH lze vyjádřit:</a:t>
                </a:r>
              </a:p>
              <a:p>
                <a:pPr algn="just"/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𝑽𝑯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8442" y="1465006"/>
                <a:ext cx="11905571" cy="4947224"/>
              </a:xfrm>
              <a:blipFill>
                <a:blip r:embed="rId2"/>
                <a:stretch>
                  <a:fillRect l="-819" t="-1847" r="-9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60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8442" y="1227220"/>
            <a:ext cx="11833057" cy="5185010"/>
          </a:xfrm>
        </p:spPr>
        <p:txBody>
          <a:bodyPr>
            <a:normAutofit/>
          </a:bodyPr>
          <a:lstStyle/>
          <a:p>
            <a:pPr lvl="0" algn="just"/>
            <a:r>
              <a:rPr lang="cs-CZ" dirty="0"/>
              <a:t>1. Stanovte vnitřní hodnotu akcie firmy za předpokladu, že očekáváte výši dividendy na konci prvního roku 120 Kč a uvažujete 14 % požadovanou míru výnosnosti, přičemž předpokládáte:</a:t>
            </a:r>
          </a:p>
          <a:p>
            <a:pPr lvl="1" algn="just"/>
            <a:r>
              <a:rPr lang="cs-CZ" dirty="0"/>
              <a:t>a) konstantní absolutní výši dividend v jednotlivých letech,</a:t>
            </a:r>
          </a:p>
          <a:p>
            <a:pPr lvl="1" algn="just"/>
            <a:r>
              <a:rPr lang="cs-CZ" dirty="0"/>
              <a:t>b) konstantní roční míru růstu dividend ve výši 10 %.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58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8443" y="1227220"/>
            <a:ext cx="11803818" cy="4897133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2. Akcie společnosti A se na burze prodává za 1 500 Kč, společnost vyplácí konstantní dividendu ve výši 100 Kč ročně, která je navíc zdaněná 15 % daní. Koupíte si tuto akcii, pokud požadujete výnosnost minimálně 10 % </a:t>
            </a:r>
            <a:r>
              <a:rPr lang="cs-CZ" dirty="0" err="1"/>
              <a:t>p.a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551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62930" y="1538177"/>
            <a:ext cx="11666139" cy="5178853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3. Akcie společnosti B se na burze prodávají za 1 000 Kč. Analytici soudí, že akcie jsou oceněny správně. V letošním roce společnost vyplatila dividendu 100 Kč po zdanění na akcii. Společnost udržuje stabilní míru růstu dividend ve výši 5 % ročně. Určete požadovanou výnosovou míru z akcií společnosti, pokud jsou dividendy daněny srážkovou daní 15 %. </a:t>
            </a:r>
          </a:p>
        </p:txBody>
      </p:sp>
    </p:spTree>
    <p:extLst>
      <p:ext uri="{BB962C8B-B14F-4D97-AF65-F5344CB8AC3E}">
        <p14:creationId xmlns:p14="http://schemas.microsoft.com/office/powerpoint/2010/main" val="3108552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Ziskové modely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cs-CZ" dirty="0"/>
                  <a:t>Ziskové modely vycházejí při hledání vnitřní hodnoty akcie z ukazatele poměru mezi cenou akcie a ziskem na jednu akcii (</a:t>
                </a:r>
                <a:r>
                  <a:rPr lang="cs-CZ" dirty="0" err="1"/>
                  <a:t>price-earning</a:t>
                </a:r>
                <a:r>
                  <a:rPr lang="cs-CZ" dirty="0"/>
                  <a:t> ratio P/E). Je definován jako:</a:t>
                </a:r>
              </a:p>
              <a:p>
                <a:pPr algn="just"/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algn="just"/>
                <a:endParaRPr lang="cs-CZ" dirty="0"/>
              </a:p>
              <a:p>
                <a:pPr algn="just"/>
                <a:r>
                  <a:rPr lang="cs-CZ" dirty="0"/>
                  <a:t>P/E – ukazatel </a:t>
                </a:r>
                <a:r>
                  <a:rPr lang="cs-CZ" dirty="0" err="1"/>
                  <a:t>price-earning</a:t>
                </a:r>
                <a:r>
                  <a:rPr lang="cs-CZ" dirty="0"/>
                  <a:t> ratio</a:t>
                </a:r>
              </a:p>
              <a:p>
                <a:pPr algn="just"/>
                <a:r>
                  <a:rPr lang="cs-CZ" dirty="0"/>
                  <a:t>P – tržní cena akcie</a:t>
                </a:r>
              </a:p>
              <a:p>
                <a:pPr algn="just"/>
                <a:r>
                  <a:rPr lang="cs-CZ" dirty="0"/>
                  <a:t>E – čistý zisk připadající na jednu akcii</a:t>
                </a:r>
              </a:p>
              <a:p>
                <a:pPr algn="just"/>
                <a:endParaRPr lang="cs-CZ" dirty="0"/>
              </a:p>
              <a:p>
                <a:pPr algn="just"/>
                <a:r>
                  <a:rPr lang="cs-CZ" dirty="0"/>
                  <a:t>Tento ukazatel má široké využití při hodnocení firem. </a:t>
                </a:r>
              </a:p>
              <a:p>
                <a:pPr algn="just"/>
                <a:r>
                  <a:rPr lang="cs-CZ" dirty="0"/>
                  <a:t>Je s ním spojeno nebezpečí zkreslení vlivem používaných účetních metod, jednorázových finančních transakcí, vykazuje navíc v různých odvětvích různé střední hodnoty. </a:t>
                </a:r>
              </a:p>
              <a:p>
                <a:pPr algn="just"/>
                <a:r>
                  <a:rPr lang="cs-CZ" dirty="0"/>
                  <a:t>Proto při jeho interpretaci je nutné postupovat obezřetně.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  <a:blipFill rotWithShape="0">
                <a:blip r:embed="rId2"/>
                <a:stretch>
                  <a:fillRect l="-721" t="-2703" r="-7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49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cs-CZ" dirty="0"/>
                  <a:t>Využití ukazatele P/E ke stanovení vnitřní hodnoty:</a:t>
                </a:r>
              </a:p>
              <a:p>
                <a:pPr algn="just"/>
                <a:r>
                  <a:rPr lang="cs-CZ" dirty="0"/>
                  <a:t>Nejprve se odhadne určitá normální hodnota ukazatele P/E – k tomu se využívá různých metod, např. metoda založená na dividendovém diskontním modelu, regresní metoda, která počítá P/E jako funkci určitých veličin, komparativní metoda vycházející ze srovnání P/E jednotlivé akcie s agregátním P/E… </a:t>
                </a:r>
              </a:p>
              <a:p>
                <a:pPr algn="just"/>
                <a:r>
                  <a:rPr lang="cs-CZ" dirty="0"/>
                  <a:t>Vnitřní hodnota akcie se potom dostane jako součin normální hodnoty ukazatele P/E a očekávaného zisku na jednu akcii v následujícím roce. Tedy:</a:t>
                </a:r>
              </a:p>
              <a:p>
                <a:pPr algn="just"/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𝑉𝐻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algn="just"/>
                <a:endParaRPr lang="cs-CZ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- očekávaný zisk na jednu akcii v následujícím roce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𝑛𝑜𝑟𝑚</m:t>
                        </m:r>
                      </m:sub>
                    </m:sSub>
                  </m:oMath>
                </a14:m>
                <a:r>
                  <a:rPr lang="cs-CZ" dirty="0"/>
                  <a:t> - normální hodnota ukazatele P/E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algn="just"/>
                <a:endParaRPr lang="cs-CZ" dirty="0"/>
              </a:p>
              <a:p>
                <a:pPr algn="just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  <a:blipFill rotWithShape="0">
                <a:blip r:embed="rId2"/>
                <a:stretch>
                  <a:fillRect l="-927" t="-2585" r="-1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6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8442" y="1418898"/>
            <a:ext cx="11813351" cy="499333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4. P/E poměr činí 22. V příštím roce se očekává čistý zisk na akcii ve výši 105 Kč. Určete vnitřní hodnotu akcie.</a:t>
            </a:r>
          </a:p>
        </p:txBody>
      </p:sp>
    </p:spTree>
    <p:extLst>
      <p:ext uri="{BB962C8B-B14F-4D97-AF65-F5344CB8AC3E}">
        <p14:creationId xmlns:p14="http://schemas.microsoft.com/office/powerpoint/2010/main" val="102825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59" y="260649"/>
            <a:ext cx="9795229" cy="653751"/>
          </a:xfrm>
        </p:spPr>
        <p:txBody>
          <a:bodyPr>
            <a:normAutofit/>
          </a:bodyPr>
          <a:lstStyle/>
          <a:p>
            <a:r>
              <a:rPr lang="cs-CZ" sz="4000" dirty="0"/>
              <a:t>Akcie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1104" y="1431758"/>
            <a:ext cx="11478127" cy="496904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Co je to akcie?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Jaká práva má akcionář?</a:t>
            </a:r>
          </a:p>
        </p:txBody>
      </p:sp>
    </p:spTree>
    <p:extLst>
      <p:ext uri="{BB962C8B-B14F-4D97-AF65-F5344CB8AC3E}">
        <p14:creationId xmlns:p14="http://schemas.microsoft.com/office/powerpoint/2010/main" val="4029005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Emise akcií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8442" y="1227220"/>
            <a:ext cx="11833057" cy="5185010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/>
              <a:t>Zvýšení základního kapitálu:</a:t>
            </a:r>
          </a:p>
          <a:p>
            <a:pPr algn="just"/>
            <a:r>
              <a:rPr lang="cs-CZ" sz="2400" dirty="0"/>
              <a:t>Akciová společnost může zvýšit svůj základní kapitál emisí nových, tzv. mladých akcií.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Emise akcií = </a:t>
            </a:r>
            <a:r>
              <a:rPr lang="cs-CZ" sz="2000" dirty="0"/>
              <a:t>umístění nových akcií na kapitálovém trhu</a:t>
            </a:r>
          </a:p>
          <a:p>
            <a:pPr marL="0" indent="0">
              <a:buNone/>
            </a:pPr>
            <a:endParaRPr lang="cs-CZ" sz="2000" dirty="0"/>
          </a:p>
          <a:p>
            <a:pPr lvl="1"/>
            <a:r>
              <a:rPr lang="cs-CZ" sz="2000" dirty="0"/>
              <a:t>Veřejná nabídka akcií</a:t>
            </a:r>
          </a:p>
          <a:p>
            <a:pPr lvl="3"/>
            <a:r>
              <a:rPr lang="cs-CZ" sz="2000" dirty="0"/>
              <a:t>Přímá nabídka veřejnosti</a:t>
            </a:r>
          </a:p>
          <a:p>
            <a:pPr lvl="3"/>
            <a:r>
              <a:rPr lang="cs-CZ" sz="2000" dirty="0"/>
              <a:t>Zprostředkovaná nabídka (emisními domy, konsorcii bank...)</a:t>
            </a:r>
          </a:p>
          <a:p>
            <a:pPr lvl="2"/>
            <a:r>
              <a:rPr lang="cs-CZ" dirty="0"/>
              <a:t>Za fixní cenu</a:t>
            </a:r>
          </a:p>
          <a:p>
            <a:pPr lvl="2"/>
            <a:r>
              <a:rPr lang="cs-CZ" dirty="0"/>
              <a:t>Aukce</a:t>
            </a:r>
          </a:p>
          <a:p>
            <a:pPr lvl="2"/>
            <a:r>
              <a:rPr lang="cs-CZ" dirty="0"/>
              <a:t>Tender</a:t>
            </a:r>
          </a:p>
          <a:p>
            <a:pPr lvl="1"/>
            <a:r>
              <a:rPr lang="cs-CZ" sz="2000" dirty="0"/>
              <a:t>Neveřejný prodej</a:t>
            </a:r>
          </a:p>
          <a:p>
            <a:pPr lvl="2"/>
            <a:r>
              <a:rPr lang="cs-CZ" dirty="0"/>
              <a:t>Prodej omezenému většinou předem vytypovanému okruhu osob</a:t>
            </a:r>
          </a:p>
          <a:p>
            <a:endParaRPr lang="cs-CZ" altLang="cs-CZ" sz="1600" dirty="0"/>
          </a:p>
          <a:p>
            <a:pPr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endParaRPr lang="cs-CZ" sz="1100" dirty="0"/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482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Předkupní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471" y="1412341"/>
            <a:ext cx="11833057" cy="5185010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Aby se v důsledku emise akcií nesnížil podíl stávajících akcionářů ve společnosti, získávají akcionáři </a:t>
            </a:r>
            <a:r>
              <a:rPr lang="cs-CZ" sz="2400" b="1" dirty="0"/>
              <a:t>předkupní právo </a:t>
            </a:r>
            <a:r>
              <a:rPr lang="cs-CZ" sz="2400" dirty="0"/>
              <a:t>na nákup mladých akcií v poměru, v jakém se podíleli na dosavadním základním kapitálu akciové společnosti.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Předkupní právo zabezpečuje stávajícím akcionářům nezmenšený podíl na ZK při jeho navyšování dodatečnou emisí akcií.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Nárok na získání předkupního práva získávají všichni akcionáři, kteří drží akcie.</a:t>
            </a:r>
          </a:p>
          <a:p>
            <a:pPr algn="just"/>
            <a:r>
              <a:rPr lang="cs-CZ" sz="2400" dirty="0"/>
              <a:t>Pro určení, zda je či není se zakoupenou akcí spojeno předkupní právo, je rozhodující </a:t>
            </a:r>
            <a:r>
              <a:rPr lang="cs-CZ" sz="2400" b="1" dirty="0"/>
              <a:t>datum ex-předkupní právo </a:t>
            </a:r>
            <a:r>
              <a:rPr lang="cs-CZ" sz="2400" dirty="0"/>
              <a:t>(dále ex-datum).</a:t>
            </a:r>
          </a:p>
          <a:p>
            <a:pPr algn="just"/>
            <a:r>
              <a:rPr lang="cs-CZ" sz="2400" dirty="0"/>
              <a:t>Nový majitel akcie, který by ji zakoupil v tento den a později, již se zakoupenou akcií nezískává nárok na předkupní právo na mladé akcie.</a:t>
            </a:r>
          </a:p>
        </p:txBody>
      </p:sp>
    </p:spTree>
    <p:extLst>
      <p:ext uri="{BB962C8B-B14F-4D97-AF65-F5344CB8AC3E}">
        <p14:creationId xmlns:p14="http://schemas.microsoft.com/office/powerpoint/2010/main" val="830593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471" y="1412341"/>
            <a:ext cx="11833057" cy="518501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Dosavadní akcionáři mají na základě předkupního práva nárok na zakoupení mladých akcií.</a:t>
            </a:r>
          </a:p>
          <a:p>
            <a:pPr algn="just"/>
            <a:r>
              <a:rPr lang="cs-CZ" dirty="0"/>
              <a:t>Předkupní právo mohou uplatit během </a:t>
            </a:r>
            <a:r>
              <a:rPr lang="cs-CZ" b="1" dirty="0"/>
              <a:t>upisovací (odebírací, odběrné) lhůty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Během této lhůty může dosavadní akcionář předkupní právo také prodat.</a:t>
            </a:r>
          </a:p>
          <a:p>
            <a:pPr algn="just"/>
            <a:r>
              <a:rPr lang="cs-CZ" dirty="0"/>
              <a:t>Upisovací cena, za kterou může majitel předkupního práva zakoupit mladé akcie, je obvykle nižší než aktuální kurz akcie na trhu.</a:t>
            </a:r>
          </a:p>
          <a:p>
            <a:pPr algn="just"/>
            <a:r>
              <a:rPr lang="cs-CZ" dirty="0"/>
              <a:t>Tedy i předkupní právo má svoji cenu, za kterou může být během upisovací lhůty obchodováno na sekundárním trhu.</a:t>
            </a:r>
          </a:p>
        </p:txBody>
      </p:sp>
    </p:spTree>
    <p:extLst>
      <p:ext uri="{BB962C8B-B14F-4D97-AF65-F5344CB8AC3E}">
        <p14:creationId xmlns:p14="http://schemas.microsoft.com/office/powerpoint/2010/main" val="1653293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9471" y="1333683"/>
                <a:ext cx="11833057" cy="518501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Na jednu dosavadní akcii obvykle připadá jedno předkupní právo, na zakoupení jedné mladé akcie je zapotřebí tolik předkupních práv, kolik určuje upisovací (odebírací) poměr.</a:t>
                </a:r>
              </a:p>
              <a:p>
                <a:r>
                  <a:rPr lang="cs-CZ" b="1" dirty="0"/>
                  <a:t>Upisovací poměr </a:t>
                </a:r>
                <a:r>
                  <a:rPr lang="cs-CZ" dirty="0"/>
                  <a:t>je definován jako poměr dosavadního objemu základního kapitálu a objemu zvýšení základního kapitálu, odpovídajícího nově emitovaným mladým akciím: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𝑈𝑃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𝑍𝐾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𝑍𝐾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UP – upisovací poměr</a:t>
                </a:r>
              </a:p>
              <a:p>
                <a:r>
                  <a:rPr lang="cs-CZ" dirty="0"/>
                  <a:t>ZK – původní výše základního kapitálu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ZK</m:t>
                    </m:r>
                  </m:oMath>
                </a14:m>
                <a:r>
                  <a:rPr lang="cs-CZ" dirty="0"/>
                  <a:t> – objem zvýšení základního kapitálu emisí mladých akcií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9471" y="1333683"/>
                <a:ext cx="11833057" cy="5185010"/>
              </a:xfrm>
              <a:blipFill>
                <a:blip r:embed="rId2"/>
                <a:stretch>
                  <a:fillRect l="-772" t="-2353" r="-12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92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V případě, že nominální hodnota původních i mladých akcií je stejná, lze výši ZK vyjádřit jako součin nominální hodnoty jedné akcie a počtu všech akcií. Upisovací poměr lze zapsat: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𝑈𝑃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r>
                  <a:rPr lang="cs-CZ" i="1" dirty="0"/>
                  <a:t>UP</a:t>
                </a:r>
                <a:r>
                  <a:rPr lang="cs-CZ" dirty="0"/>
                  <a:t> – upisovací poměr</a:t>
                </a:r>
              </a:p>
              <a:p>
                <a:r>
                  <a:rPr lang="cs-CZ" i="1" dirty="0"/>
                  <a:t>NH</a:t>
                </a:r>
                <a:r>
                  <a:rPr lang="cs-CZ" dirty="0"/>
                  <a:t> – nominální hodnota jedné akcie</a:t>
                </a:r>
              </a:p>
              <a:p>
                <a:r>
                  <a:rPr lang="cs-CZ" i="1" dirty="0"/>
                  <a:t>k</a:t>
                </a:r>
                <a:r>
                  <a:rPr lang="cs-CZ" dirty="0"/>
                  <a:t> – počet původních akcií</a:t>
                </a:r>
              </a:p>
              <a:p>
                <a:r>
                  <a:rPr lang="cs-CZ" i="1" dirty="0"/>
                  <a:t>m</a:t>
                </a:r>
                <a:r>
                  <a:rPr lang="cs-CZ" dirty="0"/>
                  <a:t> – počet mladých akcií (nových akcií)  </a:t>
                </a: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</a:rPr>
                      <m:t>𝑚</m:t>
                    </m:r>
                    <m:r>
                      <a:rPr lang="cs-CZ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𝑍𝐾</m:t>
                        </m:r>
                      </m:num>
                      <m:den>
                        <m:r>
                          <a:rPr lang="cs-CZ" sz="2200" i="1">
                            <a:latin typeface="Cambria Math"/>
                          </a:rPr>
                          <m:t>𝑁𝐻</m:t>
                        </m:r>
                        <m:r>
                          <a:rPr lang="cs-CZ" sz="2200" i="1">
                            <a:latin typeface="Cambria Math"/>
                          </a:rPr>
                          <m:t> </m:t>
                        </m:r>
                        <m:r>
                          <a:rPr lang="cs-CZ" sz="2200" i="1">
                            <a:latin typeface="Cambria Math"/>
                          </a:rPr>
                          <m:t>𝑎𝑘𝑐𝑖𝑒</m:t>
                        </m:r>
                      </m:den>
                    </m:f>
                  </m:oMath>
                </a14:m>
                <a:r>
                  <a:rPr lang="cs-CZ" sz="2200" dirty="0"/>
                  <a:t>	</a:t>
                </a: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</a:rPr>
                      <m:t>𝑚</m:t>
                    </m:r>
                    <m:r>
                      <a:rPr lang="cs-CZ" sz="2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/>
                          </a:rPr>
                          <m:t>𝑝𝑜</m:t>
                        </m:r>
                        <m:r>
                          <a:rPr lang="cs-CZ" sz="2200" i="1">
                            <a:latin typeface="Cambria Math"/>
                          </a:rPr>
                          <m:t>č</m:t>
                        </m:r>
                        <m:r>
                          <a:rPr lang="cs-CZ" sz="2200" i="1">
                            <a:latin typeface="Cambria Math"/>
                          </a:rPr>
                          <m:t>𝑒𝑡</m:t>
                        </m:r>
                        <m:r>
                          <a:rPr lang="cs-CZ" sz="2200" i="1">
                            <a:latin typeface="Cambria Math"/>
                          </a:rPr>
                          <m:t> </m:t>
                        </m:r>
                        <m:r>
                          <a:rPr lang="cs-CZ" sz="2200" i="1">
                            <a:latin typeface="Cambria Math"/>
                          </a:rPr>
                          <m:t>𝑠𝑡𝑎𝑟</m:t>
                        </m:r>
                        <m:r>
                          <a:rPr lang="cs-CZ" sz="2200" i="1">
                            <a:latin typeface="Cambria Math"/>
                          </a:rPr>
                          <m:t>ý</m:t>
                        </m:r>
                        <m:r>
                          <a:rPr lang="cs-CZ" sz="2200" i="1">
                            <a:latin typeface="Cambria Math"/>
                          </a:rPr>
                          <m:t>𝑐h</m:t>
                        </m:r>
                        <m:r>
                          <a:rPr lang="cs-CZ" sz="2200" i="1">
                            <a:latin typeface="Cambria Math"/>
                          </a:rPr>
                          <m:t> </m:t>
                        </m:r>
                        <m:r>
                          <a:rPr lang="cs-CZ" sz="2200" i="1">
                            <a:latin typeface="Cambria Math"/>
                          </a:rPr>
                          <m:t>𝑎𝑘𝑐𝑖</m:t>
                        </m:r>
                        <m:r>
                          <a:rPr lang="cs-CZ" sz="2200" i="1">
                            <a:latin typeface="Cambria Math"/>
                          </a:rPr>
                          <m:t>í</m:t>
                        </m:r>
                      </m:num>
                      <m:den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𝑢𝑝𝑖𝑜𝑠𝑣𝑎𝑐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2200" i="1">
                            <a:latin typeface="Cambria Math"/>
                          </a:rPr>
                          <m:t>𝑝𝑜𝑚</m:t>
                        </m:r>
                        <m:r>
                          <a:rPr lang="cs-CZ" sz="2200" i="1">
                            <a:latin typeface="Cambria Math"/>
                          </a:rPr>
                          <m:t>ě</m:t>
                        </m:r>
                        <m:r>
                          <a:rPr lang="cs-CZ" sz="22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cs-CZ" sz="22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  <a:blipFill rotWithShape="0">
                <a:blip r:embed="rId2"/>
                <a:stretch>
                  <a:fillRect l="-927" t="-1880" r="-1391" b="-8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33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Cena předkupního práva k nákupu mladých akcií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8442" y="1376516"/>
                <a:ext cx="11833057" cy="503571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cs-CZ" sz="2400" dirty="0"/>
                  <a:t>Pokud předkupní právo dává možnost zakoupit mladé akcie za výhodnější kurz, než jaký je aktuální kurz na trhu, potom má předkupní právo určitou cenu.</a:t>
                </a:r>
              </a:p>
              <a:p>
                <a:pPr algn="just"/>
                <a:endParaRPr lang="cs-CZ" sz="2400" dirty="0"/>
              </a:p>
              <a:p>
                <a:pPr algn="just"/>
                <a:r>
                  <a:rPr lang="cs-CZ" sz="2400" b="1" dirty="0"/>
                  <a:t>Před datem ex-předkupní právo</a:t>
                </a:r>
                <a:r>
                  <a:rPr lang="cs-CZ" sz="2400" dirty="0"/>
                  <a:t>:</a:t>
                </a:r>
              </a:p>
              <a:p>
                <a:pPr algn="just"/>
                <a:endParaRPr lang="cs-CZ" sz="2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𝐶𝑃𝑃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𝑃𝑃</m:t>
                              </m:r>
                            </m:sub>
                          </m:s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𝑈𝐶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𝑈𝑃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algn="just"/>
                <a:endParaRPr lang="cs-CZ" sz="2400" dirty="0"/>
              </a:p>
              <a:p>
                <a:pPr algn="just"/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𝐶𝑃𝑃</m:t>
                    </m:r>
                  </m:oMath>
                </a14:m>
                <a:r>
                  <a:rPr lang="cs-CZ" sz="2400" dirty="0"/>
                  <a:t> – cena předkupního práva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𝑃𝑃</m:t>
                        </m:r>
                      </m:sub>
                    </m:sSub>
                  </m:oMath>
                </a14:m>
                <a:r>
                  <a:rPr lang="cs-CZ" sz="2400" dirty="0"/>
                  <a:t> - promptní cena akcie s předkupním právem</a:t>
                </a:r>
              </a:p>
              <a:p>
                <a:pPr algn="just"/>
                <a:r>
                  <a:rPr lang="cs-CZ" sz="2400" dirty="0"/>
                  <a:t>UC – upisovací cena</a:t>
                </a:r>
              </a:p>
              <a:p>
                <a:pPr algn="just"/>
                <a:r>
                  <a:rPr lang="cs-CZ" sz="2400" dirty="0"/>
                  <a:t>UP – upisovací poměr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8442" y="1376516"/>
                <a:ext cx="11833057" cy="5035714"/>
              </a:xfrm>
              <a:blipFill>
                <a:blip r:embed="rId2"/>
                <a:stretch>
                  <a:fillRect l="-721" t="-1695" r="-773" b="-25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8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</p:spPr>
            <p:txBody>
              <a:bodyPr>
                <a:normAutofit/>
              </a:bodyPr>
              <a:lstStyle/>
              <a:p>
                <a:r>
                  <a:rPr lang="cs-CZ" sz="3200" b="1" dirty="0"/>
                  <a:t>V den či po datu ex-předkupní právo:</a:t>
                </a:r>
              </a:p>
              <a:p>
                <a:endParaRPr lang="cs-CZ" sz="3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𝐶𝑃𝑃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𝐸𝑋</m:t>
                              </m:r>
                            </m:sub>
                          </m:s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𝑈𝐶</m:t>
                          </m:r>
                        </m:num>
                        <m:den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𝑈𝑃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  <a:p>
                <a:pPr algn="just"/>
                <a:endParaRPr lang="cs-CZ" sz="3200" dirty="0"/>
              </a:p>
              <a:p>
                <a:pPr algn="just"/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</a:rPr>
                      <m:t>𝐶𝑃𝑃</m:t>
                    </m:r>
                  </m:oMath>
                </a14:m>
                <a:r>
                  <a:rPr lang="cs-CZ" sz="3200" dirty="0"/>
                  <a:t> – cena předkupního práva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𝐸𝑋</m:t>
                        </m:r>
                      </m:sub>
                    </m:sSub>
                  </m:oMath>
                </a14:m>
                <a:r>
                  <a:rPr lang="cs-CZ" sz="3200" dirty="0"/>
                  <a:t> - promptní cena akcie bez předkupního práva</a:t>
                </a:r>
              </a:p>
              <a:p>
                <a:pPr algn="just"/>
                <a:r>
                  <a:rPr lang="cs-CZ" sz="3200" dirty="0"/>
                  <a:t>UC – upisovací cena</a:t>
                </a:r>
              </a:p>
              <a:p>
                <a:pPr algn="just"/>
                <a:r>
                  <a:rPr lang="cs-CZ" sz="3200" dirty="0"/>
                  <a:t>UP – upisovací poměr</a:t>
                </a:r>
              </a:p>
              <a:p>
                <a:endParaRPr lang="cs-CZ" sz="3200" dirty="0"/>
              </a:p>
              <a:p>
                <a:endParaRPr lang="cs-CZ" sz="3200" dirty="0"/>
              </a:p>
              <a:p>
                <a:endParaRPr lang="cs-CZ" sz="32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  <a:blipFill rotWithShape="0">
                <a:blip r:embed="rId2"/>
                <a:stretch>
                  <a:fillRect l="-1185" t="-24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33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442" y="0"/>
            <a:ext cx="10120082" cy="677814"/>
          </a:xfrm>
        </p:spPr>
        <p:txBody>
          <a:bodyPr/>
          <a:lstStyle/>
          <a:p>
            <a:r>
              <a:rPr lang="cs-CZ" dirty="0"/>
              <a:t>Cena předkupního práva při vyloučení dividendového nároku mladých akcií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cs-CZ" dirty="0"/>
                  <a:t>S mladými akciemi je spojeno i právo na dividendu ze zisku dosaženého v roce, v němž došlo ke zvýšení základního kapitálu.</a:t>
                </a:r>
              </a:p>
              <a:p>
                <a:pPr algn="just"/>
                <a:r>
                  <a:rPr lang="cs-CZ" dirty="0"/>
                  <a:t>Stanovy akciové společnosti však mohou stanovit, že mladé akcie v roce své emise nemají dividendové oprávnění, tedy že z nich neplyne majiteli dividenda ze zisku.</a:t>
                </a:r>
              </a:p>
              <a:p>
                <a:pPr algn="just"/>
                <a:r>
                  <a:rPr lang="cs-CZ" dirty="0"/>
                  <a:t>To se samozřejmě projeví v ceně předkupního práva snížením jeho výše.</a:t>
                </a:r>
              </a:p>
              <a:p>
                <a:pPr algn="just"/>
                <a:endParaRPr lang="cs-CZ" dirty="0"/>
              </a:p>
              <a:p>
                <a:pPr algn="just"/>
                <a:r>
                  <a:rPr lang="cs-CZ" dirty="0"/>
                  <a:t>Cena předkupního práva pro cenu </a:t>
                </a:r>
                <a:r>
                  <a:rPr lang="cs-CZ" b="1" dirty="0"/>
                  <a:t>před ex-datem</a:t>
                </a:r>
                <a:r>
                  <a:rPr lang="cs-CZ" dirty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𝐶𝑃𝑃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𝑃𝑃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𝑈𝐶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𝑈𝑃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algn="just"/>
                <a:endParaRPr lang="cs-CZ" dirty="0"/>
              </a:p>
              <a:p>
                <a:pPr algn="just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/>
                  <a:t> – výše dividendy v daném roce</a:t>
                </a:r>
              </a:p>
              <a:p>
                <a:pPr algn="just"/>
                <a:endParaRPr lang="cs-CZ" dirty="0"/>
              </a:p>
              <a:p>
                <a:pPr algn="just"/>
                <a:r>
                  <a:rPr lang="cs-CZ" dirty="0"/>
                  <a:t>Cena </a:t>
                </a:r>
                <a:r>
                  <a:rPr lang="cs-CZ" b="1" dirty="0"/>
                  <a:t>po ex-datu</a:t>
                </a:r>
                <a:r>
                  <a:rPr lang="cs-CZ" dirty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𝐶𝑃𝑃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𝐸𝑋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𝑈𝐶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𝑈𝑃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8442" y="1227220"/>
                <a:ext cx="11833057" cy="5185010"/>
              </a:xfrm>
              <a:blipFill rotWithShape="0">
                <a:blip r:embed="rId2"/>
                <a:stretch>
                  <a:fillRect l="-721" t="-2703" r="-7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03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8443" y="1455174"/>
            <a:ext cx="11708926" cy="4957056"/>
          </a:xfrm>
        </p:spPr>
        <p:txBody>
          <a:bodyPr>
            <a:normAutofit/>
          </a:bodyPr>
          <a:lstStyle/>
          <a:p>
            <a:pPr lvl="0" algn="just"/>
            <a:r>
              <a:rPr lang="cs-CZ" dirty="0"/>
              <a:t>5. Akciová společnost A má základní kapitál 350 mil. Kč, který je rozdělen na 70 tisíc akcií. Akciová společnost se rozhodla zvýšit základní kapitál o 50 mil. Kč emisí nových akcií se stejnou nominální hodnotou.</a:t>
            </a:r>
          </a:p>
          <a:p>
            <a:pPr lvl="1" algn="just"/>
            <a:r>
              <a:rPr lang="cs-CZ" dirty="0"/>
              <a:t>Jaký bude upisovací (odběrní) poměr?</a:t>
            </a:r>
          </a:p>
          <a:p>
            <a:pPr lvl="1" algn="just"/>
            <a:r>
              <a:rPr lang="cs-CZ" dirty="0"/>
              <a:t>Kolik bude nových akcií?</a:t>
            </a:r>
          </a:p>
          <a:p>
            <a:pPr lvl="1" algn="just"/>
            <a:r>
              <a:rPr lang="cs-CZ" dirty="0"/>
              <a:t>Kurz starých akcií byl kotován na úrovni 3100 Kč za akcii. Nové akcie jsou prodávány za 2 300 Kč. Určete hodnotu předkupního práva před oddělením předkupního práva od akcie.</a:t>
            </a:r>
          </a:p>
          <a:p>
            <a:pPr lvl="1" algn="just"/>
            <a:r>
              <a:rPr lang="cs-CZ" dirty="0"/>
              <a:t>Určete hodnotu odběrního práva, pokud se kurz starých akcií, které již v sobě nezahrnují předkupní právo, změní na 3 000 Kč. </a:t>
            </a:r>
          </a:p>
        </p:txBody>
      </p:sp>
    </p:spTree>
    <p:extLst>
      <p:ext uri="{BB962C8B-B14F-4D97-AF65-F5344CB8AC3E}">
        <p14:creationId xmlns:p14="http://schemas.microsoft.com/office/powerpoint/2010/main" val="206816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8443" y="1504334"/>
            <a:ext cx="11777752" cy="4907895"/>
          </a:xfrm>
        </p:spPr>
        <p:txBody>
          <a:bodyPr>
            <a:normAutofit/>
          </a:bodyPr>
          <a:lstStyle/>
          <a:p>
            <a:pPr lvl="0" algn="just"/>
            <a:r>
              <a:rPr lang="cs-CZ" dirty="0"/>
              <a:t>6. Určete hodnotu předkupního práva na novou akcii společnosti X, pokud jsou staré akcie společnosti na trhu prodávány za 4 000 Kč a předkupní právo je dosud součástí staré akcie. Upisovací poměr je 4:1 a emisní kurz nových akcí má hodnotu 3 000 Kč. Staré akcie mají navíc nárok na dividendu ve výši 500 Kč.</a:t>
            </a:r>
          </a:p>
          <a:p>
            <a:pPr algn="just"/>
            <a:r>
              <a:rPr lang="cs-CZ" dirty="0"/>
              <a:t>b) Jaká bude hodnota upisovacího práva, pokud se tržní kurz akcie po zahájení upisovací doby sníží o 150 Kč?</a:t>
            </a:r>
          </a:p>
        </p:txBody>
      </p:sp>
    </p:spTree>
    <p:extLst>
      <p:ext uri="{BB962C8B-B14F-4D97-AF65-F5344CB8AC3E}">
        <p14:creationId xmlns:p14="http://schemas.microsoft.com/office/powerpoint/2010/main" val="38334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59" y="260649"/>
            <a:ext cx="9795229" cy="653751"/>
          </a:xfrm>
        </p:spPr>
        <p:txBody>
          <a:bodyPr>
            <a:normAutofit/>
          </a:bodyPr>
          <a:lstStyle/>
          <a:p>
            <a:r>
              <a:rPr lang="cs-CZ" sz="4000" dirty="0"/>
              <a:t>Akcie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1104" y="1431758"/>
            <a:ext cx="11478127" cy="496904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Akcie je cenný papír, který představuje podíl na základním kapitálu akciové společnosti.</a:t>
            </a:r>
          </a:p>
          <a:p>
            <a:pPr algn="just"/>
            <a:r>
              <a:rPr lang="cs-CZ" dirty="0"/>
              <a:t>Majitel akcie – akcionář – má právo podílet se zákonem a stanovami společnosti vymezeným způsobem na jejím řízení, jejím zisku a likvidačním zůstatku při případném zániku společnosti.</a:t>
            </a:r>
          </a:p>
          <a:p>
            <a:pPr algn="just"/>
            <a:r>
              <a:rPr lang="cs-CZ" dirty="0"/>
              <a:t>Každá akcie musí znít na určitou nominální hodnotu, součet nominálních hodnot všech akcií tvoří základní kapitál dané akciové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762295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r>
              <a:rPr lang="cs-CZ" dirty="0"/>
              <a:t>Výnos z akcií a jeho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8443" y="1474838"/>
            <a:ext cx="11728590" cy="493739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Finanční investice do akcií mohou přinášet investorům výnosy ve třech formách:</a:t>
            </a:r>
          </a:p>
          <a:p>
            <a:pPr lvl="1" algn="just"/>
            <a:r>
              <a:rPr lang="cs-CZ" dirty="0"/>
              <a:t>Dividendy – podíl na zisku společnosti.</a:t>
            </a:r>
          </a:p>
          <a:p>
            <a:pPr lvl="1" algn="just"/>
            <a:r>
              <a:rPr lang="cs-CZ" dirty="0"/>
              <a:t>Kapitálový výnos – plynoucí ze zvýšení ceny akcie během doby její držby.</a:t>
            </a:r>
          </a:p>
          <a:p>
            <a:pPr lvl="1" algn="just"/>
            <a:r>
              <a:rPr lang="cs-CZ" dirty="0"/>
              <a:t>Příjmy plynoucí z prodeje či realizace předkupních práv. </a:t>
            </a:r>
          </a:p>
        </p:txBody>
      </p:sp>
    </p:spTree>
    <p:extLst>
      <p:ext uri="{BB962C8B-B14F-4D97-AF65-F5344CB8AC3E}">
        <p14:creationId xmlns:p14="http://schemas.microsoft.com/office/powerpoint/2010/main" val="2799288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1450" y="1337310"/>
                <a:ext cx="11830049" cy="5074920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Běžná výnosnost akcie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dirty="0"/>
                  <a:t> - běžná výnosnost akcie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/>
                  <a:t> – dividenda na jednu akcii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- tržní cena akcie, za kterou byla nakoupena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1450" y="1337310"/>
                <a:ext cx="11830049" cy="5074920"/>
              </a:xfrm>
              <a:blipFill rotWithShape="0">
                <a:blip r:embed="rId2"/>
                <a:stretch>
                  <a:fillRect l="-927" t="-1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120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1450" y="1337310"/>
                <a:ext cx="11830049" cy="5074920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Celková výnosnost</a:t>
                </a:r>
                <a:r>
                  <a:rPr lang="cs-CZ" dirty="0"/>
                  <a:t> investice do akcií: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cs-CZ" dirty="0"/>
                  <a:t> - celková výnosnost akcie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/>
                  <a:t> – dividenda na jednu akcii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- tržní cena akcie, za kterou byla prodána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- tržní cena akcie, za kterou byla zakoupena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1450" y="1337310"/>
                <a:ext cx="11830049" cy="5074920"/>
              </a:xfrm>
              <a:blipFill rotWithShape="0">
                <a:blip r:embed="rId2"/>
                <a:stretch>
                  <a:fillRect l="-927" t="-1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89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1450" y="1337310"/>
                <a:ext cx="11830049" cy="507492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cs-CZ" dirty="0"/>
                  <a:t>V případě, že během držby akcie připadne na akcii nárok na předkupní právo, potom výnos z prodeje tohoto práva je součástí výnosů investora a vzorec pro </a:t>
                </a:r>
                <a:r>
                  <a:rPr lang="cs-CZ" b="1" dirty="0"/>
                  <a:t>celkovou výnosnost </a:t>
                </a:r>
                <a:r>
                  <a:rPr lang="cs-CZ" dirty="0"/>
                  <a:t>lze zapsat:</a:t>
                </a:r>
              </a:p>
              <a:p>
                <a:pPr algn="just"/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𝐶𝑃𝑃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pPr algn="just"/>
                <a:endParaRPr lang="cs-CZ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m:rPr>
                        <m:nor/>
                      </m:rPr>
                      <a:rPr lang="cs-CZ" dirty="0"/>
                      <m:t> − </m:t>
                    </m:r>
                    <m:r>
                      <m:rPr>
                        <m:nor/>
                      </m:rPr>
                      <a:rPr lang="cs-CZ" dirty="0"/>
                      <m:t>celkov</m:t>
                    </m:r>
                    <m:r>
                      <m:rPr>
                        <m:nor/>
                      </m:rPr>
                      <a:rPr lang="cs-CZ" dirty="0"/>
                      <m:t>á </m:t>
                    </m:r>
                    <m:r>
                      <m:rPr>
                        <m:nor/>
                      </m:rPr>
                      <a:rPr lang="cs-CZ" dirty="0"/>
                      <m:t>v</m:t>
                    </m:r>
                    <m:r>
                      <m:rPr>
                        <m:nor/>
                      </m:rPr>
                      <a:rPr lang="cs-CZ" dirty="0"/>
                      <m:t>ý</m:t>
                    </m:r>
                    <m:r>
                      <m:rPr>
                        <m:nor/>
                      </m:rPr>
                      <a:rPr lang="cs-CZ" dirty="0"/>
                      <m:t>nosnost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akcie</m:t>
                    </m:r>
                  </m:oMath>
                </a14:m>
                <a:endParaRPr lang="cs-CZ" dirty="0"/>
              </a:p>
              <a:p>
                <a:pPr algn="just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cs-CZ" dirty="0"/>
                      <m:t> – </m:t>
                    </m:r>
                    <m:r>
                      <m:rPr>
                        <m:nor/>
                      </m:rPr>
                      <a:rPr lang="cs-CZ" dirty="0"/>
                      <m:t>dividenda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na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jednu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akcii</m:t>
                    </m:r>
                  </m:oMath>
                </a14:m>
                <a:endParaRPr lang="cs-CZ" dirty="0"/>
              </a:p>
              <a:p>
                <a:pPr algn="just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𝐶𝑃𝑃</m:t>
                    </m:r>
                  </m:oMath>
                </a14:m>
                <a:r>
                  <a:rPr lang="cs-CZ" dirty="0"/>
                  <a:t> – cena předkupního práva, připadajícího na akcii během její držby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dirty="0"/>
                      <m:t> − </m:t>
                    </m:r>
                    <m:r>
                      <m:rPr>
                        <m:nor/>
                      </m:rPr>
                      <a:rPr lang="cs-CZ" dirty="0"/>
                      <m:t>tr</m:t>
                    </m:r>
                    <m:r>
                      <m:rPr>
                        <m:nor/>
                      </m:rPr>
                      <a:rPr lang="cs-CZ" dirty="0"/>
                      <m:t>ž</m:t>
                    </m:r>
                    <m:r>
                      <m:rPr>
                        <m:nor/>
                      </m:rPr>
                      <a:rPr lang="cs-CZ" dirty="0"/>
                      <m:t>n</m:t>
                    </m:r>
                    <m:r>
                      <m:rPr>
                        <m:nor/>
                      </m:rPr>
                      <a:rPr lang="cs-CZ" dirty="0"/>
                      <m:t>í </m:t>
                    </m:r>
                    <m:r>
                      <m:rPr>
                        <m:nor/>
                      </m:rPr>
                      <a:rPr lang="cs-CZ" dirty="0"/>
                      <m:t>cena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akcie</m:t>
                    </m:r>
                    <m:r>
                      <m:rPr>
                        <m:nor/>
                      </m:rPr>
                      <a:rPr lang="cs-CZ" dirty="0"/>
                      <m:t>, </m:t>
                    </m:r>
                    <m:r>
                      <m:rPr>
                        <m:nor/>
                      </m:rPr>
                      <a:rPr lang="cs-CZ" dirty="0"/>
                      <m:t>za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kterou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byla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prod</m:t>
                    </m:r>
                    <m:r>
                      <m:rPr>
                        <m:nor/>
                      </m:rPr>
                      <a:rPr lang="cs-CZ" dirty="0"/>
                      <m:t>á</m:t>
                    </m:r>
                    <m:r>
                      <m:rPr>
                        <m:nor/>
                      </m:rPr>
                      <a:rPr lang="cs-CZ" dirty="0"/>
                      <m:t>na</m:t>
                    </m:r>
                  </m:oMath>
                </a14:m>
                <a:endParaRPr lang="cs-CZ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cs-CZ" dirty="0"/>
                      <m:t> − </m:t>
                    </m:r>
                    <m:r>
                      <m:rPr>
                        <m:nor/>
                      </m:rPr>
                      <a:rPr lang="cs-CZ" dirty="0"/>
                      <m:t>tr</m:t>
                    </m:r>
                    <m:r>
                      <m:rPr>
                        <m:nor/>
                      </m:rPr>
                      <a:rPr lang="cs-CZ" dirty="0"/>
                      <m:t>ž</m:t>
                    </m:r>
                    <m:r>
                      <m:rPr>
                        <m:nor/>
                      </m:rPr>
                      <a:rPr lang="cs-CZ" dirty="0"/>
                      <m:t>n</m:t>
                    </m:r>
                    <m:r>
                      <m:rPr>
                        <m:nor/>
                      </m:rPr>
                      <a:rPr lang="cs-CZ" dirty="0"/>
                      <m:t>í </m:t>
                    </m:r>
                    <m:r>
                      <m:rPr>
                        <m:nor/>
                      </m:rPr>
                      <a:rPr lang="cs-CZ" dirty="0"/>
                      <m:t>cena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akcie</m:t>
                    </m:r>
                    <m:r>
                      <m:rPr>
                        <m:nor/>
                      </m:rPr>
                      <a:rPr lang="cs-CZ" dirty="0"/>
                      <m:t>, </m:t>
                    </m:r>
                    <m:r>
                      <m:rPr>
                        <m:nor/>
                      </m:rPr>
                      <a:rPr lang="cs-CZ" dirty="0"/>
                      <m:t>za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kterou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byla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zakoupena</m:t>
                    </m:r>
                  </m:oMath>
                </a14:m>
                <a:endParaRPr lang="cs-CZ" dirty="0"/>
              </a:p>
              <a:p>
                <a:pPr algn="just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1450" y="1337310"/>
                <a:ext cx="11830049" cy="5074920"/>
              </a:xfrm>
              <a:blipFill rotWithShape="0">
                <a:blip r:embed="rId2"/>
                <a:stretch>
                  <a:fillRect l="-773" t="-2401" r="-8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35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1450" y="1337310"/>
                <a:ext cx="11830049" cy="5074920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Celková výnosnost na roční bázi</a:t>
                </a:r>
                <a:r>
                  <a:rPr lang="cs-CZ" dirty="0"/>
                  <a:t>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cs-CZ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cs-CZ" dirty="0"/>
                  <a:t>- celková výnosnost na roční bázi</a:t>
                </a:r>
              </a:p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– doba držby akcie v letech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1450" y="1337310"/>
                <a:ext cx="11830049" cy="5074920"/>
              </a:xfrm>
              <a:blipFill rotWithShape="0">
                <a:blip r:embed="rId2"/>
                <a:stretch>
                  <a:fillRect l="-927" t="-1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218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0120082" cy="67781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1450" y="1337310"/>
            <a:ext cx="11830049" cy="5074920"/>
          </a:xfrm>
        </p:spPr>
        <p:txBody>
          <a:bodyPr>
            <a:normAutofit/>
          </a:bodyPr>
          <a:lstStyle/>
          <a:p>
            <a:pPr lvl="0" algn="just"/>
            <a:r>
              <a:rPr lang="cs-CZ" dirty="0"/>
              <a:t>7. Předpokládejte, že jste kopili akcii v nominální hodnotě 1000 Kč za cenu 1200 Kč, po jednom měsíci jste ji prodali za 1400 Kč, během této doby jste navíc obdrželi 10 % dividendu. Jaká byla celková výnosnost této investice?</a:t>
            </a:r>
          </a:p>
        </p:txBody>
      </p:sp>
    </p:spTree>
    <p:extLst>
      <p:ext uri="{BB962C8B-B14F-4D97-AF65-F5344CB8AC3E}">
        <p14:creationId xmlns:p14="http://schemas.microsoft.com/office/powerpoint/2010/main" val="3573670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339" y="1124744"/>
            <a:ext cx="11809312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67" dirty="0"/>
              <a:t>Tržní kapitalizace firmy </a:t>
            </a:r>
          </a:p>
          <a:p>
            <a:pPr lvl="1" algn="just"/>
            <a:r>
              <a:rPr lang="cs-CZ" sz="2133" dirty="0"/>
              <a:t>součin tržní ceny akcie a počtu emitovaných akcií</a:t>
            </a:r>
          </a:p>
          <a:p>
            <a:pPr algn="just"/>
            <a:endParaRPr lang="cs-CZ" sz="2667" dirty="0"/>
          </a:p>
          <a:p>
            <a:pPr algn="just"/>
            <a:r>
              <a:rPr lang="cs-CZ" sz="2667" dirty="0"/>
              <a:t>Agregovaná hodnota trhu </a:t>
            </a:r>
          </a:p>
          <a:p>
            <a:pPr lvl="1" algn="just"/>
            <a:r>
              <a:rPr lang="cs-CZ" sz="2133" dirty="0"/>
              <a:t>suma jednotlivých násobků počtu akcií a jejich cen pro každý druh akcie</a:t>
            </a:r>
          </a:p>
          <a:p>
            <a:pPr algn="just"/>
            <a:endParaRPr lang="cs-CZ" sz="2667" dirty="0"/>
          </a:p>
          <a:p>
            <a:pPr algn="just"/>
            <a:r>
              <a:rPr lang="cs-CZ" sz="2667" dirty="0"/>
              <a:t>Index </a:t>
            </a:r>
          </a:p>
          <a:p>
            <a:pPr lvl="1" algn="just"/>
            <a:r>
              <a:rPr lang="cs-CZ" sz="2133" dirty="0"/>
              <a:t>používá určitou výchozí bázi, ke které se změny v hodnotě reprezentativního vzorku zachycují;    měří se v bodech – výchozí hodnota: 100 nebo 1 000</a:t>
            </a:r>
          </a:p>
          <a:p>
            <a:pPr algn="just"/>
            <a:endParaRPr lang="cs-CZ" sz="2667" dirty="0"/>
          </a:p>
          <a:p>
            <a:endParaRPr lang="cs-CZ" altLang="cs-CZ" sz="2667" dirty="0"/>
          </a:p>
          <a:p>
            <a:pPr>
              <a:buClr>
                <a:srgbClr val="307871"/>
              </a:buClr>
            </a:pPr>
            <a:endParaRPr lang="cs-CZ" sz="2667" dirty="0"/>
          </a:p>
          <a:p>
            <a:pPr>
              <a:buClr>
                <a:srgbClr val="307871"/>
              </a:buClr>
            </a:pPr>
            <a:endParaRPr lang="cs-CZ" sz="1867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872875" cy="676937"/>
          </a:xfrm>
        </p:spPr>
        <p:txBody>
          <a:bodyPr/>
          <a:lstStyle/>
          <a:p>
            <a:r>
              <a:rPr lang="en-US" dirty="0" err="1"/>
              <a:t>Tržní</a:t>
            </a:r>
            <a:r>
              <a:rPr lang="en-US" dirty="0"/>
              <a:t> </a:t>
            </a:r>
            <a:r>
              <a:rPr lang="en-US" dirty="0" err="1"/>
              <a:t>kapitalizace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83366" y="6309320"/>
            <a:ext cx="11425269" cy="38404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rgbClr val="307871"/>
                </a:solidFill>
                <a:latin typeface="Enriqueta" panose="02000000000000000000" pitchFamily="2" charset="0"/>
              </a:rPr>
              <a:t>Akcie</a:t>
            </a:r>
          </a:p>
          <a:p>
            <a:pPr marL="0" indent="0" algn="ctr">
              <a:buNone/>
            </a:pPr>
            <a:endParaRPr lang="cs-CZ" sz="16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43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7911" y="3027599"/>
            <a:ext cx="7989242" cy="11643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306E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a přeji pěkný den </a:t>
            </a:r>
            <a:r>
              <a:rPr lang="cs-CZ" b="1" dirty="0">
                <a:solidFill>
                  <a:srgbClr val="306E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b="1" dirty="0">
              <a:solidFill>
                <a:srgbClr val="306E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5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10011798" cy="61765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Akcie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35360" y="1395662"/>
            <a:ext cx="11620420" cy="4833687"/>
          </a:xfrm>
        </p:spPr>
        <p:txBody>
          <a:bodyPr>
            <a:normAutofit/>
          </a:bodyPr>
          <a:lstStyle/>
          <a:p>
            <a:r>
              <a:rPr lang="cs-CZ" altLang="cs-CZ" sz="2500" dirty="0"/>
              <a:t>Nominální hodnota akcie</a:t>
            </a:r>
          </a:p>
          <a:p>
            <a:pPr lvl="1"/>
            <a:r>
              <a:rPr lang="cs-CZ" altLang="cs-CZ" sz="2200" dirty="0"/>
              <a:t>Podíl na majetku akciové společnosti vyjádřen vlastnictvím akcie</a:t>
            </a:r>
          </a:p>
          <a:p>
            <a:pPr lvl="1"/>
            <a:r>
              <a:rPr lang="cs-CZ" altLang="cs-CZ" sz="2200" dirty="0"/>
              <a:t>Součet nominálních hodnot všech akcií = Základní kapitál </a:t>
            </a:r>
          </a:p>
          <a:p>
            <a:endParaRPr lang="cs-CZ" altLang="cs-CZ" sz="2500" dirty="0"/>
          </a:p>
          <a:p>
            <a:r>
              <a:rPr lang="cs-CZ" altLang="cs-CZ" sz="2500" dirty="0"/>
              <a:t>Dividenda</a:t>
            </a:r>
          </a:p>
          <a:p>
            <a:pPr lvl="1"/>
            <a:r>
              <a:rPr lang="cs-CZ" altLang="cs-CZ" sz="2200" dirty="0"/>
              <a:t>Podíl na zisku společnosti vyplývající z vlastnictví akcie</a:t>
            </a:r>
          </a:p>
          <a:p>
            <a:endParaRPr lang="cs-CZ" altLang="cs-CZ" sz="2500" dirty="0"/>
          </a:p>
          <a:p>
            <a:r>
              <a:rPr lang="cs-CZ" altLang="cs-CZ" sz="2500" dirty="0"/>
              <a:t>Kurz akcie</a:t>
            </a:r>
          </a:p>
          <a:p>
            <a:pPr lvl="1"/>
            <a:r>
              <a:rPr lang="cs-CZ" altLang="cs-CZ" sz="2200" dirty="0"/>
              <a:t>Tržní cena akcie, tj. cena akcie, za kterou se obchoduje na kapitálovém trhu</a:t>
            </a:r>
          </a:p>
          <a:p>
            <a:pPr lvl="1"/>
            <a:r>
              <a:rPr lang="cs-CZ" altLang="cs-CZ" sz="2200" dirty="0"/>
              <a:t>Je dán střetem nabídky a poptávky </a:t>
            </a:r>
          </a:p>
          <a:p>
            <a:pPr algn="just"/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25907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339" y="1124744"/>
            <a:ext cx="11809312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67" dirty="0"/>
              <a:t>Dle převoditelnosti</a:t>
            </a:r>
          </a:p>
          <a:p>
            <a:pPr lvl="1" algn="just"/>
            <a:r>
              <a:rPr lang="cs-CZ" dirty="0"/>
              <a:t>Na jméno - převoditelné rubopisem a předáním akcie</a:t>
            </a:r>
          </a:p>
          <a:p>
            <a:pPr lvl="1" algn="just"/>
            <a:r>
              <a:rPr lang="cs-CZ" dirty="0"/>
              <a:t>Na majitele - převod prostým předáním</a:t>
            </a:r>
          </a:p>
          <a:p>
            <a:pPr algn="just"/>
            <a:endParaRPr lang="cs-CZ" sz="2667" dirty="0"/>
          </a:p>
          <a:p>
            <a:pPr algn="just"/>
            <a:r>
              <a:rPr lang="cs-CZ" sz="2667" dirty="0"/>
              <a:t>Dle podoby</a:t>
            </a:r>
          </a:p>
          <a:p>
            <a:pPr lvl="1" algn="just"/>
            <a:r>
              <a:rPr lang="cs-CZ" dirty="0"/>
              <a:t>Listinné - fyzická podoba</a:t>
            </a:r>
          </a:p>
          <a:p>
            <a:pPr lvl="1" algn="just"/>
            <a:r>
              <a:rPr lang="cs-CZ" dirty="0"/>
              <a:t>Zaknihované - zápis v evidenci</a:t>
            </a:r>
          </a:p>
          <a:p>
            <a:pPr algn="just"/>
            <a:endParaRPr lang="cs-CZ" sz="2667" dirty="0"/>
          </a:p>
          <a:p>
            <a:endParaRPr lang="cs-CZ" altLang="cs-CZ" sz="2667" dirty="0"/>
          </a:p>
          <a:p>
            <a:pPr>
              <a:buClr>
                <a:srgbClr val="307871"/>
              </a:buClr>
            </a:pPr>
            <a:endParaRPr lang="cs-CZ" sz="2667" dirty="0"/>
          </a:p>
          <a:p>
            <a:pPr>
              <a:buClr>
                <a:srgbClr val="307871"/>
              </a:buClr>
            </a:pPr>
            <a:endParaRPr lang="cs-CZ" sz="1867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872875" cy="676937"/>
          </a:xfrm>
        </p:spPr>
        <p:txBody>
          <a:bodyPr/>
          <a:lstStyle/>
          <a:p>
            <a:r>
              <a:rPr lang="en-US" dirty="0" err="1"/>
              <a:t>Členění</a:t>
            </a:r>
            <a:r>
              <a:rPr lang="en-US" dirty="0"/>
              <a:t> </a:t>
            </a:r>
            <a:r>
              <a:rPr lang="en-US" dirty="0" err="1"/>
              <a:t>akcií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83366" y="6309320"/>
            <a:ext cx="11425269" cy="38404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rgbClr val="307871"/>
                </a:solidFill>
                <a:latin typeface="Enriqueta" panose="02000000000000000000" pitchFamily="2" charset="0"/>
              </a:rPr>
              <a:t>Akcie</a:t>
            </a:r>
          </a:p>
          <a:p>
            <a:pPr marL="0" indent="0" algn="ctr">
              <a:buNone/>
            </a:pPr>
            <a:endParaRPr lang="cs-CZ" sz="16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7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339" y="1124744"/>
            <a:ext cx="11809312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67" dirty="0"/>
              <a:t>Kmenové (Obyčejné) = </a:t>
            </a:r>
            <a:r>
              <a:rPr lang="cs-CZ" sz="2667" dirty="0" err="1"/>
              <a:t>Common</a:t>
            </a:r>
            <a:r>
              <a:rPr lang="cs-CZ" sz="2667" dirty="0"/>
              <a:t> </a:t>
            </a:r>
            <a:r>
              <a:rPr lang="cs-CZ" sz="2667" dirty="0" err="1"/>
              <a:t>stock</a:t>
            </a:r>
            <a:endParaRPr lang="cs-CZ" sz="2667" dirty="0"/>
          </a:p>
          <a:p>
            <a:pPr lvl="1" algn="just"/>
            <a:r>
              <a:rPr lang="cs-CZ" sz="2133" dirty="0"/>
              <a:t>Zaručuje vlastnické právo</a:t>
            </a:r>
          </a:p>
          <a:p>
            <a:pPr algn="just"/>
            <a:endParaRPr lang="cs-CZ" sz="2667" dirty="0"/>
          </a:p>
          <a:p>
            <a:pPr algn="just"/>
            <a:r>
              <a:rPr lang="cs-CZ" sz="2667" dirty="0"/>
              <a:t>Preferenční (Prioritní) = </a:t>
            </a:r>
            <a:r>
              <a:rPr lang="cs-CZ" sz="2667" dirty="0" err="1"/>
              <a:t>Preferred</a:t>
            </a:r>
            <a:r>
              <a:rPr lang="cs-CZ" sz="2667" dirty="0"/>
              <a:t> </a:t>
            </a:r>
            <a:r>
              <a:rPr lang="cs-CZ" sz="2667" dirty="0" err="1"/>
              <a:t>stock</a:t>
            </a:r>
            <a:endParaRPr lang="cs-CZ" sz="2667" dirty="0"/>
          </a:p>
          <a:p>
            <a:pPr lvl="1" algn="just"/>
            <a:r>
              <a:rPr lang="cs-CZ" sz="2133" dirty="0"/>
              <a:t>Zaručují jistá práva, se kterými se u kmenových akcií nesetkáme </a:t>
            </a:r>
          </a:p>
          <a:p>
            <a:pPr lvl="1" algn="just"/>
            <a:r>
              <a:rPr lang="cs-CZ" sz="2133" dirty="0"/>
              <a:t>Nejčastěji je spojená s přednostním vyplacením dividendy</a:t>
            </a:r>
          </a:p>
          <a:p>
            <a:pPr lvl="1" algn="just"/>
            <a:r>
              <a:rPr lang="cs-CZ" sz="2133" dirty="0"/>
              <a:t>Součet všech nominálních hodnot preferenčních akcií nesmí překročit polovinu základního kapitálu</a:t>
            </a:r>
          </a:p>
          <a:p>
            <a:pPr lvl="1" algn="just"/>
            <a:r>
              <a:rPr lang="cs-CZ" sz="2133" dirty="0"/>
              <a:t>Stanovy společnosti mohou určit, že s prioritními akciemi není spojeno hlasovací právo</a:t>
            </a:r>
          </a:p>
          <a:p>
            <a:pPr algn="just"/>
            <a:endParaRPr lang="cs-CZ" sz="2667" dirty="0"/>
          </a:p>
          <a:p>
            <a:endParaRPr lang="cs-CZ" altLang="cs-CZ" sz="2667" dirty="0"/>
          </a:p>
          <a:p>
            <a:pPr>
              <a:buClr>
                <a:srgbClr val="307871"/>
              </a:buClr>
            </a:pPr>
            <a:endParaRPr lang="cs-CZ" sz="2667" dirty="0"/>
          </a:p>
          <a:p>
            <a:pPr>
              <a:buClr>
                <a:srgbClr val="307871"/>
              </a:buClr>
            </a:pPr>
            <a:endParaRPr lang="cs-CZ" sz="1867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872875" cy="676937"/>
          </a:xfrm>
        </p:spPr>
        <p:txBody>
          <a:bodyPr/>
          <a:lstStyle/>
          <a:p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akcií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83366" y="6309320"/>
            <a:ext cx="11425269" cy="38404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rgbClr val="307871"/>
                </a:solidFill>
                <a:latin typeface="Enriqueta" panose="02000000000000000000" pitchFamily="2" charset="0"/>
              </a:rPr>
              <a:t>Akcie</a:t>
            </a:r>
          </a:p>
          <a:p>
            <a:pPr marL="0" indent="0" algn="ctr">
              <a:buNone/>
            </a:pPr>
            <a:endParaRPr lang="cs-CZ" sz="16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9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339" y="1124744"/>
            <a:ext cx="11809312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67" dirty="0"/>
              <a:t>Plášť akcie</a:t>
            </a:r>
          </a:p>
          <a:p>
            <a:pPr lvl="1" algn="just"/>
            <a:r>
              <a:rPr lang="cs-CZ" sz="2133" dirty="0"/>
              <a:t>Obchodní jméno a sídlo společnosti</a:t>
            </a:r>
          </a:p>
          <a:p>
            <a:pPr lvl="1" algn="just"/>
            <a:r>
              <a:rPr lang="cs-CZ" sz="2133" dirty="0"/>
              <a:t>Nominální hodnota akcie</a:t>
            </a:r>
          </a:p>
          <a:p>
            <a:pPr lvl="1" algn="just"/>
            <a:r>
              <a:rPr lang="cs-CZ" sz="2133" dirty="0"/>
              <a:t>Výše základního kapitálu a počet emitovaných akcií</a:t>
            </a:r>
          </a:p>
          <a:p>
            <a:pPr lvl="1" algn="just"/>
            <a:r>
              <a:rPr lang="cs-CZ" sz="2133" dirty="0"/>
              <a:t>Datum emise a podpisy</a:t>
            </a:r>
          </a:p>
          <a:p>
            <a:pPr lvl="1" algn="just"/>
            <a:r>
              <a:rPr lang="cs-CZ" sz="2133" dirty="0"/>
              <a:t>U akcií na jméno je uvedeno i jméno akcionáře</a:t>
            </a:r>
          </a:p>
          <a:p>
            <a:pPr algn="just"/>
            <a:endParaRPr lang="cs-CZ" sz="2667" dirty="0"/>
          </a:p>
          <a:p>
            <a:pPr algn="just"/>
            <a:r>
              <a:rPr lang="cs-CZ" sz="2667" dirty="0"/>
              <a:t>Kupónový arch</a:t>
            </a:r>
          </a:p>
          <a:p>
            <a:pPr lvl="1" algn="just"/>
            <a:r>
              <a:rPr lang="cs-CZ" sz="2133" dirty="0"/>
              <a:t>Kupóny pro výplatu dividend</a:t>
            </a:r>
          </a:p>
          <a:p>
            <a:pPr lvl="1" algn="just"/>
            <a:r>
              <a:rPr lang="cs-CZ" sz="2133" dirty="0"/>
              <a:t>Talón k vydání nového kuponového archu</a:t>
            </a:r>
          </a:p>
          <a:p>
            <a:pPr algn="just"/>
            <a:endParaRPr lang="cs-CZ" sz="2667" dirty="0"/>
          </a:p>
          <a:p>
            <a:endParaRPr lang="cs-CZ" altLang="cs-CZ" sz="2667" dirty="0"/>
          </a:p>
          <a:p>
            <a:pPr>
              <a:buClr>
                <a:srgbClr val="307871"/>
              </a:buClr>
            </a:pPr>
            <a:endParaRPr lang="cs-CZ" sz="2667" dirty="0"/>
          </a:p>
          <a:p>
            <a:pPr>
              <a:buClr>
                <a:srgbClr val="307871"/>
              </a:buClr>
            </a:pPr>
            <a:endParaRPr lang="cs-CZ" sz="1867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872875" cy="676937"/>
          </a:xfrm>
        </p:spPr>
        <p:txBody>
          <a:bodyPr/>
          <a:lstStyle/>
          <a:p>
            <a:r>
              <a:rPr lang="en-US" dirty="0" err="1"/>
              <a:t>Formální</a:t>
            </a:r>
            <a:r>
              <a:rPr lang="en-US" dirty="0"/>
              <a:t> </a:t>
            </a:r>
            <a:r>
              <a:rPr lang="en-US" dirty="0" err="1"/>
              <a:t>stránka</a:t>
            </a:r>
            <a:r>
              <a:rPr lang="en-US" dirty="0"/>
              <a:t> </a:t>
            </a:r>
            <a:r>
              <a:rPr lang="en-US" dirty="0" err="1"/>
              <a:t>kmenové</a:t>
            </a:r>
            <a:r>
              <a:rPr lang="en-US" dirty="0"/>
              <a:t> </a:t>
            </a:r>
            <a:r>
              <a:rPr lang="en-US" dirty="0" err="1"/>
              <a:t>akcie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83366" y="6309320"/>
            <a:ext cx="11425269" cy="38404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rgbClr val="307871"/>
                </a:solidFill>
                <a:latin typeface="Enriqueta" panose="02000000000000000000" pitchFamily="2" charset="0"/>
              </a:rPr>
              <a:t>Akcie</a:t>
            </a:r>
          </a:p>
          <a:p>
            <a:pPr marL="0" indent="0" algn="ctr">
              <a:buNone/>
            </a:pPr>
            <a:endParaRPr lang="cs-CZ" sz="16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10011798" cy="61765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Cena akcie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35360" y="1395662"/>
            <a:ext cx="11620420" cy="48336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S veřejně obchodovatelnými akciemi se obchoduje na sekundárním kapitálovém trhu za tržní ceny (kurzy akcií), které jsou obecně výsledkem vztahu nabídky a poptávky na trhu. </a:t>
            </a:r>
          </a:p>
          <a:p>
            <a:pPr algn="just"/>
            <a:r>
              <a:rPr lang="cs-CZ" dirty="0"/>
              <a:t>Cena jedné akcie je vyjadřována v absolutní výši, to znamená v korunách.</a:t>
            </a:r>
          </a:p>
          <a:p>
            <a:pPr algn="just"/>
            <a:r>
              <a:rPr lang="cs-CZ" dirty="0"/>
              <a:t>Výše ceny akcie je ovlivňována řadou faktorů nejen ekonomických, ale i politických či psychologických.</a:t>
            </a:r>
          </a:p>
          <a:p>
            <a:pPr algn="just"/>
            <a:r>
              <a:rPr lang="cs-CZ" dirty="0"/>
              <a:t>Proto určit teoreticky správnou cenu akcie a odhadnout její chování není jednoduché. Snaží se o to celá řada metod. </a:t>
            </a:r>
          </a:p>
          <a:p>
            <a:pPr algn="just"/>
            <a:r>
              <a:rPr lang="cs-CZ" dirty="0"/>
              <a:t>Za základní jsou považovány:</a:t>
            </a:r>
          </a:p>
          <a:p>
            <a:pPr lvl="1" algn="just"/>
            <a:r>
              <a:rPr lang="cs-CZ" dirty="0"/>
              <a:t>Fundamentální akciová analýza</a:t>
            </a:r>
          </a:p>
          <a:p>
            <a:pPr lvl="1" algn="just"/>
            <a:r>
              <a:rPr lang="cs-CZ" dirty="0"/>
              <a:t>Technická akciová analýza</a:t>
            </a:r>
          </a:p>
          <a:p>
            <a:pPr lvl="1" algn="just"/>
            <a:r>
              <a:rPr lang="cs-CZ" dirty="0"/>
              <a:t>Psychologická  analýza</a:t>
            </a:r>
          </a:p>
          <a:p>
            <a:pPr lvl="1" algn="just"/>
            <a:r>
              <a:rPr lang="cs-CZ" dirty="0"/>
              <a:t>Akciová analýza založena na teorii efektivních trhů</a:t>
            </a:r>
          </a:p>
        </p:txBody>
      </p:sp>
    </p:spTree>
    <p:extLst>
      <p:ext uri="{BB962C8B-B14F-4D97-AF65-F5344CB8AC3E}">
        <p14:creationId xmlns:p14="http://schemas.microsoft.com/office/powerpoint/2010/main" val="45887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339" y="1124744"/>
            <a:ext cx="11809312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667" dirty="0"/>
              <a:t>Fundamentální akciová analýza</a:t>
            </a:r>
          </a:p>
          <a:p>
            <a:pPr lvl="1"/>
            <a:r>
              <a:rPr lang="cs-CZ" sz="2133" dirty="0"/>
              <a:t>založena na zkoumání faktorů působících na cenu akcie a na její vývoj na úrovni makroekonomické, odvětvové i podnikové.</a:t>
            </a:r>
          </a:p>
          <a:p>
            <a:pPr lvl="1"/>
            <a:r>
              <a:rPr lang="cs-CZ" sz="2133" dirty="0"/>
              <a:t>Výsledkem je </a:t>
            </a:r>
            <a:r>
              <a:rPr lang="cs-CZ" sz="2133" b="1" dirty="0"/>
              <a:t>vnitřní hodnota akcie</a:t>
            </a:r>
          </a:p>
          <a:p>
            <a:r>
              <a:rPr lang="cs-CZ" sz="2667" dirty="0"/>
              <a:t>Technická akciová analýza</a:t>
            </a:r>
          </a:p>
          <a:p>
            <a:pPr lvl="1"/>
            <a:r>
              <a:rPr lang="cs-CZ" sz="2133" dirty="0"/>
              <a:t>Vychází ze zkoumání na trhu (vývoj cen, objem obchodů…)</a:t>
            </a:r>
          </a:p>
          <a:p>
            <a:pPr lvl="1"/>
            <a:r>
              <a:rPr lang="cs-CZ" sz="2133" dirty="0"/>
              <a:t>Výsledkem je odvození trendu</a:t>
            </a:r>
          </a:p>
          <a:p>
            <a:r>
              <a:rPr lang="cs-CZ" sz="2667" dirty="0"/>
              <a:t>Psychologická analýza</a:t>
            </a:r>
          </a:p>
          <a:p>
            <a:pPr lvl="1"/>
            <a:r>
              <a:rPr lang="cs-CZ" sz="2133" dirty="0"/>
              <a:t>Soustředí se na psychologii chování investorů</a:t>
            </a:r>
          </a:p>
          <a:p>
            <a:r>
              <a:rPr lang="cs-CZ" sz="2667" dirty="0"/>
              <a:t>Akciová analýza založena na teorii efektivních trhů</a:t>
            </a:r>
          </a:p>
          <a:p>
            <a:pPr lvl="1"/>
            <a:r>
              <a:rPr lang="cs-CZ" sz="2133" dirty="0"/>
              <a:t>Vývoj cen je náhodný  a nemá tedy smysl hledat teoreticky správnou cenu</a:t>
            </a:r>
          </a:p>
          <a:p>
            <a:pPr algn="just"/>
            <a:endParaRPr lang="cs-CZ" sz="1867" dirty="0"/>
          </a:p>
          <a:p>
            <a:endParaRPr lang="cs-CZ" altLang="cs-CZ" sz="1867" dirty="0"/>
          </a:p>
          <a:p>
            <a:pPr>
              <a:buClr>
                <a:srgbClr val="307871"/>
              </a:buClr>
            </a:pPr>
            <a:endParaRPr lang="cs-CZ" sz="1867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872875" cy="676937"/>
          </a:xfrm>
        </p:spPr>
        <p:txBody>
          <a:bodyPr/>
          <a:lstStyle/>
          <a:p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stanovení</a:t>
            </a:r>
            <a:r>
              <a:rPr lang="en-US" dirty="0"/>
              <a:t> </a:t>
            </a:r>
            <a:r>
              <a:rPr lang="en-US" dirty="0" err="1"/>
              <a:t>cen</a:t>
            </a:r>
            <a:r>
              <a:rPr lang="en-US" dirty="0"/>
              <a:t> </a:t>
            </a:r>
            <a:r>
              <a:rPr lang="en-US" dirty="0" err="1"/>
              <a:t>akcií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83366" y="6309320"/>
            <a:ext cx="11425269" cy="38404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rgbClr val="307871"/>
                </a:solidFill>
                <a:latin typeface="Enriqueta" panose="02000000000000000000" pitchFamily="2" charset="0"/>
              </a:rPr>
              <a:t>Akcie</a:t>
            </a:r>
          </a:p>
          <a:p>
            <a:pPr marL="0" indent="0" algn="ctr">
              <a:buNone/>
            </a:pPr>
            <a:endParaRPr lang="cs-CZ" sz="16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673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2252</Words>
  <Application>Microsoft Office PowerPoint</Application>
  <PresentationFormat>Širokoúhlá obrazovka</PresentationFormat>
  <Paragraphs>287</Paragraphs>
  <Slides>37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Enriqueta</vt:lpstr>
      <vt:lpstr>Times New Roman</vt:lpstr>
      <vt:lpstr>Motiv Office</vt:lpstr>
      <vt:lpstr>Finanční a pojistná matematika  Akcie</vt:lpstr>
      <vt:lpstr>Akcie</vt:lpstr>
      <vt:lpstr>Akcie</vt:lpstr>
      <vt:lpstr>Akcie</vt:lpstr>
      <vt:lpstr>Členění akcií</vt:lpstr>
      <vt:lpstr>Typy akcií</vt:lpstr>
      <vt:lpstr>Formální stránka kmenové akcie</vt:lpstr>
      <vt:lpstr>Cena akcie</vt:lpstr>
      <vt:lpstr>Metody stanovení cen akcií</vt:lpstr>
      <vt:lpstr>Dividendový diskontní model (DDM)</vt:lpstr>
      <vt:lpstr>Vnitřní hodnota akcie pro n-let (DDM)</vt:lpstr>
      <vt:lpstr>Vnitřní hodnota akcie bez prodeje (DDM)</vt:lpstr>
      <vt:lpstr>Vnitřní hodnota akcie bez prodeje (DDM)</vt:lpstr>
      <vt:lpstr>Prezentace aplikace PowerPoint</vt:lpstr>
      <vt:lpstr>Prezentace aplikace PowerPoint</vt:lpstr>
      <vt:lpstr>Prezentace aplikace PowerPoint</vt:lpstr>
      <vt:lpstr>Ziskové modely</vt:lpstr>
      <vt:lpstr>Prezentace aplikace PowerPoint</vt:lpstr>
      <vt:lpstr>Příklad</vt:lpstr>
      <vt:lpstr>Emise akcií</vt:lpstr>
      <vt:lpstr>Předkupní právo</vt:lpstr>
      <vt:lpstr>Prezentace aplikace PowerPoint</vt:lpstr>
      <vt:lpstr>Prezentace aplikace PowerPoint</vt:lpstr>
      <vt:lpstr>Prezentace aplikace PowerPoint</vt:lpstr>
      <vt:lpstr>Cena předkupního práva k nákupu mladých akcií</vt:lpstr>
      <vt:lpstr>Prezentace aplikace PowerPoint</vt:lpstr>
      <vt:lpstr>Cena předkupního práva při vyloučení dividendového nároku mladých akcií</vt:lpstr>
      <vt:lpstr>Příklad</vt:lpstr>
      <vt:lpstr>Příklad</vt:lpstr>
      <vt:lpstr>Výnos z akcií a jeho měření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Tržní kapitalizace</vt:lpstr>
      <vt:lpstr>Děkuji za pozornost a přeji pěkný den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Složené úročení</dc:title>
  <dc:creator>repkova</dc:creator>
  <cp:lastModifiedBy>Roman Hlawiczka</cp:lastModifiedBy>
  <cp:revision>32</cp:revision>
  <dcterms:created xsi:type="dcterms:W3CDTF">2013-10-19T09:05:12Z</dcterms:created>
  <dcterms:modified xsi:type="dcterms:W3CDTF">2021-09-01T07:56:18Z</dcterms:modified>
</cp:coreProperties>
</file>