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84" autoAdjust="0"/>
    <p:restoredTop sz="94660"/>
  </p:normalViewPr>
  <p:slideViewPr>
    <p:cSldViewPr snapToGrid="0">
      <p:cViewPr varScale="1">
        <p:scale>
          <a:sx n="86" d="100"/>
          <a:sy n="86" d="100"/>
        </p:scale>
        <p:origin x="32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D6ECC-2B1B-4631-923A-5FF8E7061C7C}" type="datetimeFigureOut">
              <a:rPr lang="cs-CZ" smtClean="0"/>
              <a:t>01.09.2021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9599-D254-4D1E-829E-3A10C6333B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4521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D6ECC-2B1B-4631-923A-5FF8E7061C7C}" type="datetimeFigureOut">
              <a:rPr lang="cs-CZ" smtClean="0"/>
              <a:t>01.09.2021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9599-D254-4D1E-829E-3A10C6333B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8710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D6ECC-2B1B-4631-923A-5FF8E7061C7C}" type="datetimeFigureOut">
              <a:rPr lang="cs-CZ" smtClean="0"/>
              <a:t>01.09.2021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9599-D254-4D1E-829E-3A10C6333B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5492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D6ECC-2B1B-4631-923A-5FF8E7061C7C}" type="datetimeFigureOut">
              <a:rPr lang="cs-CZ" smtClean="0"/>
              <a:t>01.09.2021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9599-D254-4D1E-829E-3A10C6333B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5483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D6ECC-2B1B-4631-923A-5FF8E7061C7C}" type="datetimeFigureOut">
              <a:rPr lang="cs-CZ" smtClean="0"/>
              <a:t>01.09.2021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9599-D254-4D1E-829E-3A10C6333B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7331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D6ECC-2B1B-4631-923A-5FF8E7061C7C}" type="datetimeFigureOut">
              <a:rPr lang="cs-CZ" smtClean="0"/>
              <a:t>01.09.2021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9599-D254-4D1E-829E-3A10C6333B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656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D6ECC-2B1B-4631-923A-5FF8E7061C7C}" type="datetimeFigureOut">
              <a:rPr lang="cs-CZ" smtClean="0"/>
              <a:t>01.09.2021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9599-D254-4D1E-829E-3A10C6333B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3586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D6ECC-2B1B-4631-923A-5FF8E7061C7C}" type="datetimeFigureOut">
              <a:rPr lang="cs-CZ" smtClean="0"/>
              <a:t>01.09.2021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9599-D254-4D1E-829E-3A10C6333B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9067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D6ECC-2B1B-4631-923A-5FF8E7061C7C}" type="datetimeFigureOut">
              <a:rPr lang="cs-CZ" smtClean="0"/>
              <a:t>01.09.2021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9599-D254-4D1E-829E-3A10C6333B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3272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D6ECC-2B1B-4631-923A-5FF8E7061C7C}" type="datetimeFigureOut">
              <a:rPr lang="cs-CZ" smtClean="0"/>
              <a:t>01.09.2021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9599-D254-4D1E-829E-3A10C6333B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3683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D6ECC-2B1B-4631-923A-5FF8E7061C7C}" type="datetimeFigureOut">
              <a:rPr lang="cs-CZ" smtClean="0"/>
              <a:t>01.09.2021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9599-D254-4D1E-829E-3A10C6333B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7925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D6ECC-2B1B-4631-923A-5FF8E7061C7C}" type="datetimeFigureOut">
              <a:rPr lang="cs-CZ" smtClean="0"/>
              <a:t>01.09.2021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69599-D254-4D1E-829E-3A10C6333B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6313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Opakování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88267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92100" y="266700"/>
            <a:ext cx="11582400" cy="6172200"/>
          </a:xfrm>
        </p:spPr>
        <p:txBody>
          <a:bodyPr>
            <a:normAutofit/>
          </a:bodyPr>
          <a:lstStyle/>
          <a:p>
            <a:pPr lvl="0" algn="just"/>
            <a:r>
              <a:rPr lang="cs-CZ" dirty="0"/>
              <a:t>9. Z dědictví jsme obdrželi částku 135 000 Kč. Tyto peníze jsme uložili do fondu, který úročí úrokovou sazbou 4,3 % </a:t>
            </a:r>
            <a:r>
              <a:rPr lang="cs-CZ" dirty="0" err="1"/>
              <a:t>p.a</a:t>
            </a:r>
            <a:r>
              <a:rPr lang="cs-CZ" dirty="0"/>
              <a:t>. Jakou částku vždy ke konci roku můžeme z fondu doživotně čerpat?</a:t>
            </a:r>
          </a:p>
          <a:p>
            <a:pPr lvl="0" algn="just"/>
            <a:endParaRPr lang="cs-CZ" dirty="0"/>
          </a:p>
          <a:p>
            <a:pPr lvl="0" algn="just"/>
            <a:endParaRPr lang="cs-CZ" dirty="0"/>
          </a:p>
          <a:p>
            <a:pPr lvl="0" algn="just"/>
            <a:r>
              <a:rPr lang="cs-CZ" dirty="0"/>
              <a:t>5 805 Kč</a:t>
            </a:r>
          </a:p>
        </p:txBody>
      </p:sp>
    </p:spTree>
    <p:extLst>
      <p:ext uri="{BB962C8B-B14F-4D97-AF65-F5344CB8AC3E}">
        <p14:creationId xmlns:p14="http://schemas.microsoft.com/office/powerpoint/2010/main" val="22889259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92100" y="266700"/>
            <a:ext cx="11582400" cy="6172200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10. Zděděná částka nám zajistí věčný roční důchod ve výši 9 500 Kč při neměnné roční úrokové sazbě 5,3 % </a:t>
            </a:r>
            <a:r>
              <a:rPr lang="cs-CZ" dirty="0" err="1"/>
              <a:t>p.a</a:t>
            </a:r>
            <a:r>
              <a:rPr lang="cs-CZ" dirty="0"/>
              <a:t>. První roční důchod jsme obdrželi dnes. Kolik Kč jsme zdědili?</a:t>
            </a:r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r>
              <a:rPr lang="cs-CZ" dirty="0"/>
              <a:t>1 885,28 Kč</a:t>
            </a:r>
          </a:p>
          <a:p>
            <a:pPr lvl="0"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67403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92100" y="266700"/>
            <a:ext cx="11582400" cy="6172200"/>
          </a:xfrm>
        </p:spPr>
        <p:txBody>
          <a:bodyPr>
            <a:normAutofit/>
          </a:bodyPr>
          <a:lstStyle/>
          <a:p>
            <a:pPr lvl="0" algn="just"/>
            <a:r>
              <a:rPr lang="cs-CZ" dirty="0"/>
              <a:t>11. Podnikatel eskontoval dne 8. 11. 2020 na banku směnku znějící na částku 320 000 Kč se splatností dne 8. 12. 2020. Jakou částku mu banka dne 8. 11. 2020 (tj. v den eskontu) připsala na účet? Banka používá diskontní míru 7 % </a:t>
            </a:r>
            <a:r>
              <a:rPr lang="cs-CZ" dirty="0" err="1"/>
              <a:t>p.a</a:t>
            </a:r>
            <a:r>
              <a:rPr lang="cs-CZ" dirty="0"/>
              <a:t>.</a:t>
            </a:r>
          </a:p>
          <a:p>
            <a:pPr lvl="0" algn="just"/>
            <a:endParaRPr lang="cs-CZ" dirty="0"/>
          </a:p>
          <a:p>
            <a:pPr lvl="0" algn="just"/>
            <a:endParaRPr lang="cs-CZ" dirty="0"/>
          </a:p>
          <a:p>
            <a:pPr lvl="0" algn="just"/>
            <a:r>
              <a:rPr lang="cs-CZ" dirty="0"/>
              <a:t>318 133,30 Kč</a:t>
            </a:r>
          </a:p>
        </p:txBody>
      </p:sp>
    </p:spTree>
    <p:extLst>
      <p:ext uri="{BB962C8B-B14F-4D97-AF65-F5344CB8AC3E}">
        <p14:creationId xmlns:p14="http://schemas.microsoft.com/office/powerpoint/2010/main" val="42287519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92100" y="266700"/>
            <a:ext cx="11582400" cy="6172200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12. Za kolik dnů byla splatná směnka znějící na částku 250 000 Kč, jestliže za ni banka vyplatila částku 243 000 Kč při diskontní sazbě 12 % </a:t>
            </a:r>
            <a:r>
              <a:rPr lang="cs-CZ" dirty="0" err="1"/>
              <a:t>p.a</a:t>
            </a:r>
            <a:r>
              <a:rPr lang="cs-CZ" dirty="0"/>
              <a:t>.?</a:t>
            </a:r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r>
              <a:rPr lang="cs-CZ" dirty="0"/>
              <a:t>84 dnů</a:t>
            </a:r>
          </a:p>
        </p:txBody>
      </p:sp>
    </p:spTree>
    <p:extLst>
      <p:ext uri="{BB962C8B-B14F-4D97-AF65-F5344CB8AC3E}">
        <p14:creationId xmlns:p14="http://schemas.microsoft.com/office/powerpoint/2010/main" val="42841448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92100" y="266700"/>
            <a:ext cx="11582400" cy="6172200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13. Kolik Kč uspoříme včetně úroků za 1 rok, ukládáme-li počátkem každého měsíce 1100 Kč při úrokové sazbě 3 % </a:t>
            </a:r>
            <a:r>
              <a:rPr lang="cs-CZ" dirty="0" err="1"/>
              <a:t>p.a</a:t>
            </a:r>
            <a:r>
              <a:rPr lang="cs-CZ" dirty="0"/>
              <a:t>. s ročním úročením?</a:t>
            </a:r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r>
              <a:rPr lang="cs-CZ" dirty="0"/>
              <a:t>13 414,50 Kč</a:t>
            </a:r>
          </a:p>
        </p:txBody>
      </p:sp>
    </p:spTree>
    <p:extLst>
      <p:ext uri="{BB962C8B-B14F-4D97-AF65-F5344CB8AC3E}">
        <p14:creationId xmlns:p14="http://schemas.microsoft.com/office/powerpoint/2010/main" val="32457948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92100" y="266700"/>
            <a:ext cx="11582400" cy="6172200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14. Kolik Kč uspoříme včetně úroků za 1 rok, ukládáme-li koncem každého měsíce 1100 Kč při úrokové sazbě 3 % </a:t>
            </a:r>
            <a:r>
              <a:rPr lang="cs-CZ" dirty="0" err="1"/>
              <a:t>p.a</a:t>
            </a:r>
            <a:r>
              <a:rPr lang="cs-CZ" dirty="0"/>
              <a:t>. s ročním úročením?</a:t>
            </a:r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r>
              <a:rPr lang="cs-CZ" dirty="0"/>
              <a:t>13 381,50 Kč</a:t>
            </a:r>
          </a:p>
        </p:txBody>
      </p:sp>
    </p:spTree>
    <p:extLst>
      <p:ext uri="{BB962C8B-B14F-4D97-AF65-F5344CB8AC3E}">
        <p14:creationId xmlns:p14="http://schemas.microsoft.com/office/powerpoint/2010/main" val="22100576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92100" y="266700"/>
            <a:ext cx="11582400" cy="6172200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15. Kolik Kč musíme spořit na počátku každého měsíce, abychom za rok naspořili 18 000 Kč při úrokové sazbě 4 % </a:t>
            </a:r>
            <a:r>
              <a:rPr lang="cs-CZ" dirty="0" err="1"/>
              <a:t>p.a</a:t>
            </a:r>
            <a:r>
              <a:rPr lang="cs-CZ" dirty="0"/>
              <a:t>. s ročním úročením? </a:t>
            </a:r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r>
              <a:rPr lang="cs-CZ" dirty="0"/>
              <a:t>1 468,20 Kč</a:t>
            </a:r>
          </a:p>
        </p:txBody>
      </p:sp>
    </p:spTree>
    <p:extLst>
      <p:ext uri="{BB962C8B-B14F-4D97-AF65-F5344CB8AC3E}">
        <p14:creationId xmlns:p14="http://schemas.microsoft.com/office/powerpoint/2010/main" val="20748055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92100" y="266700"/>
            <a:ext cx="11582400" cy="6172200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16. Kolik Kč musíme spořit na konci každého měsíce, abychom za rok naspořili 18 000 Kč při úrokové sazbě 4 % </a:t>
            </a:r>
            <a:r>
              <a:rPr lang="cs-CZ" dirty="0" err="1"/>
              <a:t>p.a</a:t>
            </a:r>
            <a:r>
              <a:rPr lang="cs-CZ" dirty="0"/>
              <a:t>.?</a:t>
            </a:r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r>
              <a:rPr lang="cs-CZ" dirty="0"/>
              <a:t>1 473 Kč</a:t>
            </a:r>
          </a:p>
        </p:txBody>
      </p:sp>
    </p:spTree>
    <p:extLst>
      <p:ext uri="{BB962C8B-B14F-4D97-AF65-F5344CB8AC3E}">
        <p14:creationId xmlns:p14="http://schemas.microsoft.com/office/powerpoint/2010/main" val="2662903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92100" y="266700"/>
            <a:ext cx="11582400" cy="6172200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17. Kolik Kč uspoříme za 4 roky, budeme-li ukládat na počátku každého roku 15 000 Kč při neměnné úrokové sazbě 2 % </a:t>
            </a:r>
            <a:r>
              <a:rPr lang="cs-CZ" dirty="0" err="1"/>
              <a:t>p.a</a:t>
            </a:r>
            <a:r>
              <a:rPr lang="cs-CZ" dirty="0"/>
              <a:t>. s ročním úročením?</a:t>
            </a:r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r>
              <a:rPr lang="cs-CZ" dirty="0"/>
              <a:t>63 060,60 Kč</a:t>
            </a:r>
          </a:p>
        </p:txBody>
      </p:sp>
    </p:spTree>
    <p:extLst>
      <p:ext uri="{BB962C8B-B14F-4D97-AF65-F5344CB8AC3E}">
        <p14:creationId xmlns:p14="http://schemas.microsoft.com/office/powerpoint/2010/main" val="15478415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92100" y="266700"/>
            <a:ext cx="11582400" cy="6172200"/>
          </a:xfrm>
        </p:spPr>
        <p:txBody>
          <a:bodyPr>
            <a:normAutofit/>
          </a:bodyPr>
          <a:lstStyle/>
          <a:p>
            <a:pPr algn="just"/>
            <a:r>
              <a:rPr lang="cs-CZ" sz="3000" dirty="0"/>
              <a:t>18. Kolik Kč uspoříme za 4 roky, budeme-li ukládat na konci každého roku 15 000 Kč při neměnné úrokové sazbě 2 % </a:t>
            </a:r>
            <a:r>
              <a:rPr lang="cs-CZ" sz="3000" dirty="0" err="1"/>
              <a:t>p.a</a:t>
            </a:r>
            <a:r>
              <a:rPr lang="cs-CZ" sz="3000" dirty="0"/>
              <a:t>. s ročním úročením?</a:t>
            </a:r>
          </a:p>
          <a:p>
            <a:pPr algn="just"/>
            <a:endParaRPr lang="cs-CZ" sz="3000" dirty="0"/>
          </a:p>
          <a:p>
            <a:pPr algn="just"/>
            <a:endParaRPr lang="cs-CZ" sz="3000" dirty="0"/>
          </a:p>
          <a:p>
            <a:pPr algn="just"/>
            <a:r>
              <a:rPr lang="cs-CZ" sz="3000" dirty="0"/>
              <a:t>61 824,12 Kč</a:t>
            </a:r>
          </a:p>
        </p:txBody>
      </p:sp>
    </p:spTree>
    <p:extLst>
      <p:ext uri="{BB962C8B-B14F-4D97-AF65-F5344CB8AC3E}">
        <p14:creationId xmlns:p14="http://schemas.microsoft.com/office/powerpoint/2010/main" val="2661933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92100" y="266700"/>
            <a:ext cx="11582400" cy="6172200"/>
          </a:xfrm>
        </p:spPr>
        <p:txBody>
          <a:bodyPr>
            <a:normAutofit/>
          </a:bodyPr>
          <a:lstStyle/>
          <a:p>
            <a:pPr algn="just"/>
            <a:r>
              <a:rPr lang="cs-CZ" sz="3000" dirty="0"/>
              <a:t>1. Kolik si naspoříte za pět let u </a:t>
            </a:r>
            <a:r>
              <a:rPr lang="cs-CZ" sz="3000" dirty="0" err="1"/>
              <a:t>Raiffeisenbank</a:t>
            </a:r>
            <a:r>
              <a:rPr lang="cs-CZ" sz="3000" dirty="0"/>
              <a:t>, pokud budete na spořicí účet vkládat vždy na začátku každého měsíce 1500 Kč. Úroková sazba je 1,38 % </a:t>
            </a:r>
            <a:r>
              <a:rPr lang="cs-CZ" sz="3000" dirty="0" err="1"/>
              <a:t>p.a</a:t>
            </a:r>
            <a:r>
              <a:rPr lang="cs-CZ" sz="3000" dirty="0"/>
              <a:t>. (roční připisování úroků) a úroky jsou daněny 15 % srážkovou daní.</a:t>
            </a:r>
          </a:p>
          <a:p>
            <a:pPr algn="just"/>
            <a:endParaRPr lang="cs-CZ" sz="3000" dirty="0"/>
          </a:p>
          <a:p>
            <a:pPr algn="just"/>
            <a:endParaRPr lang="cs-CZ" sz="3000" dirty="0"/>
          </a:p>
          <a:p>
            <a:pPr algn="just"/>
            <a:r>
              <a:rPr lang="cs-CZ" sz="3000" dirty="0"/>
              <a:t>S = 92 676,69 Kč</a:t>
            </a:r>
          </a:p>
          <a:p>
            <a:pPr algn="just"/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37352029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92100" y="266700"/>
            <a:ext cx="11582400" cy="6172200"/>
          </a:xfrm>
        </p:spPr>
        <p:txBody>
          <a:bodyPr>
            <a:normAutofit/>
          </a:bodyPr>
          <a:lstStyle/>
          <a:p>
            <a:pPr lvl="0" algn="just"/>
            <a:r>
              <a:rPr lang="cs-CZ" sz="3000" dirty="0"/>
              <a:t>19. </a:t>
            </a:r>
            <a:r>
              <a:rPr lang="cs-CZ" dirty="0"/>
              <a:t>Kolik budeme ochotni zaplatit za investici, jejíž životnost je dvacet let a počátkem každého roku nám z ní plyne platba ve výši 16 000 Kč? Uvažujeme roční úrokovou sazbu 5 % </a:t>
            </a:r>
            <a:r>
              <a:rPr lang="cs-CZ" dirty="0" err="1"/>
              <a:t>p.a</a:t>
            </a:r>
            <a:r>
              <a:rPr lang="cs-CZ" dirty="0"/>
              <a:t>.</a:t>
            </a:r>
          </a:p>
          <a:p>
            <a:pPr lvl="0" algn="just"/>
            <a:endParaRPr lang="cs-CZ" dirty="0"/>
          </a:p>
          <a:p>
            <a:pPr lvl="0" algn="just"/>
            <a:r>
              <a:rPr lang="cs-CZ" dirty="0"/>
              <a:t>209 365,13 Kč</a:t>
            </a:r>
          </a:p>
        </p:txBody>
      </p:sp>
    </p:spTree>
    <p:extLst>
      <p:ext uri="{BB962C8B-B14F-4D97-AF65-F5344CB8AC3E}">
        <p14:creationId xmlns:p14="http://schemas.microsoft.com/office/powerpoint/2010/main" val="12407902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92100" y="266700"/>
            <a:ext cx="11582400" cy="6172200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20. Kolik budeme ochotni zaplatit za investici, z níž budeme mít ke konci každého čtvrtletí výnos 4 000 Kč po dobu dvaceti let, požadujeme-li míru výnosnosti 5 % </a:t>
            </a:r>
            <a:r>
              <a:rPr lang="cs-CZ" dirty="0" err="1"/>
              <a:t>p.a</a:t>
            </a:r>
            <a:r>
              <a:rPr lang="cs-CZ" dirty="0"/>
              <a:t>. a předpokládáme roční úrokové období?		</a:t>
            </a:r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r>
              <a:rPr lang="cs-CZ" dirty="0"/>
              <a:t>203 134,03 Kč</a:t>
            </a:r>
          </a:p>
          <a:p>
            <a:pPr lvl="0"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70831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92100" y="266700"/>
            <a:ext cx="11582400" cy="6172200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21. Stanovte požadovanou cenu dluhopisu:</a:t>
            </a:r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r>
              <a:rPr lang="cs-CZ" dirty="0"/>
              <a:t>A = 1 189,54 Kč, B = 1519,08 Kč</a:t>
            </a:r>
          </a:p>
          <a:p>
            <a:pPr algn="just"/>
            <a:endParaRPr lang="cs-CZ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2397337"/>
              </p:ext>
            </p:extLst>
          </p:nvPr>
        </p:nvGraphicFramePr>
        <p:xfrm>
          <a:off x="1085211" y="797971"/>
          <a:ext cx="8896988" cy="19960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65008">
                  <a:extLst>
                    <a:ext uri="{9D8B030D-6E8A-4147-A177-3AD203B41FA5}">
                      <a16:colId xmlns:a16="http://schemas.microsoft.com/office/drawing/2014/main" val="4177851749"/>
                    </a:ext>
                  </a:extLst>
                </a:gridCol>
                <a:gridCol w="2965990">
                  <a:extLst>
                    <a:ext uri="{9D8B030D-6E8A-4147-A177-3AD203B41FA5}">
                      <a16:colId xmlns:a16="http://schemas.microsoft.com/office/drawing/2014/main" val="2600084961"/>
                    </a:ext>
                  </a:extLst>
                </a:gridCol>
                <a:gridCol w="2965990">
                  <a:extLst>
                    <a:ext uri="{9D8B030D-6E8A-4147-A177-3AD203B41FA5}">
                      <a16:colId xmlns:a16="http://schemas.microsoft.com/office/drawing/2014/main" val="207362829"/>
                    </a:ext>
                  </a:extLst>
                </a:gridCol>
              </a:tblGrid>
              <a:tr h="3326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B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84805709"/>
                  </a:ext>
                </a:extLst>
              </a:tr>
              <a:tr h="3326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Nominální hodnota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1 000 Kč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1 200 Kč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90872034"/>
                  </a:ext>
                </a:extLst>
              </a:tr>
              <a:tr h="3326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Kuponova sazba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15 %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16 %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24700252"/>
                  </a:ext>
                </a:extLst>
              </a:tr>
              <a:tr h="3326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Výplata kuponu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Roční výplata kuponu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Pololetní výplata kuponu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26175868"/>
                  </a:ext>
                </a:extLst>
              </a:tr>
              <a:tr h="3326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Splatnost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5 let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6 let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90667702"/>
                  </a:ext>
                </a:extLst>
              </a:tr>
              <a:tr h="3326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Požadovaný výnos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10 %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10 %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994323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99798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92100" y="266700"/>
            <a:ext cx="11582400" cy="6172200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22. Kolik let zbývalo do splatnosti diskontovaného dluhopisu o nominální hodnotě 5 000 Kč, jestliže jste za něj při požadovaném výnosu 10 % </a:t>
            </a:r>
            <a:r>
              <a:rPr lang="cs-CZ" dirty="0" err="1"/>
              <a:t>p.a</a:t>
            </a:r>
            <a:r>
              <a:rPr lang="cs-CZ" dirty="0"/>
              <a:t>. zaplatili 2 822,37 Kč.	</a:t>
            </a:r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r>
              <a:rPr lang="cs-CZ"/>
              <a:t>6 let</a:t>
            </a:r>
            <a:endParaRPr lang="cs-CZ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78363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Děkuji za pozornost a přeji pěkný den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>
          <a:xfrm>
            <a:off x="1524000" y="4021138"/>
            <a:ext cx="9144000" cy="1655762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0153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92100" y="266700"/>
            <a:ext cx="11582400" cy="6172200"/>
          </a:xfrm>
        </p:spPr>
        <p:txBody>
          <a:bodyPr>
            <a:normAutofit/>
          </a:bodyPr>
          <a:lstStyle/>
          <a:p>
            <a:pPr lvl="0" algn="just"/>
            <a:r>
              <a:rPr lang="cs-CZ" dirty="0"/>
              <a:t>2. Jakou částku vám banka vyplatí za rok, pokud si dnes uložíte 135 000 Kč na terminovaný vklad u </a:t>
            </a:r>
            <a:r>
              <a:rPr lang="cs-CZ" dirty="0" err="1"/>
              <a:t>Equa</a:t>
            </a:r>
            <a:r>
              <a:rPr lang="cs-CZ" dirty="0"/>
              <a:t> bank? Úroková sazba je 1,5 % </a:t>
            </a:r>
            <a:r>
              <a:rPr lang="cs-CZ" dirty="0" err="1"/>
              <a:t>p.a</a:t>
            </a:r>
            <a:r>
              <a:rPr lang="cs-CZ" dirty="0"/>
              <a:t>. a úroky jsou daněny 15 % srážkovou daní. Jaká bude přepokládaná kupní síla této částky?</a:t>
            </a:r>
          </a:p>
          <a:p>
            <a:pPr lvl="0" algn="just"/>
            <a:endParaRPr lang="cs-CZ" dirty="0"/>
          </a:p>
          <a:p>
            <a:pPr lvl="0" algn="just"/>
            <a:r>
              <a:rPr lang="cs-CZ" dirty="0" err="1"/>
              <a:t>Cn</a:t>
            </a:r>
            <a:r>
              <a:rPr lang="cs-CZ" dirty="0"/>
              <a:t> = 136 721,3 Kč</a:t>
            </a:r>
          </a:p>
          <a:p>
            <a:pPr lvl="0" algn="just"/>
            <a:r>
              <a:rPr lang="cs-CZ" dirty="0"/>
              <a:t>C0 = 133 909,2 Kč</a:t>
            </a:r>
          </a:p>
        </p:txBody>
      </p:sp>
    </p:spTree>
    <p:extLst>
      <p:ext uri="{BB962C8B-B14F-4D97-AF65-F5344CB8AC3E}">
        <p14:creationId xmlns:p14="http://schemas.microsoft.com/office/powerpoint/2010/main" val="1244617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92100" y="266700"/>
            <a:ext cx="11582400" cy="6172200"/>
          </a:xfrm>
        </p:spPr>
        <p:txBody>
          <a:bodyPr>
            <a:normAutofit/>
          </a:bodyPr>
          <a:lstStyle/>
          <a:p>
            <a:pPr lvl="0" algn="just"/>
            <a:r>
              <a:rPr lang="cs-CZ" sz="3000" dirty="0"/>
              <a:t>3. Jaká je vnitřní hodnota akcie, jejíž očekávaná dividenda činí 600 Kč a uvažujete výnosnost 12 % </a:t>
            </a:r>
            <a:r>
              <a:rPr lang="cs-CZ" sz="3000" dirty="0" err="1"/>
              <a:t>p.a</a:t>
            </a:r>
            <a:r>
              <a:rPr lang="cs-CZ" sz="3000" dirty="0"/>
              <a:t>.?</a:t>
            </a:r>
          </a:p>
          <a:p>
            <a:pPr algn="just"/>
            <a:r>
              <a:rPr lang="cs-CZ" dirty="0"/>
              <a:t>b) Jaká bude vnitřní hodnota této akcie, pokud je očekáván každoroční růst dividend s mírou růstu 8 %?</a:t>
            </a:r>
          </a:p>
          <a:p>
            <a:pPr marL="0" lvl="0" indent="0" algn="just">
              <a:buNone/>
            </a:pPr>
            <a:endParaRPr lang="cs-CZ" sz="3000" dirty="0"/>
          </a:p>
          <a:p>
            <a:pPr marL="0" lvl="0" indent="0" algn="just">
              <a:buNone/>
            </a:pPr>
            <a:endParaRPr lang="cs-CZ" sz="3000" dirty="0"/>
          </a:p>
          <a:p>
            <a:pPr marL="514350" lvl="0" indent="-514350" algn="just">
              <a:buAutoNum type="alphaLcParenR"/>
            </a:pPr>
            <a:r>
              <a:rPr lang="cs-CZ" sz="3000" dirty="0"/>
              <a:t>5 000 Kč</a:t>
            </a:r>
          </a:p>
          <a:p>
            <a:pPr marL="514350" lvl="0" indent="-514350" algn="just">
              <a:buAutoNum type="alphaLcParenR"/>
            </a:pPr>
            <a:r>
              <a:rPr lang="cs-CZ" sz="3000" dirty="0"/>
              <a:t>16 200 Kč</a:t>
            </a:r>
          </a:p>
        </p:txBody>
      </p:sp>
    </p:spTree>
    <p:extLst>
      <p:ext uri="{BB962C8B-B14F-4D97-AF65-F5344CB8AC3E}">
        <p14:creationId xmlns:p14="http://schemas.microsoft.com/office/powerpoint/2010/main" val="1703813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92100" y="266700"/>
            <a:ext cx="11582400" cy="6172200"/>
          </a:xfrm>
        </p:spPr>
        <p:txBody>
          <a:bodyPr>
            <a:normAutofit/>
          </a:bodyPr>
          <a:lstStyle/>
          <a:p>
            <a:pPr lvl="0" algn="just"/>
            <a:r>
              <a:rPr lang="cs-CZ" dirty="0"/>
              <a:t>4. Dividenda pro příští rok je odhadnuta na 400 Kč na akcii, přičemž se předpokládá stálý růst dividend s mírou růstu 9 %. Uvažujete roční výnosnost ve výši 17 %. Vypočtěte vnitřní hodnotu akcie.</a:t>
            </a:r>
          </a:p>
          <a:p>
            <a:pPr lvl="0" algn="just"/>
            <a:endParaRPr lang="cs-CZ" dirty="0"/>
          </a:p>
          <a:p>
            <a:pPr lvl="0" algn="just"/>
            <a:endParaRPr lang="cs-CZ" dirty="0"/>
          </a:p>
          <a:p>
            <a:pPr lvl="0" algn="just"/>
            <a:endParaRPr lang="cs-CZ" dirty="0"/>
          </a:p>
          <a:p>
            <a:pPr lvl="0" algn="just"/>
            <a:r>
              <a:rPr lang="cs-CZ" dirty="0"/>
              <a:t>5 000 Kč</a:t>
            </a:r>
          </a:p>
        </p:txBody>
      </p:sp>
    </p:spTree>
    <p:extLst>
      <p:ext uri="{BB962C8B-B14F-4D97-AF65-F5344CB8AC3E}">
        <p14:creationId xmlns:p14="http://schemas.microsoft.com/office/powerpoint/2010/main" val="38708988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92100" y="266700"/>
            <a:ext cx="11582400" cy="6172200"/>
          </a:xfrm>
        </p:spPr>
        <p:txBody>
          <a:bodyPr>
            <a:normAutofit/>
          </a:bodyPr>
          <a:lstStyle/>
          <a:p>
            <a:pPr lvl="0" algn="just"/>
            <a:r>
              <a:rPr lang="cs-CZ" dirty="0"/>
              <a:t>5. Předpokládaná roční dividenda na akcii je 250 Kč. Jaká bude teoretická hodnota akcie při uvažované výnosnosti 8 % </a:t>
            </a:r>
            <a:r>
              <a:rPr lang="cs-CZ" dirty="0" err="1"/>
              <a:t>p.a</a:t>
            </a:r>
            <a:r>
              <a:rPr lang="cs-CZ" dirty="0"/>
              <a:t>.?</a:t>
            </a:r>
          </a:p>
          <a:p>
            <a:pPr lvl="0" algn="just"/>
            <a:endParaRPr lang="cs-CZ" dirty="0"/>
          </a:p>
          <a:p>
            <a:pPr lvl="0" algn="just"/>
            <a:endParaRPr lang="cs-CZ" dirty="0"/>
          </a:p>
          <a:p>
            <a:pPr lvl="0" algn="just"/>
            <a:endParaRPr lang="cs-CZ" dirty="0"/>
          </a:p>
          <a:p>
            <a:pPr lvl="0" algn="just"/>
            <a:r>
              <a:rPr lang="cs-CZ" dirty="0"/>
              <a:t>3 125 Kč</a:t>
            </a:r>
          </a:p>
        </p:txBody>
      </p:sp>
    </p:spTree>
    <p:extLst>
      <p:ext uri="{BB962C8B-B14F-4D97-AF65-F5344CB8AC3E}">
        <p14:creationId xmlns:p14="http://schemas.microsoft.com/office/powerpoint/2010/main" val="1127907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92100" y="426128"/>
            <a:ext cx="11657244" cy="6012772"/>
          </a:xfrm>
        </p:spPr>
        <p:txBody>
          <a:bodyPr>
            <a:normAutofit/>
          </a:bodyPr>
          <a:lstStyle/>
          <a:p>
            <a:pPr lvl="0" algn="just"/>
            <a:r>
              <a:rPr lang="cs-CZ" dirty="0"/>
              <a:t>6. Jaký bude kurz akcie, když tržní úroková míra je 5 % </a:t>
            </a:r>
            <a:r>
              <a:rPr lang="cs-CZ" dirty="0" err="1"/>
              <a:t>p.a</a:t>
            </a:r>
            <a:r>
              <a:rPr lang="cs-CZ" dirty="0"/>
              <a:t>. a dividenda pro příští rok se odhaduje na  20 % z nominální hodnoty, která činí 600 Kč? </a:t>
            </a:r>
          </a:p>
          <a:p>
            <a:pPr lvl="0" algn="just"/>
            <a:endParaRPr lang="cs-CZ" dirty="0"/>
          </a:p>
          <a:p>
            <a:pPr lvl="0" algn="just"/>
            <a:endParaRPr lang="cs-CZ" dirty="0"/>
          </a:p>
          <a:p>
            <a:pPr lvl="0" algn="just"/>
            <a:endParaRPr lang="cs-CZ" dirty="0"/>
          </a:p>
          <a:p>
            <a:pPr lvl="0" algn="just"/>
            <a:r>
              <a:rPr lang="cs-CZ" dirty="0"/>
              <a:t>2 400 Kč</a:t>
            </a:r>
          </a:p>
        </p:txBody>
      </p:sp>
    </p:spTree>
    <p:extLst>
      <p:ext uri="{BB962C8B-B14F-4D97-AF65-F5344CB8AC3E}">
        <p14:creationId xmlns:p14="http://schemas.microsoft.com/office/powerpoint/2010/main" val="680654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92100" y="266700"/>
            <a:ext cx="11582400" cy="6172200"/>
          </a:xfrm>
        </p:spPr>
        <p:txBody>
          <a:bodyPr>
            <a:normAutofit/>
          </a:bodyPr>
          <a:lstStyle/>
          <a:p>
            <a:pPr lvl="0" algn="just"/>
            <a:r>
              <a:rPr lang="cs-CZ" sz="3000" dirty="0"/>
              <a:t>7. Chceme si zajistit pololetní polhůtní důchod ve výši 25 000 Kč po dobu 15 let. Důchod začneme pobírat za 5 let. Banka  úročí daný účet úrokovou sazbou 1,5 % </a:t>
            </a:r>
            <a:r>
              <a:rPr lang="cs-CZ" sz="3000" dirty="0" err="1"/>
              <a:t>p.s.</a:t>
            </a:r>
            <a:r>
              <a:rPr lang="cs-CZ" sz="3000" dirty="0"/>
              <a:t>, s pololetním úročením. Kolik Kč musíme na účet vložit? </a:t>
            </a:r>
          </a:p>
          <a:p>
            <a:pPr lvl="0" algn="just"/>
            <a:endParaRPr lang="cs-CZ" sz="3000" dirty="0"/>
          </a:p>
          <a:p>
            <a:pPr lvl="0" algn="just"/>
            <a:endParaRPr lang="cs-CZ" sz="3000" dirty="0"/>
          </a:p>
          <a:p>
            <a:pPr lvl="0" algn="just"/>
            <a:endParaRPr lang="cs-CZ" sz="3000" dirty="0"/>
          </a:p>
          <a:p>
            <a:pPr lvl="0" algn="just"/>
            <a:r>
              <a:rPr lang="cs-CZ" sz="3000" dirty="0"/>
              <a:t>517 341,52 Kč</a:t>
            </a:r>
          </a:p>
        </p:txBody>
      </p:sp>
    </p:spTree>
    <p:extLst>
      <p:ext uri="{BB962C8B-B14F-4D97-AF65-F5344CB8AC3E}">
        <p14:creationId xmlns:p14="http://schemas.microsoft.com/office/powerpoint/2010/main" val="14450718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92100" y="266700"/>
            <a:ext cx="11582400" cy="6172200"/>
          </a:xfrm>
        </p:spPr>
        <p:txBody>
          <a:bodyPr>
            <a:normAutofit/>
          </a:bodyPr>
          <a:lstStyle/>
          <a:p>
            <a:pPr lvl="0" algn="just"/>
            <a:r>
              <a:rPr lang="cs-CZ" sz="3000" dirty="0"/>
              <a:t>8. Kolik Kč musíme dnes složit v bance, abychom z účtu mohli vybírat na začátku každého měsíce částku 1700 Kč  po dobu 20 let, při úrokové sazbě 3,6 % </a:t>
            </a:r>
            <a:r>
              <a:rPr lang="cs-CZ" sz="3000" dirty="0" err="1"/>
              <a:t>p.a</a:t>
            </a:r>
            <a:r>
              <a:rPr lang="cs-CZ" sz="3000" dirty="0"/>
              <a:t>.?</a:t>
            </a:r>
          </a:p>
          <a:p>
            <a:pPr lvl="0" algn="just"/>
            <a:endParaRPr lang="cs-CZ" sz="3000" dirty="0"/>
          </a:p>
          <a:p>
            <a:pPr lvl="0" algn="just"/>
            <a:endParaRPr lang="cs-CZ" sz="3000" dirty="0"/>
          </a:p>
          <a:p>
            <a:pPr lvl="0" algn="just"/>
            <a:r>
              <a:rPr lang="cs-CZ" sz="3000" dirty="0"/>
              <a:t>292 929,91 Kč</a:t>
            </a:r>
          </a:p>
        </p:txBody>
      </p:sp>
    </p:spTree>
    <p:extLst>
      <p:ext uri="{BB962C8B-B14F-4D97-AF65-F5344CB8AC3E}">
        <p14:creationId xmlns:p14="http://schemas.microsoft.com/office/powerpoint/2010/main" val="341052644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927</Words>
  <Application>Microsoft Office PowerPoint</Application>
  <PresentationFormat>Širokoúhlá obrazovka</PresentationFormat>
  <Paragraphs>117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8" baseType="lpstr">
      <vt:lpstr>Arial</vt:lpstr>
      <vt:lpstr>Calibri</vt:lpstr>
      <vt:lpstr>Calibri Light</vt:lpstr>
      <vt:lpstr>Motiv Office</vt:lpstr>
      <vt:lpstr>Opakování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Děkuji za pozornost a přeji pěkný den 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Opakování</dc:title>
  <dc:creator>Iveta Palečková</dc:creator>
  <cp:lastModifiedBy>Roman Hlawiczka</cp:lastModifiedBy>
  <cp:revision>10</cp:revision>
  <dcterms:created xsi:type="dcterms:W3CDTF">2018-12-03T09:01:25Z</dcterms:created>
  <dcterms:modified xsi:type="dcterms:W3CDTF">2021-09-01T07:57:05Z</dcterms:modified>
</cp:coreProperties>
</file>