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360" r:id="rId4"/>
    <p:sldId id="319" r:id="rId5"/>
    <p:sldId id="296" r:id="rId6"/>
    <p:sldId id="361" r:id="rId7"/>
    <p:sldId id="318" r:id="rId8"/>
    <p:sldId id="317" r:id="rId9"/>
    <p:sldId id="320" r:id="rId10"/>
    <p:sldId id="321" r:id="rId11"/>
    <p:sldId id="362" r:id="rId12"/>
    <p:sldId id="323" r:id="rId13"/>
    <p:sldId id="325" r:id="rId14"/>
    <p:sldId id="326" r:id="rId15"/>
    <p:sldId id="327" r:id="rId16"/>
    <p:sldId id="322" r:id="rId17"/>
    <p:sldId id="29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43" r:id="rId26"/>
    <p:sldId id="344" r:id="rId27"/>
    <p:sldId id="339" r:id="rId28"/>
    <p:sldId id="340" r:id="rId29"/>
    <p:sldId id="338" r:id="rId30"/>
    <p:sldId id="295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820" autoAdjust="0"/>
  </p:normalViewPr>
  <p:slideViewPr>
    <p:cSldViewPr>
      <p:cViewPr>
        <p:scale>
          <a:sx n="110" d="100"/>
          <a:sy n="110" d="100"/>
        </p:scale>
        <p:origin x="658" y="-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91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41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8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14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34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2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84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846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81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5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624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282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4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925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18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5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36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7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0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23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64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9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17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pojmy finanční a pojistné matematiky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000" b="1" dirty="0">
                <a:solidFill>
                  <a:srgbClr val="002060"/>
                </a:solidFill>
              </a:rPr>
              <a:t>Úrok</a:t>
            </a:r>
            <a:r>
              <a:rPr lang="cs-CZ" sz="2000" dirty="0">
                <a:solidFill>
                  <a:srgbClr val="002060"/>
                </a:solidFill>
              </a:rPr>
              <a:t> = cena, kterou požaduje věřitel za dočasné poskytnutí práva využívat jeho kapitál neboli peněžní prostředky. </a:t>
            </a:r>
          </a:p>
          <a:p>
            <a:pPr algn="just"/>
            <a:r>
              <a:rPr lang="cs-CZ" sz="2000" dirty="0"/>
              <a:t>Úrok platí věřiteli dlužník, který právo využití kapitálu získal. </a:t>
            </a:r>
          </a:p>
          <a:p>
            <a:pPr lvl="1">
              <a:defRPr/>
            </a:pPr>
            <a:r>
              <a:rPr lang="cs-CZ" altLang="cs-CZ" sz="1600" dirty="0"/>
              <a:t>Z hlediska věřitele (vkladatele, investora) – úrok je odměna za dočasné poskytnutí peněz někomu jinému</a:t>
            </a:r>
          </a:p>
          <a:p>
            <a:pPr lvl="1">
              <a:defRPr/>
            </a:pPr>
            <a:r>
              <a:rPr lang="cs-CZ" altLang="cs-CZ" sz="1600" dirty="0"/>
              <a:t>Z hlediska dlužníka – úrok je cena, kterou dlužník platí za získání peněz pro sebe, tj. za získání úvěru</a:t>
            </a:r>
          </a:p>
          <a:p>
            <a:pPr>
              <a:defRPr/>
            </a:pPr>
            <a:endParaRPr lang="cs-CZ" altLang="cs-CZ" sz="1000" dirty="0"/>
          </a:p>
          <a:p>
            <a:pPr algn="just">
              <a:defRPr/>
            </a:pPr>
            <a:r>
              <a:rPr lang="cs-CZ" sz="2000" dirty="0"/>
              <a:t>Úrok jako cena kapitálu je jako každá jiná cena, určen nabídkou a poptávkou</a:t>
            </a:r>
          </a:p>
          <a:p>
            <a:pPr algn="just">
              <a:defRPr/>
            </a:pPr>
            <a:r>
              <a:rPr lang="cs-CZ" sz="2000" dirty="0">
                <a:solidFill>
                  <a:srgbClr val="002060"/>
                </a:solidFill>
              </a:rPr>
              <a:t>Z kvantitativního hlediska je úrok rozdílem mezi částkou vrácenou za poskytnutý úvěr (úrok a splacený úvěr) a výší úvěru.</a:t>
            </a:r>
            <a:endParaRPr lang="cs-CZ" altLang="cs-CZ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altLang="cs-CZ" sz="2000" dirty="0"/>
              <a:t>Je základním pojmem finanční a pojistné matematiky</a:t>
            </a:r>
          </a:p>
          <a:p>
            <a:pPr>
              <a:defRPr/>
            </a:pPr>
            <a:endParaRPr lang="cs-CZ" alt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Úrok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9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/>
              <a:t>Kapitál = </a:t>
            </a:r>
            <a:r>
              <a:rPr lang="cs-CZ" altLang="cs-CZ" sz="1600" dirty="0"/>
              <a:t>užívaná peněžitá částka (jistina)</a:t>
            </a:r>
            <a:endParaRPr lang="cs-CZ" altLang="cs-CZ" sz="1100" dirty="0"/>
          </a:p>
          <a:p>
            <a:pPr lvl="2"/>
            <a:r>
              <a:rPr lang="cs-CZ" altLang="cs-CZ" sz="1200" dirty="0"/>
              <a:t>Pokud hovoříme o větším počtu pravidelně uhrazovaných peněžitých částek, jedná se o </a:t>
            </a:r>
            <a:r>
              <a:rPr lang="cs-CZ" altLang="cs-CZ" sz="1200" b="1" dirty="0"/>
              <a:t>důchod</a:t>
            </a:r>
            <a:r>
              <a:rPr lang="cs-CZ" altLang="cs-CZ" sz="1200" dirty="0"/>
              <a:t>, popř. </a:t>
            </a:r>
            <a:r>
              <a:rPr lang="cs-CZ" altLang="cs-CZ" sz="1200" b="1" dirty="0"/>
              <a:t>anuitu</a:t>
            </a:r>
            <a:r>
              <a:rPr lang="cs-CZ" altLang="cs-CZ" sz="1200" dirty="0"/>
              <a:t>.</a:t>
            </a:r>
          </a:p>
          <a:p>
            <a:pPr lvl="2"/>
            <a:endParaRPr lang="cs-CZ" altLang="cs-CZ" sz="1000" dirty="0"/>
          </a:p>
          <a:p>
            <a:pPr marL="0" indent="0">
              <a:buNone/>
            </a:pPr>
            <a:r>
              <a:rPr lang="cs-CZ" altLang="cs-CZ" sz="1600" b="1" dirty="0"/>
              <a:t>Úroková doba/doba splatnosti</a:t>
            </a:r>
            <a:r>
              <a:rPr lang="cs-CZ" altLang="cs-CZ" sz="1600" dirty="0"/>
              <a:t> = doba, po kterou je peněžní částka uložena nebo zapůjčena, tedy za kterou se počítá úrok (doba existence smluvního vztahu)</a:t>
            </a:r>
          </a:p>
          <a:p>
            <a:pPr marL="0" indent="0">
              <a:buNone/>
            </a:pPr>
            <a:endParaRPr lang="cs-CZ" altLang="cs-CZ" sz="1600" dirty="0"/>
          </a:p>
          <a:p>
            <a:pPr marL="0" indent="0" algn="just">
              <a:buNone/>
            </a:pPr>
            <a:r>
              <a:rPr lang="cs-CZ" altLang="cs-CZ" sz="1600" b="1" dirty="0"/>
              <a:t>Úrokovací období </a:t>
            </a:r>
            <a:r>
              <a:rPr lang="cs-CZ" altLang="cs-CZ" sz="1600" dirty="0"/>
              <a:t>= doba, za kterou se úrok pravidelně připisuje</a:t>
            </a:r>
          </a:p>
          <a:p>
            <a:pPr lvl="1" algn="just"/>
            <a:r>
              <a:rPr lang="cs-CZ" sz="1800" dirty="0"/>
              <a:t>Roční - </a:t>
            </a:r>
            <a:r>
              <a:rPr lang="cs-CZ" sz="1800" dirty="0" err="1"/>
              <a:t>p.a</a:t>
            </a:r>
            <a:r>
              <a:rPr lang="cs-CZ" sz="1800" dirty="0"/>
              <a:t>.</a:t>
            </a:r>
          </a:p>
          <a:p>
            <a:pPr lvl="1" algn="just"/>
            <a:r>
              <a:rPr lang="cs-CZ" sz="1800" dirty="0"/>
              <a:t>Pololetní - </a:t>
            </a:r>
            <a:r>
              <a:rPr lang="cs-CZ" sz="1800" dirty="0" err="1"/>
              <a:t>p.s.</a:t>
            </a:r>
            <a:endParaRPr lang="cs-CZ" sz="1800" dirty="0"/>
          </a:p>
          <a:p>
            <a:pPr lvl="1" algn="just"/>
            <a:r>
              <a:rPr lang="cs-CZ" sz="1800" dirty="0"/>
              <a:t>Čtvrtletní – </a:t>
            </a:r>
            <a:r>
              <a:rPr lang="cs-CZ" sz="1800" dirty="0" err="1"/>
              <a:t>p.q</a:t>
            </a:r>
            <a:r>
              <a:rPr lang="cs-CZ" sz="1800" dirty="0"/>
              <a:t>.</a:t>
            </a:r>
          </a:p>
          <a:p>
            <a:pPr lvl="1" algn="just"/>
            <a:r>
              <a:rPr lang="cs-CZ" sz="1800" dirty="0"/>
              <a:t>Měsíční – </a:t>
            </a:r>
            <a:r>
              <a:rPr lang="cs-CZ" sz="1800" dirty="0" err="1"/>
              <a:t>p.m</a:t>
            </a:r>
            <a:r>
              <a:rPr lang="cs-CZ" sz="1800" dirty="0"/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2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843558"/>
            <a:ext cx="867696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/>
              <a:t>Úročení </a:t>
            </a:r>
            <a:r>
              <a:rPr lang="cs-CZ" altLang="cs-CZ" sz="2000" dirty="0"/>
              <a:t>= způsob započítávání úroků k zapůjčenému kapitálu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Úroková míra</a:t>
            </a:r>
            <a:r>
              <a:rPr lang="cs-CZ" altLang="cs-CZ" sz="2000" dirty="0"/>
              <a:t> = úrok vyjádřený relativně (v procentech), tj. jako část z hodnoty kapitálu</a:t>
            </a:r>
          </a:p>
          <a:p>
            <a:pPr marL="0" indent="0">
              <a:buNone/>
            </a:pPr>
            <a:endParaRPr lang="cs-CZ" altLang="cs-CZ" sz="2000" b="1" dirty="0"/>
          </a:p>
          <a:p>
            <a:pPr marL="0" indent="0">
              <a:buNone/>
            </a:pPr>
            <a:r>
              <a:rPr lang="cs-CZ" altLang="cs-CZ" sz="2000" b="1" dirty="0"/>
              <a:t>Míra zisku</a:t>
            </a:r>
            <a:r>
              <a:rPr lang="cs-CZ" altLang="cs-CZ" sz="2000" dirty="0"/>
              <a:t> = míra výnosnosti, výnosnost, výnosové procento apod.</a:t>
            </a:r>
          </a:p>
          <a:p>
            <a:pPr lvl="2"/>
            <a:r>
              <a:rPr lang="cs-CZ" altLang="cs-CZ" sz="1800" dirty="0"/>
              <a:t>Úroková míra realizovaná v rámci investování (z matematického hlediska jde o ekvivalenty)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2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Úroková míra </a:t>
            </a:r>
            <a:r>
              <a:rPr lang="cs-CZ" altLang="cs-CZ" sz="2000" dirty="0"/>
              <a:t>= podíl úroku k zapůjčené částce; obvykle vyjadřována v procentech na roční bázi (</a:t>
            </a:r>
            <a:r>
              <a:rPr lang="cs-CZ" altLang="cs-CZ" sz="2000" dirty="0" err="1"/>
              <a:t>p.a</a:t>
            </a:r>
            <a:r>
              <a:rPr lang="cs-CZ" altLang="cs-CZ" sz="2000" dirty="0"/>
              <a:t>.). </a:t>
            </a:r>
          </a:p>
          <a:p>
            <a:pPr marL="0" indent="0" algn="just">
              <a:buNone/>
            </a:pPr>
            <a:r>
              <a:rPr lang="cs-CZ" altLang="cs-CZ" sz="2000" b="1" dirty="0"/>
              <a:t>Úroková sazba</a:t>
            </a:r>
            <a:r>
              <a:rPr lang="cs-CZ" altLang="cs-CZ" sz="2000" dirty="0"/>
              <a:t> = úroková míra v jednotlivých konkrétních transakcích 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dirty="0"/>
              <a:t>Změny úrokových sazeb se vyjadřují v procentních respektive základních (bazických) bodech!!!</a:t>
            </a:r>
          </a:p>
          <a:p>
            <a:pPr lvl="1" algn="just"/>
            <a:endParaRPr lang="cs-CZ" altLang="cs-CZ" sz="1600" dirty="0"/>
          </a:p>
          <a:p>
            <a:pPr lvl="1" algn="just"/>
            <a:r>
              <a:rPr lang="cs-CZ" altLang="cs-CZ" sz="1600" dirty="0"/>
              <a:t>Pokud se úroková sazba zvýší z 3 %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jedná se o nárůst o dva procentní body (nikoliv o dvě procenta). </a:t>
            </a:r>
          </a:p>
          <a:p>
            <a:pPr lvl="1" algn="just"/>
            <a:r>
              <a:rPr lang="cs-CZ" altLang="cs-CZ" sz="1600" dirty="0"/>
              <a:t>Jeden základní bod dále odpovídá 0,01 % neboli 0,0001. </a:t>
            </a:r>
          </a:p>
          <a:p>
            <a:pPr lvl="1" algn="just"/>
            <a:r>
              <a:rPr lang="cs-CZ" altLang="cs-CZ" sz="1600" dirty="0"/>
              <a:t>Dojde-li například k poklesu úrokové sazby ze 4 %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3,25 %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říkáme, že došlo k poklesu o 75 základních (bazických) bodů.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Úroková míra vs. Úroková sazba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1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 Jaké faktory ovlivňují výši úrokové míry???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Diskontní sazba</a:t>
            </a:r>
          </a:p>
          <a:p>
            <a:pPr>
              <a:defRPr/>
            </a:pPr>
            <a:r>
              <a:rPr lang="cs-CZ" sz="2000" dirty="0"/>
              <a:t>Mezibankovní úrokové sazby</a:t>
            </a:r>
          </a:p>
          <a:p>
            <a:pPr>
              <a:defRPr/>
            </a:pPr>
            <a:r>
              <a:rPr lang="cs-CZ" sz="2000" dirty="0"/>
              <a:t>Strategie banky</a:t>
            </a:r>
          </a:p>
          <a:p>
            <a:pPr>
              <a:defRPr/>
            </a:pPr>
            <a:r>
              <a:rPr lang="cs-CZ" sz="2000" dirty="0"/>
              <a:t>Riziko půjčky</a:t>
            </a:r>
          </a:p>
          <a:p>
            <a:pPr>
              <a:defRPr/>
            </a:pPr>
            <a:r>
              <a:rPr lang="cs-CZ" sz="2000" dirty="0"/>
              <a:t>Doba půjčky</a:t>
            </a:r>
          </a:p>
          <a:p>
            <a:pPr>
              <a:defRPr/>
            </a:pPr>
            <a:r>
              <a:rPr lang="cs-CZ" sz="2000" dirty="0"/>
              <a:t>Nejnižší úroková míra na trhu</a:t>
            </a:r>
          </a:p>
          <a:p>
            <a:pPr>
              <a:defRPr/>
            </a:pPr>
            <a:r>
              <a:rPr lang="cs-CZ" sz="2000" dirty="0"/>
              <a:t>Výše zapůjčeného kapitálu</a:t>
            </a:r>
          </a:p>
          <a:p>
            <a:pPr>
              <a:defRPr/>
            </a:pPr>
            <a:r>
              <a:rPr lang="cs-CZ" sz="2000" dirty="0"/>
              <a:t>Daňová politika státu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….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Faktory ovlivňující úrokovou míru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9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/>
          </a:p>
          <a:p>
            <a:r>
              <a:rPr lang="cs-CZ" altLang="cs-CZ" sz="2000" dirty="0"/>
              <a:t>Nominální úroková míra</a:t>
            </a:r>
          </a:p>
          <a:p>
            <a:r>
              <a:rPr lang="cs-CZ" altLang="cs-CZ" sz="2000" dirty="0"/>
              <a:t>Reálná úroková míra</a:t>
            </a:r>
          </a:p>
          <a:p>
            <a:r>
              <a:rPr lang="cs-CZ" altLang="cs-CZ" sz="2000" dirty="0"/>
              <a:t>Efektivní úroková míra</a:t>
            </a:r>
          </a:p>
          <a:p>
            <a:r>
              <a:rPr lang="cs-CZ" altLang="cs-CZ" sz="2000" dirty="0"/>
              <a:t>Zvažovaná úroková míra, požadovaná výnosností</a:t>
            </a:r>
          </a:p>
          <a:p>
            <a:r>
              <a:rPr lang="cs-CZ" altLang="cs-CZ" sz="2000" dirty="0"/>
              <a:t>Vnitřní výnosové procento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druhy úrokových měr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9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000" b="1" dirty="0"/>
              <a:t>Úrokovací období = </a:t>
            </a:r>
            <a:r>
              <a:rPr lang="cs-CZ" sz="2000" dirty="0"/>
              <a:t>doba, za kterou se pravidelně připisují úroky </a:t>
            </a:r>
            <a:endParaRPr lang="cs-CZ" sz="1400" dirty="0"/>
          </a:p>
          <a:p>
            <a:pPr>
              <a:defRPr/>
            </a:pPr>
            <a:r>
              <a:rPr lang="cs-CZ" sz="2000" dirty="0"/>
              <a:t>Úrokovací období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p.a</a:t>
            </a:r>
            <a:r>
              <a:rPr lang="cs-CZ" sz="1600" dirty="0"/>
              <a:t>. (per </a:t>
            </a:r>
            <a:r>
              <a:rPr lang="cs-CZ" sz="1600" dirty="0" err="1"/>
              <a:t>annum</a:t>
            </a:r>
            <a:r>
              <a:rPr lang="cs-CZ" sz="1600" dirty="0"/>
              <a:t>) =&gt; roční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p.s.</a:t>
            </a:r>
            <a:r>
              <a:rPr lang="cs-CZ" sz="1600" dirty="0"/>
              <a:t> (per semestre) =&gt; pololetní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p.q</a:t>
            </a:r>
            <a:r>
              <a:rPr lang="cs-CZ" sz="1600" dirty="0"/>
              <a:t>. (per </a:t>
            </a:r>
            <a:r>
              <a:rPr lang="cs-CZ" sz="1600" dirty="0" err="1"/>
              <a:t>quartale</a:t>
            </a:r>
            <a:r>
              <a:rPr lang="cs-CZ" sz="1600" dirty="0"/>
              <a:t>) =&gt; čtvrtletní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p.m</a:t>
            </a:r>
            <a:r>
              <a:rPr lang="cs-CZ" sz="1600" dirty="0"/>
              <a:t>. (per </a:t>
            </a:r>
            <a:r>
              <a:rPr lang="cs-CZ" sz="1600" dirty="0" err="1"/>
              <a:t>mensem</a:t>
            </a:r>
            <a:r>
              <a:rPr lang="cs-CZ" sz="1600" dirty="0"/>
              <a:t>) =&gt; měsíční</a:t>
            </a:r>
          </a:p>
          <a:p>
            <a:pPr>
              <a:defRPr/>
            </a:pPr>
            <a:r>
              <a:rPr lang="cs-CZ" sz="2000" dirty="0"/>
              <a:t>úrokovací období ve dnech je možné vyjádřit dvěma způsoby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skutečný počet dnů období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celé měsíce jako 30 dnů </a:t>
            </a:r>
          </a:p>
          <a:p>
            <a:pPr>
              <a:defRPr/>
            </a:pPr>
            <a:r>
              <a:rPr lang="cs-CZ" sz="2000" dirty="0"/>
              <a:t>délka roku ve dnech může být také vyjádřena dvojím způsobem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365 (resp. 366) dnů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360 dnů</a:t>
            </a: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Úrokovací období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8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anglická metoda (přesná)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ACT/365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skutečném počtu dnů úrokovaného období (čitatel) a délce roku 365 (resp. 366) dnů (jmenovatel)</a:t>
            </a:r>
            <a:endParaRPr lang="cs-CZ" sz="1200" dirty="0"/>
          </a:p>
          <a:p>
            <a:pPr>
              <a:defRPr/>
            </a:pPr>
            <a:r>
              <a:rPr lang="cs-CZ" sz="1800" b="1" dirty="0"/>
              <a:t>francouzská metoda (mezinárodní, bankovnická)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ACT/360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skutečném počtu dnů úrokovaného období (v čitateli), ale délka roku se započítává jako 360 dnů (ve jmenovateli)</a:t>
            </a:r>
            <a:endParaRPr lang="cs-CZ" sz="1200" dirty="0"/>
          </a:p>
          <a:p>
            <a:pPr>
              <a:defRPr/>
            </a:pPr>
            <a:r>
              <a:rPr lang="cs-CZ" sz="1800" b="1" dirty="0"/>
              <a:t>německá metoda (obchodní)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30E/360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kombinaci započítávání celých měsíců jako 30 dnů (v čitateli) a délky roku jako 360 dnů (ve jmenovateli)</a:t>
            </a:r>
          </a:p>
          <a:p>
            <a:pPr lvl="1">
              <a:defRPr/>
            </a:pPr>
            <a:endParaRPr lang="cs-CZ" sz="1200" dirty="0"/>
          </a:p>
          <a:p>
            <a:pPr marL="0" indent="0">
              <a:buNone/>
              <a:defRPr/>
            </a:pPr>
            <a:r>
              <a:rPr lang="cs-CZ" sz="1800" dirty="0"/>
              <a:t>Pozn.: Nejčastěji se používá metoda obchodní, někdy je možné použít i mezinárodní. Pokud nebude uvedeno u příkladu jinak, pro výpočet použijeme metodu obchodní.</a:t>
            </a:r>
            <a:endParaRPr lang="cs-CZ" altLang="cs-CZ" sz="1200" dirty="0"/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Metody úrokování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altLang="cs-CZ" sz="2000" dirty="0"/>
              <a:t>Dlužník si 4. 3. 2019 vypůjčil u banky částku 100 000 Kč, kterou vrátil 15. 11. 2019. Vyjádřete dobu trvání </a:t>
            </a:r>
            <a:r>
              <a:rPr lang="cs-CZ" altLang="cs-CZ" sz="2000" i="1" dirty="0"/>
              <a:t>t</a:t>
            </a:r>
            <a:r>
              <a:rPr lang="cs-CZ" altLang="cs-CZ" sz="2000" dirty="0"/>
              <a:t> finančního vztahu, jestliže použijete anglickou metodu a jestliže první den vztahu banka neregistruje (nezapočítává).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r>
              <a:rPr lang="cs-CZ" altLang="cs-CZ" sz="2000" b="1" dirty="0"/>
              <a:t>Anglická metoda: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1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32939" r="26717" b="42052"/>
          <a:stretch>
            <a:fillRect/>
          </a:stretch>
        </p:blipFill>
        <p:spPr bwMode="auto">
          <a:xfrm>
            <a:off x="-3175" y="2555235"/>
            <a:ext cx="91471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8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1707654"/>
            <a:ext cx="8568952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400" dirty="0">
                <a:solidFill>
                  <a:srgbClr val="307871"/>
                </a:solidFill>
              </a:rPr>
              <a:t>Finanční matematika je matematika aplikovaná ve finanční sféře.</a:t>
            </a:r>
          </a:p>
          <a:p>
            <a:pPr algn="just">
              <a:defRPr/>
            </a:pPr>
            <a:endParaRPr lang="cs-CZ" sz="2400" dirty="0">
              <a:solidFill>
                <a:srgbClr val="307871"/>
              </a:solidFill>
            </a:endParaRPr>
          </a:p>
          <a:p>
            <a:pPr algn="just">
              <a:defRPr/>
            </a:pPr>
            <a:r>
              <a:rPr lang="cs-CZ" sz="2400" dirty="0">
                <a:solidFill>
                  <a:srgbClr val="307871"/>
                </a:solidFill>
              </a:rPr>
              <a:t>Pojistná matematika je matematika aplikovaná v pojišťovací činnosti.</a:t>
            </a:r>
          </a:p>
          <a:p>
            <a:pPr>
              <a:buClr>
                <a:srgbClr val="307871"/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</p:txBody>
      </p:sp>
    </p:spTree>
    <p:extLst>
      <p:ext uri="{BB962C8B-B14F-4D97-AF65-F5344CB8AC3E}">
        <p14:creationId xmlns:p14="http://schemas.microsoft.com/office/powerpoint/2010/main" val="330081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altLang="cs-CZ" sz="2000" dirty="0"/>
              <a:t>Rok 2019 byl nepřestupný, anglická metoda je zcela přesná, proto počítáme: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1 – výsledek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31187" r="14307" b="13464"/>
          <a:stretch>
            <a:fillRect/>
          </a:stretch>
        </p:blipFill>
        <p:spPr bwMode="auto">
          <a:xfrm>
            <a:off x="12700" y="1203598"/>
            <a:ext cx="9131300" cy="35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23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43038"/>
            <a:ext cx="8856984" cy="35729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dirty="0"/>
              <a:t>Jakou část roku </a:t>
            </a:r>
            <a:r>
              <a:rPr lang="cs-CZ" altLang="cs-CZ" sz="2000" i="1" dirty="0"/>
              <a:t>t </a:t>
            </a:r>
            <a:r>
              <a:rPr lang="cs-CZ" altLang="cs-CZ" sz="2000" dirty="0"/>
              <a:t>představuje období od 7. 2. 2020 do 27. 8. 2020, jestliže pro výpočet </a:t>
            </a:r>
            <a:r>
              <a:rPr lang="cs-CZ" altLang="cs-CZ" sz="2000" i="1" dirty="0"/>
              <a:t>t</a:t>
            </a:r>
            <a:r>
              <a:rPr lang="cs-CZ" altLang="cs-CZ" sz="2000" dirty="0"/>
              <a:t> použijeme francouzskou (bankovnickou) metodu a jestliže započítáme všechny dny uvedeného období?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b="1" dirty="0"/>
              <a:t>Francouzská metoda:</a:t>
            </a:r>
          </a:p>
          <a:p>
            <a:pPr algn="just">
              <a:buClr>
                <a:srgbClr val="307871"/>
              </a:buClr>
            </a:pPr>
            <a:endParaRPr lang="cs-CZ" sz="2000" dirty="0"/>
          </a:p>
          <a:p>
            <a:pPr algn="just"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2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27444" r="4213" b="42329"/>
          <a:stretch>
            <a:fillRect/>
          </a:stretch>
        </p:blipFill>
        <p:spPr bwMode="auto">
          <a:xfrm>
            <a:off x="15875" y="2626829"/>
            <a:ext cx="91281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2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altLang="cs-CZ" sz="1800" dirty="0"/>
              <a:t>Rok 2020 je přestupný! Francouzská metoda počítá délku období podle vzorce: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altLang="cs-CZ" sz="1800" dirty="0"/>
              <a:t>¨</a:t>
            </a:r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r>
              <a:rPr lang="cs-CZ" altLang="cs-CZ" sz="1800" dirty="0"/>
              <a:t>Období od 7. 2. 2016 do 27. 8. 2020  představovalo 0,5639 roku.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2 - výsledek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36749" r="22868" b="20737"/>
          <a:stretch>
            <a:fillRect/>
          </a:stretch>
        </p:blipFill>
        <p:spPr bwMode="auto">
          <a:xfrm>
            <a:off x="309241" y="1204181"/>
            <a:ext cx="854723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05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dirty="0"/>
              <a:t>Banka odkoupila pohledávku splatnou 15. 12. 2019 dne 4. 2. 2019. Jakou dobu</a:t>
            </a:r>
            <a:r>
              <a:rPr lang="cs-CZ" altLang="cs-CZ" sz="2000" i="1" dirty="0"/>
              <a:t> t </a:t>
            </a:r>
            <a:r>
              <a:rPr lang="cs-CZ" altLang="cs-CZ" sz="2000" dirty="0"/>
              <a:t>před datem splatnosti proběhl odkup, jestliže pro výpočet použijeme německou (obchodnickou) metodu?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Německá metoda: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3 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39034" r="13924" b="40285"/>
          <a:stretch>
            <a:fillRect/>
          </a:stretch>
        </p:blipFill>
        <p:spPr bwMode="auto">
          <a:xfrm>
            <a:off x="0" y="2618966"/>
            <a:ext cx="9144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40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dirty="0"/>
              <a:t>Německá metoda je nejméně přesná, přesto bývá pro svou jednoduchost často používána:</a:t>
            </a:r>
          </a:p>
          <a:p>
            <a:pPr marL="0" indent="0" algn="just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3 - výsledek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44762" r="11879" b="26193"/>
          <a:stretch>
            <a:fillRect/>
          </a:stretch>
        </p:blipFill>
        <p:spPr bwMode="auto">
          <a:xfrm>
            <a:off x="179511" y="1851670"/>
            <a:ext cx="867696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3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???Co je to inflace???</a:t>
            </a:r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???Jaký je vztah inflace a úrokové míry???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5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Nominální X reálná úroková míra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1" y="763581"/>
            <a:ext cx="8451046" cy="39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000" b="1" dirty="0"/>
              <a:t>??? Co znamená, že peníze mají časovou hodnotu???</a:t>
            </a:r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19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15566"/>
            <a:ext cx="8856984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000" dirty="0"/>
              <a:t>Finanční prostředky mají časovou hodnotu: „koruna dnes má větší hodnotu jako koruna zítra“</a:t>
            </a:r>
          </a:p>
          <a:p>
            <a:pPr>
              <a:buFont typeface="Symbol" pitchFamily="18" charset="2"/>
              <a:buChar char="Þ"/>
              <a:defRPr/>
            </a:pPr>
            <a:endParaRPr lang="cs-CZ" sz="2000" dirty="0"/>
          </a:p>
          <a:p>
            <a:pPr>
              <a:buFont typeface="Symbol" pitchFamily="18" charset="2"/>
              <a:buChar char="Þ"/>
              <a:defRPr/>
            </a:pPr>
            <a:r>
              <a:rPr lang="cs-CZ" sz="2000" dirty="0"/>
              <a:t>Ve finanční matematice všechny částky a závazky vztáhneme k jedinému časovému bodu!!!</a:t>
            </a:r>
          </a:p>
          <a:p>
            <a:pPr>
              <a:buFont typeface="Symbol" pitchFamily="18" charset="2"/>
              <a:buChar char="Þ"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Referenční datum (</a:t>
            </a:r>
            <a:r>
              <a:rPr lang="cs-CZ" sz="2000" b="1" dirty="0" err="1"/>
              <a:t>local</a:t>
            </a:r>
            <a:r>
              <a:rPr lang="cs-CZ" sz="2000" b="1" dirty="0"/>
              <a:t> </a:t>
            </a:r>
            <a:r>
              <a:rPr lang="cs-CZ" sz="2000" b="1" dirty="0" err="1"/>
              <a:t>date</a:t>
            </a:r>
            <a:r>
              <a:rPr lang="cs-CZ" sz="2000" b="1" dirty="0"/>
              <a:t>)</a:t>
            </a:r>
            <a:endParaRPr lang="cs-CZ" sz="1400" dirty="0"/>
          </a:p>
          <a:p>
            <a:pPr lvl="1">
              <a:defRPr/>
            </a:pPr>
            <a:r>
              <a:rPr lang="cs-CZ" sz="2000" dirty="0"/>
              <a:t>Každou finanční částku „lze posunout vpřed“ na časové ose pomocí </a:t>
            </a:r>
            <a:r>
              <a:rPr lang="cs-CZ" sz="2000" b="1" dirty="0"/>
              <a:t>úročení</a:t>
            </a:r>
            <a:r>
              <a:rPr lang="cs-CZ" sz="2000" dirty="0"/>
              <a:t>, nebo „posunout vzad“ pomocí </a:t>
            </a:r>
            <a:r>
              <a:rPr lang="cs-CZ" sz="2000" b="1" dirty="0"/>
              <a:t>diskontování</a:t>
            </a:r>
            <a:r>
              <a:rPr lang="cs-CZ" sz="2000" dirty="0"/>
              <a:t>.</a:t>
            </a:r>
            <a:endParaRPr lang="cs-CZ" sz="18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Časová hodnota peněz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78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b="1" dirty="0"/>
              <a:t>Typy dle způsobu připočítání úroků:</a:t>
            </a:r>
          </a:p>
          <a:p>
            <a:pPr>
              <a:defRPr/>
            </a:pPr>
            <a:r>
              <a:rPr lang="cs-CZ" sz="1600" b="1" dirty="0"/>
              <a:t>Jednoduché 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jestliže se vyplácené úroky nepřipočítají k původnímu kapitálu a tudíž se ani tyto úroky neúročí, úročí se stále jen základní jistina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Používá se zpravidla při uložení kapitálu kratší než jedno úrokovací období!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Složené</a:t>
            </a:r>
            <a:endParaRPr lang="cs-CZ" sz="1100" dirty="0"/>
          </a:p>
          <a:p>
            <a:pPr lvl="1">
              <a:defRPr/>
            </a:pPr>
            <a:r>
              <a:rPr lang="cs-CZ" sz="1400" dirty="0"/>
              <a:t>jestliže se vyplácené úroky připočítají k původnímu kapitálu a znovu se úročí původní kapitál navýšený o připsaný úrok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při složeném úročení se počítá i úrok z úroku!!!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Používá se zpravidla při uložení kapitálu na dobu delší než jedno úrokovací období!</a:t>
            </a:r>
            <a:endParaRPr lang="cs-CZ" sz="1050" dirty="0"/>
          </a:p>
          <a:p>
            <a:pPr marL="0" indent="0">
              <a:buNone/>
              <a:defRPr/>
            </a:pPr>
            <a:r>
              <a:rPr lang="cs-CZ" sz="1600" b="1" dirty="0"/>
              <a:t> </a:t>
            </a:r>
          </a:p>
          <a:p>
            <a:pPr marL="0" indent="0">
              <a:buNone/>
              <a:defRPr/>
            </a:pPr>
            <a:r>
              <a:rPr lang="cs-CZ" sz="1600" b="1" dirty="0"/>
              <a:t>Typy dle okamžiku připočítání úroků:</a:t>
            </a:r>
          </a:p>
          <a:p>
            <a:pPr>
              <a:defRPr/>
            </a:pPr>
            <a:r>
              <a:rPr lang="cs-CZ" sz="1600" b="1" dirty="0"/>
              <a:t>Polhůtní (dekurzivní) - </a:t>
            </a:r>
            <a:r>
              <a:rPr lang="cs-CZ" sz="1200" dirty="0"/>
              <a:t>úroky se vyplácí (připisují na účet) na konci úrokovacího období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Předlhůtní (</a:t>
            </a:r>
            <a:r>
              <a:rPr lang="cs-CZ" sz="1600" b="1" dirty="0" err="1"/>
              <a:t>anticipativní</a:t>
            </a:r>
            <a:r>
              <a:rPr lang="cs-CZ" sz="1600" b="1" dirty="0"/>
              <a:t>) - </a:t>
            </a:r>
            <a:r>
              <a:rPr lang="cs-CZ" sz="1200" dirty="0"/>
              <a:t>úroky se vyplácí (připisují na účet) na začátku úrokovacího období</a:t>
            </a:r>
            <a:endParaRPr lang="cs-CZ" altLang="cs-CZ" sz="1100" dirty="0"/>
          </a:p>
          <a:p>
            <a:pPr marL="0" indent="0">
              <a:buClr>
                <a:srgbClr val="307871"/>
              </a:buClr>
              <a:buNone/>
            </a:pPr>
            <a:endParaRPr lang="cs-CZ" sz="1600" dirty="0"/>
          </a:p>
          <a:p>
            <a:pPr>
              <a:buClr>
                <a:srgbClr val="307871"/>
              </a:buClr>
            </a:pPr>
            <a:endParaRPr lang="cs-CZ" sz="1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Typy úročení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solidFill>
                  <a:srgbClr val="307871"/>
                </a:solidFill>
              </a:rPr>
              <a:t>Při matematických operacích v této oblasti je nutné si uvědomit: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Řešíme příjem nebo výdej?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Kdy dochází k platbě položky?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Od kdy se počítá čas?</a:t>
            </a:r>
          </a:p>
          <a:p>
            <a:pPr marL="365760" lvl="1" indent="0">
              <a:buNone/>
              <a:defRPr/>
            </a:pPr>
            <a:endParaRPr lang="cs-CZ" sz="1600" dirty="0">
              <a:solidFill>
                <a:srgbClr val="307871"/>
              </a:solidFill>
            </a:endParaRPr>
          </a:p>
          <a:p>
            <a:pPr lvl="2">
              <a:defRPr/>
            </a:pPr>
            <a:r>
              <a:rPr lang="cs-CZ" sz="1800" dirty="0">
                <a:solidFill>
                  <a:srgbClr val="307871"/>
                </a:solidFill>
              </a:rPr>
              <a:t>Jaká je doba splatnosti?</a:t>
            </a:r>
            <a:endParaRPr lang="cs-CZ" sz="1100" dirty="0">
              <a:solidFill>
                <a:srgbClr val="307871"/>
              </a:solidFill>
            </a:endParaRPr>
          </a:p>
          <a:p>
            <a:pPr lvl="2">
              <a:defRPr/>
            </a:pPr>
            <a:r>
              <a:rPr lang="cs-CZ" sz="1800" dirty="0">
                <a:solidFill>
                  <a:srgbClr val="307871"/>
                </a:solidFill>
              </a:rPr>
              <a:t>Jaká je výše každé platby?</a:t>
            </a:r>
            <a:endParaRPr lang="cs-CZ" sz="11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</p:txBody>
      </p:sp>
    </p:spTree>
    <p:extLst>
      <p:ext uri="{BB962C8B-B14F-4D97-AF65-F5344CB8AC3E}">
        <p14:creationId xmlns:p14="http://schemas.microsoft.com/office/powerpoint/2010/main" val="3143793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15616" y="1995686"/>
            <a:ext cx="6768752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sz="3000" dirty="0"/>
              <a:t>Děkuji za pozornost a přeji pěkný den </a:t>
            </a:r>
            <a:r>
              <a:rPr lang="cs-CZ" sz="3000" dirty="0">
                <a:sym typeface="Wingdings" panose="05000000000000000000" pitchFamily="2" charset="2"/>
              </a:rPr>
              <a:t></a:t>
            </a:r>
            <a:endParaRPr lang="cs-CZ" sz="3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Co jsou to peníze?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jsou jejich základní funkce?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formy peněz znáte?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Diskutujte podstatu peněz ve vztahu k finanční a pojistné matematice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Peníze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64096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s-CZ" sz="2000" b="1" dirty="0"/>
              <a:t>Peníze</a:t>
            </a:r>
          </a:p>
          <a:p>
            <a:pPr algn="just">
              <a:defRPr/>
            </a:pPr>
            <a:r>
              <a:rPr lang="cs-CZ" sz="1800" dirty="0"/>
              <a:t>za peníze považujeme cokoliv, co může být jednoduše použito k uskutečnění ekonomických transakcí</a:t>
            </a:r>
          </a:p>
          <a:p>
            <a:pPr algn="just">
              <a:defRPr/>
            </a:pPr>
            <a:r>
              <a:rPr lang="cs-CZ" sz="1800" dirty="0"/>
              <a:t>Formálně lze definovat peníze jako aktivum, které je obecně přijímáno při platbě za zboží či služby nebo při úhradě závazků</a:t>
            </a:r>
          </a:p>
          <a:p>
            <a:pPr algn="just"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r>
              <a:rPr lang="cs-CZ" sz="2000" b="1" dirty="0"/>
              <a:t>Základní funkce peněz:</a:t>
            </a:r>
          </a:p>
          <a:p>
            <a:pPr algn="just">
              <a:defRPr/>
            </a:pPr>
            <a:r>
              <a:rPr lang="cs-CZ" sz="1800" dirty="0"/>
              <a:t>Prostředek směny</a:t>
            </a:r>
          </a:p>
          <a:p>
            <a:pPr algn="just">
              <a:defRPr/>
            </a:pPr>
            <a:r>
              <a:rPr lang="cs-CZ" sz="1800" dirty="0"/>
              <a:t>Uchovatel hodnoty</a:t>
            </a:r>
          </a:p>
          <a:p>
            <a:pPr algn="just">
              <a:defRPr/>
            </a:pPr>
            <a:r>
              <a:rPr lang="cs-CZ" sz="1800" dirty="0"/>
              <a:t>Účetní jednotka (z hlediska finanční a pojistné matematiky nejdůležitější funkce)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Peníze a finanční matematika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7129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2000" b="1" dirty="0"/>
              <a:t>Formy peněz</a:t>
            </a:r>
            <a:endParaRPr lang="cs-CZ" sz="1400" b="1" dirty="0"/>
          </a:p>
          <a:p>
            <a:pPr>
              <a:defRPr/>
            </a:pPr>
            <a:r>
              <a:rPr lang="cs-CZ" sz="1800" dirty="0"/>
              <a:t> hotovostní peníze </a:t>
            </a:r>
          </a:p>
          <a:p>
            <a:pPr>
              <a:defRPr/>
            </a:pPr>
            <a:r>
              <a:rPr lang="cs-CZ" sz="1800" dirty="0"/>
              <a:t> bezhotovostní peníze </a:t>
            </a:r>
          </a:p>
          <a:p>
            <a:pPr lvl="2">
              <a:defRPr/>
            </a:pPr>
            <a:r>
              <a:rPr lang="cs-CZ" sz="1600" dirty="0"/>
              <a:t>Obě formy peněz jsou z hlediska studovaných ﬁnančních operací </a:t>
            </a:r>
            <a:r>
              <a:rPr lang="cs-CZ" sz="1600" b="1" dirty="0"/>
              <a:t>rovnocenné</a:t>
            </a:r>
            <a:r>
              <a:rPr lang="cs-CZ" sz="1600" dirty="0"/>
              <a:t>, v praxi však nemusejí být pro danou konkrétní operaci stejně vhodné. 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Peníze a finanční matematika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1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000" b="1" dirty="0"/>
              <a:t>??? Při sjednání hypotečního úvěru je věřitel ten, komu banka úvěr poskytla, nebo přímo hypoteční banka???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6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928992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1800" dirty="0"/>
              <a:t>Vztahy, které vyjadřují vzájemné platební závazky subjektů</a:t>
            </a:r>
          </a:p>
          <a:p>
            <a:pPr>
              <a:defRPr/>
            </a:pPr>
            <a:r>
              <a:rPr lang="cs-CZ" sz="1800" dirty="0"/>
              <a:t>Finanční vztahy mezi více subjekty lze dekomponovat na více ﬁnančních vztahů mezi dvěma subjekty: </a:t>
            </a:r>
          </a:p>
          <a:p>
            <a:pPr lvl="1">
              <a:defRPr/>
            </a:pPr>
            <a:r>
              <a:rPr lang="cs-CZ" sz="1800" dirty="0"/>
              <a:t>Věřitel = osoba/instituce, které finanční částka patří</a:t>
            </a:r>
          </a:p>
          <a:p>
            <a:pPr lvl="1">
              <a:defRPr/>
            </a:pPr>
            <a:r>
              <a:rPr lang="cs-CZ" sz="1800" dirty="0"/>
              <a:t>Dlužník = osoba/instituce, která peněžitou částku užívá</a:t>
            </a:r>
          </a:p>
          <a:p>
            <a:pPr lvl="1">
              <a:defRPr/>
            </a:pPr>
            <a:endParaRPr lang="cs-CZ" sz="1800" dirty="0"/>
          </a:p>
          <a:p>
            <a:pPr lvl="1">
              <a:defRPr/>
            </a:pPr>
            <a:r>
              <a:rPr lang="cs-CZ" sz="1800" dirty="0"/>
              <a:t>Zvláštním případem tohoto partnerství je smluvní poměr mezi vkladatelem a peněžním ústavem, totéž platí v případě pojištění</a:t>
            </a:r>
          </a:p>
          <a:p>
            <a:pPr lvl="2">
              <a:defRPr/>
            </a:pPr>
            <a:r>
              <a:rPr lang="cs-CZ" sz="1600" dirty="0"/>
              <a:t>Vkladatel je věřitel a peněžní ústav je dlužník</a:t>
            </a:r>
          </a:p>
          <a:p>
            <a:pPr lvl="2">
              <a:defRPr/>
            </a:pPr>
            <a:r>
              <a:rPr lang="cs-CZ" sz="1600" dirty="0"/>
              <a:t>Pojištěný je věřitel a pojišťovna je dlužník</a:t>
            </a:r>
          </a:p>
          <a:p>
            <a:pPr marL="731520" lvl="2" indent="0">
              <a:buNone/>
              <a:defRPr/>
            </a:pPr>
            <a:endParaRPr lang="cs-CZ" sz="1600" dirty="0"/>
          </a:p>
          <a:p>
            <a:pPr marL="0" indent="0" algn="ctr">
              <a:buNone/>
              <a:defRPr/>
            </a:pPr>
            <a:r>
              <a:rPr lang="cs-CZ" sz="1200" dirty="0"/>
              <a:t>Pozn.: Finanční vztahy mezi subjekty bývají většinou smluvní, tj. dobrovolné. Existují však také vztahy nucené, v nichž smlouva je nahrazena „donucením“ ze strany zákona. Ve všech úlohách finanční matematiky jde vždy </a:t>
            </a:r>
            <a:r>
              <a:rPr lang="cs-CZ" sz="1200" b="1" dirty="0"/>
              <a:t>o smluvní platební závazky</a:t>
            </a:r>
            <a:r>
              <a:rPr lang="cs-CZ" sz="1200" dirty="0"/>
              <a:t> mezi dvěma stranami.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vztahy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2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Finanční operace </a:t>
            </a:r>
            <a:r>
              <a:rPr lang="cs-CZ" sz="2000" dirty="0"/>
              <a:t>= takové operace, které se používají při určování změn finančních vztahů v průběhu času.</a:t>
            </a:r>
          </a:p>
          <a:p>
            <a:pPr algn="just"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Například:</a:t>
            </a:r>
          </a:p>
          <a:p>
            <a:pPr lvl="1">
              <a:defRPr/>
            </a:pPr>
            <a:r>
              <a:rPr lang="cs-CZ" sz="1800" dirty="0"/>
              <a:t>Emisní činnost</a:t>
            </a:r>
          </a:p>
          <a:p>
            <a:pPr lvl="1">
              <a:defRPr/>
            </a:pPr>
            <a:r>
              <a:rPr lang="cs-CZ" sz="1800" dirty="0"/>
              <a:t>Směnárenská činnost</a:t>
            </a:r>
          </a:p>
          <a:p>
            <a:pPr lvl="1">
              <a:defRPr/>
            </a:pPr>
            <a:r>
              <a:rPr lang="cs-CZ" sz="1800" dirty="0"/>
              <a:t>Úvěrová činnost </a:t>
            </a:r>
          </a:p>
          <a:p>
            <a:pPr lvl="1">
              <a:defRPr/>
            </a:pPr>
            <a:r>
              <a:rPr lang="cs-CZ" sz="1800" dirty="0"/>
              <a:t>Spořitelní činnost</a:t>
            </a:r>
          </a:p>
          <a:p>
            <a:pPr lvl="1">
              <a:defRPr/>
            </a:pPr>
            <a:r>
              <a:rPr lang="cs-CZ" sz="1800" dirty="0"/>
              <a:t>Pojišťovací činnost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operace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9896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1698</Words>
  <Application>Microsoft Office PowerPoint</Application>
  <PresentationFormat>Předvádění na obrazovce (16:9)</PresentationFormat>
  <Paragraphs>266</Paragraphs>
  <Slides>30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Enriqueta</vt:lpstr>
      <vt:lpstr>Symbol</vt:lpstr>
      <vt:lpstr>Times New Roman</vt:lpstr>
      <vt:lpstr>SLU</vt:lpstr>
      <vt:lpstr>Základní pojmy finanční a pojistné matematiky</vt:lpstr>
      <vt:lpstr>Předmět finanční a pojistné matematiky</vt:lpstr>
      <vt:lpstr>Předmět finanční a pojistné matematiky</vt:lpstr>
      <vt:lpstr>Peníze</vt:lpstr>
      <vt:lpstr>Peníze a finanční matematika</vt:lpstr>
      <vt:lpstr>Peníze a finanční matematika</vt:lpstr>
      <vt:lpstr>Prezentace aplikace PowerPoint</vt:lpstr>
      <vt:lpstr>Finanční vztahy</vt:lpstr>
      <vt:lpstr>Finanční operace</vt:lpstr>
      <vt:lpstr>Úrok</vt:lpstr>
      <vt:lpstr>Základní pojmy související s úrokem</vt:lpstr>
      <vt:lpstr>Základní pojmy související s úrokem</vt:lpstr>
      <vt:lpstr>Úroková míra vs. Úroková sazba</vt:lpstr>
      <vt:lpstr>Prezentace aplikace PowerPoint</vt:lpstr>
      <vt:lpstr>Faktory ovlivňující úrokovou míru</vt:lpstr>
      <vt:lpstr>Základní druhy úrokových měr</vt:lpstr>
      <vt:lpstr>Úrokovací období</vt:lpstr>
      <vt:lpstr>Metody úrokování</vt:lpstr>
      <vt:lpstr>Řešený příklad 1</vt:lpstr>
      <vt:lpstr>Řešený příklad 1 – výsledek</vt:lpstr>
      <vt:lpstr>Řešený příklad 2</vt:lpstr>
      <vt:lpstr>Řešený příklad 2 - výsledek</vt:lpstr>
      <vt:lpstr>Řešený příklad 3 </vt:lpstr>
      <vt:lpstr>Řešený příklad 3 - výsledek</vt:lpstr>
      <vt:lpstr>Prezentace aplikace PowerPoint</vt:lpstr>
      <vt:lpstr>Nominální X reálná úroková míra</vt:lpstr>
      <vt:lpstr>Prezentace aplikace PowerPoint</vt:lpstr>
      <vt:lpstr>Časová hodnota peněz</vt:lpstr>
      <vt:lpstr>Typy úročení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128</cp:revision>
  <dcterms:created xsi:type="dcterms:W3CDTF">2016-07-06T15:42:34Z</dcterms:created>
  <dcterms:modified xsi:type="dcterms:W3CDTF">2021-09-16T11:12:12Z</dcterms:modified>
</cp:coreProperties>
</file>