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25" r:id="rId3"/>
    <p:sldId id="327" r:id="rId4"/>
    <p:sldId id="331" r:id="rId5"/>
    <p:sldId id="332" r:id="rId6"/>
    <p:sldId id="333" r:id="rId7"/>
    <p:sldId id="334" r:id="rId8"/>
    <p:sldId id="326" r:id="rId9"/>
    <p:sldId id="330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  <p:sldId id="347" r:id="rId23"/>
    <p:sldId id="348" r:id="rId24"/>
    <p:sldId id="350" r:id="rId25"/>
    <p:sldId id="351" r:id="rId26"/>
    <p:sldId id="352" r:id="rId27"/>
    <p:sldId id="353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5"/>
            <a:ext cx="7543800" cy="85725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260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/>
          <a:lstStyle/>
          <a:p>
            <a:fld id="{703ADA46-23B8-4008-B8DC-03A2A0D87E63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/>
          <a:lstStyle/>
          <a:p>
            <a:fld id="{D0254988-2EF3-48D8-97E8-15661FEBD3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81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736304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Spojité úročení, úroková míra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Nominální a reálná úroková míra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867894"/>
            <a:ext cx="2744087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568952" cy="17281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Jaká byla na konci roku 2020 cena zboží, které bylo možno na začátku roku 2018 koupit za 1 000 Kč, jestliže míra inflace byla v roce 2018 - 2,2 %, v roce 2019 - 2,5 % a v roce 2020 byla 2,8 %. </a:t>
            </a:r>
          </a:p>
          <a:p>
            <a:pPr algn="just"/>
            <a:r>
              <a:rPr lang="cs-CZ" sz="2000" dirty="0"/>
              <a:t>Kolik stálo na začátku roku 2018 zboží, které bylo možno na konci roku 2020 koupit za 1 000 Kč?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17085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1"/>
            <a:ext cx="8892480" cy="3572743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4. Jaká je reálná míra zisku, je-li nominální míra zisku 3,8 %, daň se zisku 15 % a míra inflace 2,5 %?</a:t>
            </a:r>
          </a:p>
        </p:txBody>
      </p:sp>
    </p:spTree>
    <p:extLst>
      <p:ext uri="{BB962C8B-B14F-4D97-AF65-F5344CB8AC3E}">
        <p14:creationId xmlns:p14="http://schemas.microsoft.com/office/powerpoint/2010/main" val="3437712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1"/>
            <a:ext cx="8964488" cy="3572743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200" dirty="0"/>
              <a:t>5. Jaký byl počáteční kapitál, jestliže se za 3 roky a 3 měsíce zúročil na 150 000 Kč? Banka používá úrokovou sazbu 2 % se spojitým úročením. </a:t>
            </a:r>
          </a:p>
        </p:txBody>
      </p:sp>
    </p:spTree>
    <p:extLst>
      <p:ext uri="{BB962C8B-B14F-4D97-AF65-F5344CB8AC3E}">
        <p14:creationId xmlns:p14="http://schemas.microsoft.com/office/powerpoint/2010/main" val="1512180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784976" cy="3528392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200" dirty="0"/>
              <a:t>6. Jaká je efektivní roční úroková sazba, jestliže roční úroková sazba je 1,2% </a:t>
            </a:r>
            <a:r>
              <a:rPr lang="cs-CZ" sz="2200" dirty="0" err="1"/>
              <a:t>p.a</a:t>
            </a:r>
            <a:r>
              <a:rPr lang="cs-CZ" sz="2200" dirty="0"/>
              <a:t>. a úročení probíhá čtvrtletně?</a:t>
            </a:r>
          </a:p>
          <a:p>
            <a:pPr marL="0" indent="0" algn="just">
              <a:buNone/>
            </a:pPr>
            <a:r>
              <a:rPr lang="cs-CZ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3333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5"/>
            <a:ext cx="8856984" cy="3672409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7. Jaká je efektivní úroková sazba, která odpovídá úrokové sazbě 3 % </a:t>
            </a:r>
            <a:r>
              <a:rPr lang="cs-CZ" sz="2000" dirty="0" err="1"/>
              <a:t>p.a</a:t>
            </a:r>
            <a:r>
              <a:rPr lang="cs-CZ" sz="2000" dirty="0"/>
              <a:t>., jsou-li úroky připisovány: </a:t>
            </a:r>
          </a:p>
          <a:p>
            <a:pPr lvl="1" algn="just"/>
            <a:r>
              <a:rPr lang="cs-CZ" sz="1600" dirty="0"/>
              <a:t>a) pololetně, b) čtvrtletně, c) měsíčně?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6899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7"/>
            <a:ext cx="8640960" cy="3816425"/>
          </a:xfrm>
          <a:prstGeom prst="rect">
            <a:avLst/>
          </a:prstGeom>
        </p:spPr>
        <p:txBody>
          <a:bodyPr/>
          <a:lstStyle/>
          <a:p>
            <a:pPr lvl="0" algn="just"/>
            <a:r>
              <a:rPr lang="cs-CZ" sz="2000" dirty="0"/>
              <a:t>8. Banka nám nabízí 2 typy termínovaných vkladů:</a:t>
            </a:r>
          </a:p>
          <a:p>
            <a:pPr lvl="1" algn="just"/>
            <a:r>
              <a:rPr lang="cs-CZ" sz="2000" dirty="0"/>
              <a:t>účet s 2 % roční úrokovou sazbou a s měsíčním připisováním úroků</a:t>
            </a:r>
          </a:p>
          <a:p>
            <a:pPr lvl="1" algn="just"/>
            <a:r>
              <a:rPr lang="cs-CZ" sz="2000" dirty="0"/>
              <a:t>účet s 2,1 % roční úrokovou sazbou a s pololetním připisováním úroků.</a:t>
            </a:r>
          </a:p>
          <a:p>
            <a:pPr algn="just"/>
            <a:r>
              <a:rPr lang="cs-CZ" sz="2000" dirty="0"/>
              <a:t>Který účet si vybereme? </a:t>
            </a:r>
          </a:p>
          <a:p>
            <a:pPr lvl="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96334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5"/>
            <a:ext cx="8856984" cy="3716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z="2000" dirty="0"/>
              <a:t>9. Zdědili jsme velkou sumu peněz a rozhodujeme se o jejich uložení:</a:t>
            </a:r>
          </a:p>
          <a:p>
            <a:pPr lvl="1"/>
            <a:r>
              <a:rPr lang="cs-CZ" sz="1800" dirty="0"/>
              <a:t>banka A nabízí úrokovou sazbu 1,5 % </a:t>
            </a:r>
            <a:r>
              <a:rPr lang="cs-CZ" sz="1800" dirty="0" err="1"/>
              <a:t>p.a</a:t>
            </a:r>
            <a:r>
              <a:rPr lang="cs-CZ" sz="1800" dirty="0"/>
              <a:t>. a čtvrtletní úročení</a:t>
            </a:r>
          </a:p>
          <a:p>
            <a:pPr lvl="1"/>
            <a:r>
              <a:rPr lang="cs-CZ" sz="1800" dirty="0"/>
              <a:t>banka B nabízí úrokovou sazbu 1,95 % </a:t>
            </a:r>
            <a:r>
              <a:rPr lang="cs-CZ" sz="1800" dirty="0" err="1"/>
              <a:t>p.a</a:t>
            </a:r>
            <a:r>
              <a:rPr lang="cs-CZ" sz="1800" dirty="0"/>
              <a:t>. a pololetní úročení</a:t>
            </a:r>
          </a:p>
          <a:p>
            <a:pPr lvl="1"/>
            <a:r>
              <a:rPr lang="cs-CZ" sz="1800" dirty="0"/>
              <a:t>banka C nabízí úrokovou sazbu 2,2 % </a:t>
            </a:r>
            <a:r>
              <a:rPr lang="cs-CZ" sz="1800" dirty="0" err="1"/>
              <a:t>p.a</a:t>
            </a:r>
            <a:r>
              <a:rPr lang="cs-CZ" sz="1800" dirty="0"/>
              <a:t>. a roční úročení</a:t>
            </a:r>
          </a:p>
          <a:p>
            <a:r>
              <a:rPr lang="cs-CZ" sz="2000" dirty="0"/>
              <a:t>Kterou banku si vybereme za jinak stejných podmínek?</a:t>
            </a:r>
          </a:p>
        </p:txBody>
      </p:sp>
    </p:spTree>
    <p:extLst>
      <p:ext uri="{BB962C8B-B14F-4D97-AF65-F5344CB8AC3E}">
        <p14:creationId xmlns:p14="http://schemas.microsoft.com/office/powerpoint/2010/main" val="3027316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7"/>
            <a:ext cx="8784976" cy="38164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z="2000" dirty="0"/>
              <a:t>10. Vypočtěte reálnou úrokovou sazbu, je-li </a:t>
            </a:r>
          </a:p>
          <a:p>
            <a:pPr lvl="1"/>
            <a:r>
              <a:rPr lang="cs-CZ" sz="2000" dirty="0"/>
              <a:t>nominální úroková sazba 6 % a míra inflace 2,5 %,	</a:t>
            </a:r>
          </a:p>
          <a:p>
            <a:pPr lvl="1"/>
            <a:r>
              <a:rPr lang="cs-CZ" sz="2000" dirty="0"/>
              <a:t>nominální úroková sazba je 3,5 % a míra inflace je taktéž 3,5 %,		</a:t>
            </a:r>
          </a:p>
          <a:p>
            <a:pPr lvl="1"/>
            <a:r>
              <a:rPr lang="cs-CZ" sz="2000" dirty="0"/>
              <a:t>nominální úroková sazba je 2,8 % a míra inflace je 3,2 %.</a:t>
            </a:r>
          </a:p>
        </p:txBody>
      </p:sp>
    </p:spTree>
    <p:extLst>
      <p:ext uri="{BB962C8B-B14F-4D97-AF65-F5344CB8AC3E}">
        <p14:creationId xmlns:p14="http://schemas.microsoft.com/office/powerpoint/2010/main" val="3577247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1"/>
            <a:ext cx="8856984" cy="3528393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11. Vypočtěte nominální úrokovou sazbu, je-li reálná úroková sazba 3,5 % a míra inflace je 2,3 %.  </a:t>
            </a:r>
          </a:p>
        </p:txBody>
      </p:sp>
    </p:spTree>
    <p:extLst>
      <p:ext uri="{BB962C8B-B14F-4D97-AF65-F5344CB8AC3E}">
        <p14:creationId xmlns:p14="http://schemas.microsoft.com/office/powerpoint/2010/main" val="14289810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3"/>
            <a:ext cx="8712968" cy="3672409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12. Jaká je výsledná úroková sazba, pokud klesla z 8,45 % o 61 b. p.?</a:t>
            </a:r>
          </a:p>
          <a:p>
            <a:pPr marL="0" indent="0" algn="just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202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Spojité úročení – úroková intenzita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512" y="1059582"/>
                <a:ext cx="8352928" cy="3600400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625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625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625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625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625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625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625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625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625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625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2625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625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625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625" dirty="0"/>
              </a:p>
              <a:p>
                <a:endParaRPr lang="cs-CZ" dirty="0"/>
              </a:p>
              <a:p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9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95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195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1950" dirty="0"/>
                  <a:t> - budoucí hodnota kapitálu, splatná částka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9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95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195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1950" dirty="0"/>
                  <a:t> - současná hodnota kapitálu, jistina</a:t>
                </a:r>
              </a:p>
              <a:p>
                <a:r>
                  <a:rPr lang="cs-CZ" sz="1950" dirty="0"/>
                  <a:t>i – roční úroková sazba (sazba </a:t>
                </a:r>
                <a:r>
                  <a:rPr lang="cs-CZ" sz="1950" dirty="0" err="1"/>
                  <a:t>p.a</a:t>
                </a:r>
                <a:r>
                  <a:rPr lang="cs-CZ" sz="1950" dirty="0"/>
                  <a:t>.)</a:t>
                </a:r>
              </a:p>
              <a:p>
                <a:r>
                  <a:rPr lang="cs-CZ" sz="1950" dirty="0"/>
                  <a:t>n – doba uložení kapitálu v letech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512" y="1059582"/>
                <a:ext cx="8352928" cy="3600400"/>
              </a:xfrm>
              <a:prstGeom prst="rect">
                <a:avLst/>
              </a:prstGeom>
              <a:blipFill rotWithShape="0">
                <a:blip r:embed="rId2"/>
                <a:stretch>
                  <a:fillRect l="-5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2339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6"/>
            <a:ext cx="8692009" cy="3726284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 13. Vypočtěte reálnou úrokovou sazbu, jestliže za 1000 Kč utržených za prodej zboží dostanete na konci roku 1115 Kč a cena zboží vzrostla na 1095 Kč.</a:t>
            </a:r>
          </a:p>
        </p:txBody>
      </p:sp>
    </p:spTree>
    <p:extLst>
      <p:ext uri="{BB962C8B-B14F-4D97-AF65-F5344CB8AC3E}">
        <p14:creationId xmlns:p14="http://schemas.microsoft.com/office/powerpoint/2010/main" val="3501705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712968" cy="36004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14. Vypočtěte cenu zboží na konci roku, když na začátku roku byla jeho cena 550 Kč. Obdrželi jsme výnos 44 Kč, reálná úroková sazba je 1,5 %. </a:t>
            </a:r>
          </a:p>
        </p:txBody>
      </p:sp>
    </p:spTree>
    <p:extLst>
      <p:ext uri="{BB962C8B-B14F-4D97-AF65-F5344CB8AC3E}">
        <p14:creationId xmlns:p14="http://schemas.microsoft.com/office/powerpoint/2010/main" val="1396206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87574"/>
            <a:ext cx="8856984" cy="3672408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 15. Vypočítejte míru inflace, víte-li, že nominální úroková míra činí 3,5 % a reálna úroková sazba je 2,7 %</a:t>
            </a:r>
          </a:p>
        </p:txBody>
      </p:sp>
    </p:spTree>
    <p:extLst>
      <p:ext uri="{BB962C8B-B14F-4D97-AF65-F5344CB8AC3E}">
        <p14:creationId xmlns:p14="http://schemas.microsoft.com/office/powerpoint/2010/main" val="1962589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5"/>
            <a:ext cx="8856984" cy="3672409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16. Dnes si vložíte do banky 18 000 Kč na úrok 2,5 % p. a. Úročení probíhá čtvrtletně. Kolik budete mít v bance za 8 let? A jaká je efektivní roční úroková míra? </a:t>
            </a:r>
          </a:p>
        </p:txBody>
      </p:sp>
    </p:spTree>
    <p:extLst>
      <p:ext uri="{BB962C8B-B14F-4D97-AF65-F5344CB8AC3E}">
        <p14:creationId xmlns:p14="http://schemas.microsoft.com/office/powerpoint/2010/main" val="1638121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5"/>
            <a:ext cx="8784976" cy="3744417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17. Jaká je budoucí hodnota vkladu v bance, jestliže je úročen 2,8 % </a:t>
            </a:r>
            <a:r>
              <a:rPr lang="cs-CZ" sz="2000" dirty="0" err="1"/>
              <a:t>p.a</a:t>
            </a:r>
            <a:r>
              <a:rPr lang="cs-CZ" sz="2000" dirty="0"/>
              <a:t>., přičemž úročení probíhá půlroční a vklad bude vyzvednut za 5 let? Vklad činí 6.000,- Kč. </a:t>
            </a:r>
          </a:p>
        </p:txBody>
      </p:sp>
    </p:spTree>
    <p:extLst>
      <p:ext uri="{BB962C8B-B14F-4D97-AF65-F5344CB8AC3E}">
        <p14:creationId xmlns:p14="http://schemas.microsoft.com/office/powerpoint/2010/main" val="1936785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3"/>
            <a:ext cx="8712968" cy="3672409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18. Jakou úrokovou sazbou by musel být úročen běžný účet ve spořitelně (úroky se připisují pouze 1x za rok), aby se vyrovnal běžnému účtu v bance (úroková sazba 3</a:t>
            </a:r>
            <a:r>
              <a:rPr lang="en-US" sz="2000" dirty="0"/>
              <a:t> </a:t>
            </a:r>
            <a:r>
              <a:rPr lang="cs-CZ" sz="2000" dirty="0"/>
              <a:t>% </a:t>
            </a:r>
            <a:r>
              <a:rPr lang="cs-CZ" sz="2000" dirty="0" err="1"/>
              <a:t>p.a</a:t>
            </a:r>
            <a:r>
              <a:rPr lang="cs-CZ" sz="2000" dirty="0"/>
              <a:t>., úroky jsou připisovány měsíčně)? </a:t>
            </a:r>
          </a:p>
        </p:txBody>
      </p:sp>
    </p:spTree>
    <p:extLst>
      <p:ext uri="{BB962C8B-B14F-4D97-AF65-F5344CB8AC3E}">
        <p14:creationId xmlns:p14="http://schemas.microsoft.com/office/powerpoint/2010/main" val="2150506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Samostatný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5"/>
            <a:ext cx="8640960" cy="38164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cs-CZ" sz="1950" dirty="0"/>
              <a:t>Za jak dlouho bude mít pan Novák na účtu 300 000 Kč, vloží-li dnes 100 000 Kč na termínovaný vklad s roční úrokovou sazbou 8 % </a:t>
            </a:r>
            <a:r>
              <a:rPr lang="cs-CZ" sz="1950" dirty="0" err="1"/>
              <a:t>p.a</a:t>
            </a:r>
            <a:r>
              <a:rPr lang="cs-CZ" sz="1950" dirty="0"/>
              <a:t>. </a:t>
            </a:r>
          </a:p>
          <a:p>
            <a:pPr algn="just"/>
            <a:endParaRPr lang="cs-CZ" sz="1950" dirty="0"/>
          </a:p>
        </p:txBody>
      </p:sp>
    </p:spTree>
    <p:extLst>
      <p:ext uri="{BB962C8B-B14F-4D97-AF65-F5344CB8AC3E}">
        <p14:creationId xmlns:p14="http://schemas.microsoft.com/office/powerpoint/2010/main" val="14166528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1995686"/>
            <a:ext cx="5328592" cy="720080"/>
          </a:xfrm>
        </p:spPr>
        <p:txBody>
          <a:bodyPr/>
          <a:lstStyle/>
          <a:p>
            <a:r>
              <a:rPr lang="cs-CZ" dirty="0"/>
              <a:t>Děkuji za pozornost a přeji pěkný den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146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1"/>
            <a:ext cx="8892480" cy="804143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Čím častěji se připisují úroky, tím je to pro vkladatele výhodnější (protože se mu počítají úroky z úroků). Nárůst splatné částky má však svou hranici – graf závislosti budoucí hodnoty kapitálu za jeden rok na počtu úrokových období během jednoho ruky vypadá následovně: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081238"/>
            <a:ext cx="4171886" cy="293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95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7"/>
            <a:ext cx="5328592" cy="504056"/>
          </a:xfrm>
        </p:spPr>
        <p:txBody>
          <a:bodyPr/>
          <a:lstStyle/>
          <a:p>
            <a:r>
              <a:rPr lang="cs-CZ" b="1" dirty="0"/>
              <a:t>Nominální a reálná úroková míra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424936" cy="316835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cs-CZ" sz="2000" dirty="0"/>
              <a:t>Úrokové sazby, které jsou oficiálně vyhlašované bankami, uvedené ve smlouvách nebo vytištěny na cenných papírech, jsou tzv. nominální úrokové sazby, to znamená takové, v jejichž hodnotě není zohledněna míra inflace. Reálnou úrokovou míru dostaneme, pokud do nominální úrokové míry zohledníme míru inflace.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2643758"/>
            <a:ext cx="6408712" cy="168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1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Inflace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1520" y="1131590"/>
                <a:ext cx="8568952" cy="3312368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3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3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30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0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0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cs-CZ" sz="3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30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3000" i="1"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n-US" sz="30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3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0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3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3000" dirty="0"/>
              </a:p>
              <a:p>
                <a:endParaRPr lang="cs-CZ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9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9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19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900" dirty="0"/>
                  <a:t> </a:t>
                </a:r>
                <a:r>
                  <a:rPr lang="cs-CZ" sz="1900" dirty="0"/>
                  <a:t>- budoucí cena zboží a služeb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9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9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cs-CZ" sz="19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1900" dirty="0"/>
                  <a:t> - současná cena zboží a služeb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9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cs-CZ" sz="19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1900" dirty="0"/>
                  <a:t>,…,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9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1900" dirty="0"/>
                  <a:t> - roční míry inflace v letech 1 … </a:t>
                </a:r>
                <a:r>
                  <a:rPr lang="cs-CZ" sz="1900" i="1" dirty="0"/>
                  <a:t>n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1520" y="1131590"/>
                <a:ext cx="8568952" cy="3312368"/>
              </a:xfrm>
              <a:prstGeom prst="rect">
                <a:avLst/>
              </a:prstGeom>
              <a:blipFill rotWithShape="0">
                <a:blip r:embed="rId2"/>
                <a:stretch>
                  <a:fillRect l="-4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1456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Reálná úroková míra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1059582"/>
                <a:ext cx="8784976" cy="3672408"/>
              </a:xfrm>
              <a:prstGeom prst="rect">
                <a:avLst/>
              </a:prstGeom>
            </p:spPr>
            <p:txBody>
              <a:bodyPr>
                <a:normAutofit fontScale="55000" lnSpcReduction="20000"/>
              </a:bodyPr>
              <a:lstStyle/>
              <a:p>
                <a:pPr algn="just"/>
                <a:r>
                  <a:rPr lang="cs-CZ" sz="4000" dirty="0">
                    <a:latin typeface="Cambria Math" panose="02040503050406030204" pitchFamily="18" charset="0"/>
                  </a:rPr>
                  <a:t>Reálná úroková míra určuje skutečné zhodnocení uloženého kapitálu – tj. přírůstek kupní síly vkladatele v důsledku odložení spotřeby na pozdější dobu.</a:t>
                </a:r>
              </a:p>
              <a:p>
                <a:pPr algn="just"/>
                <a:endParaRPr lang="cs-CZ" sz="4000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4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4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4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cs-CZ" sz="4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en-US" sz="4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40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40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m:rPr>
                              <m:nor/>
                            </m:rPr>
                            <a:rPr lang="cs-CZ" sz="4000" dirty="0"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cs-CZ" sz="4000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cs-CZ" sz="4000" dirty="0">
                  <a:latin typeface="Cambria Math" panose="02040503050406030204" pitchFamily="18" charset="0"/>
                </a:endParaRPr>
              </a:p>
              <a:p>
                <a:pPr algn="just"/>
                <a:endParaRPr lang="cs-CZ" dirty="0">
                  <a:latin typeface="Cambria Math" panose="02040503050406030204" pitchFamily="18" charset="0"/>
                </a:endParaRPr>
              </a:p>
              <a:p>
                <a:pPr algn="just"/>
                <a:endParaRPr lang="cs-CZ" i="1" dirty="0">
                  <a:latin typeface="Cambria Math" panose="020405030504060302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cs-CZ" b="0" dirty="0"/>
                  <a:t> - reálná úroková sazba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dirty="0"/>
                  <a:t>- nominální úroková sazba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cs-CZ" b="0" dirty="0">
                    <a:ea typeface="Cambria Math" panose="02040503050406030204" pitchFamily="18" charset="0"/>
                  </a:rPr>
                  <a:t> – míra inflace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cs-CZ" dirty="0"/>
                  <a:t> – srážková daň z úroků</a:t>
                </a:r>
              </a:p>
              <a:p>
                <a:pPr algn="just"/>
                <a:endParaRPr lang="cs-CZ" dirty="0">
                  <a:latin typeface="Cambria Math" panose="02040503050406030204" pitchFamily="18" charset="0"/>
                </a:endParaRPr>
              </a:p>
              <a:p>
                <a:pPr algn="just"/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1059582"/>
                <a:ext cx="8784976" cy="3672408"/>
              </a:xfrm>
              <a:prstGeom prst="rect">
                <a:avLst/>
              </a:prstGeom>
              <a:blipFill rotWithShape="0">
                <a:blip r:embed="rId2"/>
                <a:stretch>
                  <a:fillRect l="-833" t="-2990" r="-90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675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Reálná úroková míra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1520" y="1059582"/>
                <a:ext cx="8712968" cy="3600400"/>
              </a:xfrm>
              <a:prstGeom prst="rect">
                <a:avLst/>
              </a:prstGeom>
            </p:spPr>
            <p:txBody>
              <a:bodyPr>
                <a:normAutofit fontScale="70000" lnSpcReduction="20000"/>
              </a:bodyPr>
              <a:lstStyle/>
              <a:p>
                <a:pPr algn="just"/>
                <a:r>
                  <a:rPr lang="cs-CZ" sz="3100" dirty="0">
                    <a:latin typeface="Cambria Math" panose="02040503050406030204" pitchFamily="18" charset="0"/>
                  </a:rPr>
                  <a:t>Níže uvedenou aproximaci lze použít při nízkých mírách inflace.</a:t>
                </a:r>
              </a:p>
              <a:p>
                <a:pPr algn="just"/>
                <a:endParaRPr lang="cs-CZ" sz="3100" i="1" dirty="0">
                  <a:latin typeface="Cambria Math" panose="02040503050406030204" pitchFamily="18" charset="0"/>
                </a:endParaRPr>
              </a:p>
              <a:p>
                <a:pPr algn="just"/>
                <a:endParaRPr lang="cs-CZ" sz="3100" i="1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3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1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sz="31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3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cs-CZ" sz="3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31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cs-CZ" sz="31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31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sz="3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31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31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3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3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cs-CZ" sz="3100" dirty="0">
                  <a:ea typeface="Cambria Math" panose="02040503050406030204" pitchFamily="18" charset="0"/>
                </a:endParaRPr>
              </a:p>
              <a:p>
                <a:pPr algn="just"/>
                <a:endParaRPr lang="cs-CZ" dirty="0"/>
              </a:p>
              <a:p>
                <a:pPr algn="just"/>
                <a:endParaRPr lang="cs-CZ" dirty="0"/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2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7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sz="27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cs-CZ" sz="2700" b="0" dirty="0"/>
                  <a:t> - reálná úroková sazba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cs-CZ" sz="2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7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cs-CZ" sz="27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2700" dirty="0"/>
                  <a:t>- nominální úroková sazba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cs-CZ" sz="2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cs-CZ" sz="2700" b="0" dirty="0">
                    <a:ea typeface="Cambria Math" panose="02040503050406030204" pitchFamily="18" charset="0"/>
                  </a:rPr>
                  <a:t> – míra inflace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cs-CZ" sz="27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cs-CZ" sz="2700" dirty="0"/>
                  <a:t> – srážková daň z úroků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1520" y="1059582"/>
                <a:ext cx="8712968" cy="3600400"/>
              </a:xfrm>
              <a:prstGeom prst="rect">
                <a:avLst/>
              </a:prstGeom>
              <a:blipFill rotWithShape="0">
                <a:blip r:embed="rId2"/>
                <a:stretch>
                  <a:fillRect l="-769" t="-30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8699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566"/>
            <a:ext cx="8892480" cy="3744415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cs-CZ" sz="2000" dirty="0"/>
              <a:t>Na jakou částku se zúročí vklad 100 000 Kč za 1 rok a 6 měsíců při spojitém úročení s úrokovou sazbou 5 % </a:t>
            </a:r>
            <a:r>
              <a:rPr lang="cs-CZ" sz="2000" dirty="0" err="1"/>
              <a:t>p.a</a:t>
            </a:r>
            <a:r>
              <a:rPr lang="cs-CZ" sz="2000" dirty="0"/>
              <a:t>.?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1364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568952" cy="295232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cs-CZ" dirty="0"/>
              <a:t>Chcete si uložit peníze a máte možnost si zvolit ze čtyř bank:</a:t>
            </a:r>
          </a:p>
          <a:p>
            <a:pPr lvl="1"/>
            <a:r>
              <a:rPr lang="cs-CZ" dirty="0"/>
              <a:t>banka A nabízí úrokovou sazbu 1,3 % </a:t>
            </a:r>
            <a:r>
              <a:rPr lang="cs-CZ" dirty="0" err="1"/>
              <a:t>p.a</a:t>
            </a:r>
            <a:r>
              <a:rPr lang="cs-CZ" dirty="0"/>
              <a:t>. s denním připisováním úroků,</a:t>
            </a:r>
          </a:p>
          <a:p>
            <a:pPr lvl="1"/>
            <a:r>
              <a:rPr lang="cs-CZ" dirty="0"/>
              <a:t>banka B nabízí úrokovou sazbu 1,35 % </a:t>
            </a:r>
            <a:r>
              <a:rPr lang="cs-CZ" dirty="0" err="1"/>
              <a:t>p.a</a:t>
            </a:r>
            <a:r>
              <a:rPr lang="cs-CZ" dirty="0"/>
              <a:t>. s půlročním úročením,</a:t>
            </a:r>
          </a:p>
          <a:p>
            <a:pPr lvl="1"/>
            <a:r>
              <a:rPr lang="cs-CZ" dirty="0"/>
              <a:t>banka C nabízí úrokovou sazbu 1,4 % </a:t>
            </a:r>
            <a:r>
              <a:rPr lang="cs-CZ" dirty="0" err="1"/>
              <a:t>p.a</a:t>
            </a:r>
            <a:r>
              <a:rPr lang="cs-CZ" dirty="0"/>
              <a:t>. s ročním úročením,</a:t>
            </a:r>
          </a:p>
          <a:p>
            <a:pPr lvl="1"/>
            <a:r>
              <a:rPr lang="cs-CZ" dirty="0"/>
              <a:t>banka D nabízí úrokovou sazbu 1,28 % </a:t>
            </a:r>
            <a:r>
              <a:rPr lang="cs-CZ" dirty="0" err="1"/>
              <a:t>p.a</a:t>
            </a:r>
            <a:r>
              <a:rPr lang="cs-CZ" dirty="0"/>
              <a:t>. se spojitým úročením.</a:t>
            </a:r>
          </a:p>
          <a:p>
            <a:r>
              <a:rPr lang="cs-CZ" dirty="0"/>
              <a:t>Kterou banku si vyberete? </a:t>
            </a:r>
          </a:p>
        </p:txBody>
      </p:sp>
    </p:spTree>
    <p:extLst>
      <p:ext uri="{BB962C8B-B14F-4D97-AF65-F5344CB8AC3E}">
        <p14:creationId xmlns:p14="http://schemas.microsoft.com/office/powerpoint/2010/main" val="110159140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4485</TotalTime>
  <Words>1030</Words>
  <Application>Microsoft Office PowerPoint</Application>
  <PresentationFormat>Předvádění na obrazovce (16:9)</PresentationFormat>
  <Paragraphs>86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Times New Roman</vt:lpstr>
      <vt:lpstr>SLU</vt:lpstr>
      <vt:lpstr>Finanční a pojistná matematika  Spojité úročení, úroková míra Nominální a reálná úroková míra </vt:lpstr>
      <vt:lpstr>Spojité úročení – úroková intenzita</vt:lpstr>
      <vt:lpstr>Prezentace aplikace PowerPoint</vt:lpstr>
      <vt:lpstr>Nominální a reálná úroková míra</vt:lpstr>
      <vt:lpstr>Inflace</vt:lpstr>
      <vt:lpstr>Reálná úroková míra</vt:lpstr>
      <vt:lpstr>Reálná úroková míra</vt:lpstr>
      <vt:lpstr>Příklad 1</vt:lpstr>
      <vt:lpstr>Příklad 2</vt:lpstr>
      <vt:lpstr>Příklad 3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Samostatný příklad</vt:lpstr>
      <vt:lpstr>Děkuji za pozornost a přeji pěkný den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137</cp:revision>
  <dcterms:created xsi:type="dcterms:W3CDTF">2016-07-06T15:42:34Z</dcterms:created>
  <dcterms:modified xsi:type="dcterms:W3CDTF">2021-09-16T11:19:27Z</dcterms:modified>
</cp:coreProperties>
</file>