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8" r:id="rId2"/>
    <p:sldId id="299" r:id="rId3"/>
    <p:sldId id="300" r:id="rId4"/>
    <p:sldId id="301" r:id="rId5"/>
    <p:sldId id="302" r:id="rId6"/>
    <p:sldId id="303" r:id="rId7"/>
    <p:sldId id="304" r:id="rId8"/>
    <p:sldId id="309" r:id="rId9"/>
    <p:sldId id="310" r:id="rId10"/>
    <p:sldId id="318" r:id="rId11"/>
    <p:sldId id="321" r:id="rId12"/>
    <p:sldId id="327" r:id="rId13"/>
    <p:sldId id="326" r:id="rId14"/>
    <p:sldId id="312" r:id="rId15"/>
    <p:sldId id="313" r:id="rId16"/>
    <p:sldId id="314" r:id="rId17"/>
    <p:sldId id="315" r:id="rId18"/>
    <p:sldId id="317" r:id="rId19"/>
    <p:sldId id="320" r:id="rId20"/>
    <p:sldId id="319" r:id="rId21"/>
    <p:sldId id="323" r:id="rId22"/>
    <p:sldId id="324" r:id="rId23"/>
    <p:sldId id="322" r:id="rId24"/>
    <p:sldId id="325" r:id="rId25"/>
    <p:sldId id="276"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pkova" initials="r" lastIdx="1" clrIdx="0">
    <p:extLst>
      <p:ext uri="{19B8F6BF-5375-455C-9EA6-DF929625EA0E}">
        <p15:presenceInfo xmlns:p15="http://schemas.microsoft.com/office/powerpoint/2012/main" userId="repk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6E71"/>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805" autoAdjust="0"/>
  </p:normalViewPr>
  <p:slideViewPr>
    <p:cSldViewPr snapToGrid="0">
      <p:cViewPr varScale="1">
        <p:scale>
          <a:sx n="86" d="100"/>
          <a:sy n="86" d="100"/>
        </p:scale>
        <p:origin x="562"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7893B-795C-4538-A213-F3D354D9CAF2}" type="datetimeFigureOut">
              <a:rPr lang="cs-CZ" smtClean="0"/>
              <a:t>16.09.2021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7E7CF-4406-4D41-90F4-FA71314AD2BE}" type="slidenum">
              <a:rPr lang="cs-CZ" smtClean="0"/>
              <a:t>‹#›</a:t>
            </a:fld>
            <a:endParaRPr lang="cs-CZ"/>
          </a:p>
        </p:txBody>
      </p:sp>
    </p:spTree>
    <p:extLst>
      <p:ext uri="{BB962C8B-B14F-4D97-AF65-F5344CB8AC3E}">
        <p14:creationId xmlns:p14="http://schemas.microsoft.com/office/powerpoint/2010/main" val="258116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14995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80539F4-9EA3-4A24-AB7D-61B39F758927}" type="datetimeFigureOut">
              <a:rPr lang="cs-CZ" smtClean="0"/>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684152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0539F4-9EA3-4A24-AB7D-61B39F758927}" type="datetimeFigureOut">
              <a:rPr lang="cs-CZ" smtClean="0"/>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835696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0539F4-9EA3-4A24-AB7D-61B39F758927}" type="datetimeFigureOut">
              <a:rPr lang="cs-CZ" smtClean="0"/>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904912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5973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44543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0539F4-9EA3-4A24-AB7D-61B39F758927}" type="datetimeFigureOut">
              <a:rPr lang="cs-CZ" smtClean="0"/>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141113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80539F4-9EA3-4A24-AB7D-61B39F758927}" type="datetimeFigureOut">
              <a:rPr lang="cs-CZ" smtClean="0"/>
              <a:t>16.09.2021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29369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80539F4-9EA3-4A24-AB7D-61B39F758927}" type="datetimeFigureOut">
              <a:rPr lang="cs-CZ" smtClean="0"/>
              <a:t>16.09.2021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9290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80539F4-9EA3-4A24-AB7D-61B39F758927}" type="datetimeFigureOut">
              <a:rPr lang="cs-CZ" smtClean="0"/>
              <a:t>16.09.2021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67026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80539F4-9EA3-4A24-AB7D-61B39F758927}" type="datetimeFigureOut">
              <a:rPr lang="cs-CZ" smtClean="0"/>
              <a:t>16.09.2021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841545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80539F4-9EA3-4A24-AB7D-61B39F758927}" type="datetimeFigureOut">
              <a:rPr lang="cs-CZ" smtClean="0"/>
              <a:t>16.09.2021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189055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80539F4-9EA3-4A24-AB7D-61B39F758927}" type="datetimeFigureOut">
              <a:rPr lang="cs-CZ" smtClean="0"/>
              <a:t>16.09.2021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2721908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80539F4-9EA3-4A24-AB7D-61B39F758927}" type="datetimeFigureOut">
              <a:rPr lang="cs-CZ" smtClean="0"/>
              <a:t>16.09.2021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813481-819F-4B85-85AA-1E88FCE8FA18}" type="slidenum">
              <a:rPr lang="cs-CZ" smtClean="0"/>
              <a:t>‹#›</a:t>
            </a:fld>
            <a:endParaRPr lang="cs-CZ"/>
          </a:p>
        </p:txBody>
      </p:sp>
    </p:spTree>
    <p:extLst>
      <p:ext uri="{BB962C8B-B14F-4D97-AF65-F5344CB8AC3E}">
        <p14:creationId xmlns:p14="http://schemas.microsoft.com/office/powerpoint/2010/main" val="314992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539F4-9EA3-4A24-AB7D-61B39F758927}" type="datetimeFigureOut">
              <a:rPr lang="cs-CZ" smtClean="0"/>
              <a:t>16.09.2021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13481-819F-4B85-85AA-1E88FCE8FA18}" type="slidenum">
              <a:rPr lang="cs-CZ" smtClean="0"/>
              <a:t>‹#›</a:t>
            </a:fld>
            <a:endParaRPr lang="cs-CZ"/>
          </a:p>
        </p:txBody>
      </p:sp>
    </p:spTree>
    <p:extLst>
      <p:ext uri="{BB962C8B-B14F-4D97-AF65-F5344CB8AC3E}">
        <p14:creationId xmlns:p14="http://schemas.microsoft.com/office/powerpoint/2010/main" val="3966195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40701"/>
            <a:ext cx="2266000" cy="1767481"/>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5360" y="1508787"/>
            <a:ext cx="7488832" cy="2880320"/>
          </a:xfrm>
          <a:prstGeom prst="rect">
            <a:avLst/>
          </a:prstGeom>
        </p:spPr>
        <p:txBody>
          <a:bodyPr anchor="t">
            <a:noAutofit/>
          </a:bodyPr>
          <a:lstStyle/>
          <a:p>
            <a:r>
              <a:rPr lang="cs-CZ" sz="4000" b="1" dirty="0">
                <a:solidFill>
                  <a:schemeClr val="bg1"/>
                </a:solidFill>
                <a:latin typeface="Times New Roman" panose="02020603050405020304" pitchFamily="18" charset="0"/>
                <a:cs typeface="Times New Roman" panose="02020603050405020304" pitchFamily="18" charset="0"/>
              </a:rPr>
              <a:t>Finanční a pojistná matematika</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Důchody</a:t>
            </a:r>
          </a:p>
        </p:txBody>
      </p:sp>
      <p:sp>
        <p:nvSpPr>
          <p:cNvPr id="9" name="Podnadpis 2"/>
          <p:cNvSpPr txBox="1">
            <a:spLocks/>
          </p:cNvSpPr>
          <p:nvPr/>
        </p:nvSpPr>
        <p:spPr>
          <a:xfrm>
            <a:off x="7920843" y="4738255"/>
            <a:ext cx="4042186" cy="1763087"/>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600" dirty="0">
                <a:solidFill>
                  <a:srgbClr val="307871"/>
                </a:solidFill>
                <a:latin typeface="Times New Roman" panose="02020603050405020304" pitchFamily="18" charset="0"/>
                <a:cs typeface="Times New Roman" panose="02020603050405020304" pitchFamily="18" charset="0"/>
              </a:rPr>
              <a:t>FIU/BPFPM</a:t>
            </a:r>
          </a:p>
          <a:p>
            <a:pPr algn="r"/>
            <a:r>
              <a:rPr lang="cs-CZ" altLang="cs-CZ" sz="1600" dirty="0">
                <a:solidFill>
                  <a:srgbClr val="307871"/>
                </a:solidFill>
                <a:latin typeface="Times New Roman" panose="02020603050405020304" pitchFamily="18" charset="0"/>
                <a:cs typeface="Times New Roman" panose="02020603050405020304" pitchFamily="18" charset="0"/>
              </a:rPr>
              <a:t>Ing. </a:t>
            </a:r>
            <a:r>
              <a:rPr lang="cs-CZ" altLang="cs-CZ" sz="1600">
                <a:solidFill>
                  <a:srgbClr val="307871"/>
                </a:solidFill>
                <a:latin typeface="Times New Roman" panose="02020603050405020304" pitchFamily="18" charset="0"/>
                <a:cs typeface="Times New Roman" panose="02020603050405020304" pitchFamily="18" charset="0"/>
              </a:rPr>
              <a:t>Roman Hlawiczka, Ph.D.</a:t>
            </a:r>
          </a:p>
          <a:p>
            <a:pPr algn="r"/>
            <a:r>
              <a:rPr lang="pl-PL" altLang="cs-CZ" sz="1600">
                <a:solidFill>
                  <a:srgbClr val="307871"/>
                </a:solidFill>
                <a:latin typeface="Times New Roman" panose="02020603050405020304" pitchFamily="18" charset="0"/>
                <a:cs typeface="Times New Roman" panose="02020603050405020304" pitchFamily="18" charset="0"/>
              </a:rPr>
              <a:t>Katedra </a:t>
            </a:r>
            <a:r>
              <a:rPr lang="pl-PL" altLang="cs-CZ" sz="1600" dirty="0">
                <a:solidFill>
                  <a:srgbClr val="307871"/>
                </a:solidFill>
                <a:latin typeface="Times New Roman" panose="02020603050405020304" pitchFamily="18" charset="0"/>
                <a:cs typeface="Times New Roman" panose="02020603050405020304" pitchFamily="18" charset="0"/>
              </a:rPr>
              <a:t>financí a účetnictví</a:t>
            </a:r>
          </a:p>
        </p:txBody>
      </p:sp>
    </p:spTree>
    <p:extLst>
      <p:ext uri="{BB962C8B-B14F-4D97-AF65-F5344CB8AC3E}">
        <p14:creationId xmlns:p14="http://schemas.microsoft.com/office/powerpoint/2010/main" val="148026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b="1" dirty="0">
                <a:solidFill>
                  <a:srgbClr val="306E71"/>
                </a:solidFill>
              </a:rPr>
              <a:t>Příklad</a:t>
            </a:r>
          </a:p>
        </p:txBody>
      </p:sp>
      <p:sp>
        <p:nvSpPr>
          <p:cNvPr id="3" name="Zástupný symbol pro obsah 2"/>
          <p:cNvSpPr>
            <a:spLocks noGrp="1"/>
          </p:cNvSpPr>
          <p:nvPr>
            <p:ph idx="4294967295"/>
          </p:nvPr>
        </p:nvSpPr>
        <p:spPr>
          <a:xfrm>
            <a:off x="168442" y="1447060"/>
            <a:ext cx="11833057" cy="4965170"/>
          </a:xfrm>
        </p:spPr>
        <p:txBody>
          <a:bodyPr>
            <a:normAutofit/>
          </a:bodyPr>
          <a:lstStyle/>
          <a:p>
            <a:pPr lvl="0" algn="just"/>
            <a:r>
              <a:rPr lang="cs-CZ" dirty="0"/>
              <a:t>1. Kolik budeme ochotni zaplatit za investici, jejíž životnost je dvacet let a koncem každého roku nám z ní plyne platba ve výši 16 000 Kč? Uvažujeme roční úrokovou sazbu 5 % </a:t>
            </a:r>
            <a:r>
              <a:rPr lang="cs-CZ" dirty="0" err="1"/>
              <a:t>p.a</a:t>
            </a:r>
            <a:r>
              <a:rPr lang="cs-CZ" dirty="0"/>
              <a:t>. (abstrahujeme od všech poplatků a zdanění úroků).</a:t>
            </a:r>
          </a:p>
        </p:txBody>
      </p:sp>
    </p:spTree>
    <p:extLst>
      <p:ext uri="{BB962C8B-B14F-4D97-AF65-F5344CB8AC3E}">
        <p14:creationId xmlns:p14="http://schemas.microsoft.com/office/powerpoint/2010/main" val="2660920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9111" y="308150"/>
            <a:ext cx="10120082" cy="677814"/>
          </a:xfrm>
        </p:spPr>
        <p:txBody>
          <a:bodyPr/>
          <a:lstStyle/>
          <a:p>
            <a:r>
              <a:rPr lang="cs-CZ" b="1" dirty="0">
                <a:solidFill>
                  <a:srgbClr val="306E71"/>
                </a:solidFill>
              </a:rPr>
              <a:t>Příklad</a:t>
            </a:r>
          </a:p>
        </p:txBody>
      </p:sp>
      <p:sp>
        <p:nvSpPr>
          <p:cNvPr id="3" name="Zástupný symbol pro obsah 2"/>
          <p:cNvSpPr>
            <a:spLocks noGrp="1"/>
          </p:cNvSpPr>
          <p:nvPr>
            <p:ph idx="4294967295"/>
          </p:nvPr>
        </p:nvSpPr>
        <p:spPr>
          <a:xfrm>
            <a:off x="168442" y="1491448"/>
            <a:ext cx="11833057" cy="4920781"/>
          </a:xfrm>
        </p:spPr>
        <p:txBody>
          <a:bodyPr>
            <a:normAutofit/>
          </a:bodyPr>
          <a:lstStyle/>
          <a:p>
            <a:pPr algn="just"/>
            <a:r>
              <a:rPr lang="cs-CZ" dirty="0"/>
              <a:t>2. Jaká částka nám (a našim pozůstalým) zajistí čtvrtletní polhůtní věčný důchod ve výši 5 000 Kč při neměnné roční úrokové sazbě 4 % </a:t>
            </a:r>
            <a:r>
              <a:rPr lang="cs-CZ" dirty="0" err="1"/>
              <a:t>p.a</a:t>
            </a:r>
            <a:r>
              <a:rPr lang="cs-CZ" dirty="0"/>
              <a:t>.?</a:t>
            </a:r>
          </a:p>
        </p:txBody>
      </p:sp>
    </p:spTree>
    <p:extLst>
      <p:ext uri="{BB962C8B-B14F-4D97-AF65-F5344CB8AC3E}">
        <p14:creationId xmlns:p14="http://schemas.microsoft.com/office/powerpoint/2010/main" val="3923037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b="1" dirty="0">
                <a:solidFill>
                  <a:srgbClr val="306E71"/>
                </a:solidFill>
              </a:rPr>
              <a:t>Příklad</a:t>
            </a:r>
          </a:p>
        </p:txBody>
      </p:sp>
      <p:sp>
        <p:nvSpPr>
          <p:cNvPr id="3" name="Zástupný symbol pro obsah 2"/>
          <p:cNvSpPr>
            <a:spLocks noGrp="1"/>
          </p:cNvSpPr>
          <p:nvPr>
            <p:ph idx="4294967295"/>
          </p:nvPr>
        </p:nvSpPr>
        <p:spPr>
          <a:xfrm>
            <a:off x="168442" y="1544714"/>
            <a:ext cx="11789779" cy="4867515"/>
          </a:xfrm>
        </p:spPr>
        <p:txBody>
          <a:bodyPr>
            <a:normAutofit/>
          </a:bodyPr>
          <a:lstStyle/>
          <a:p>
            <a:pPr lvl="0" algn="just"/>
            <a:r>
              <a:rPr lang="cs-CZ" dirty="0"/>
              <a:t>3. Absolvent OPF si chce začít ve 25 letech spořit na důchod, kam předpokládá, že půjde v 65 letech. V důchodu si chce nechat vyplácet po dobu 15 let měsíčně polhůtně 10 000 Kč s růstem výše této platby o 0,2 % oproti předchozímu měsíci. Kolik musí spořit na konci každého měsíce, pokud po celou dobu spoření i vyplácení důchodu bude účet úročen roční úrokovou sazbou 6 % s měsíčním připisování úroků a z úroků bude strhávána srážková daň 15 %?</a:t>
            </a:r>
          </a:p>
        </p:txBody>
      </p:sp>
    </p:spTree>
    <p:extLst>
      <p:ext uri="{BB962C8B-B14F-4D97-AF65-F5344CB8AC3E}">
        <p14:creationId xmlns:p14="http://schemas.microsoft.com/office/powerpoint/2010/main" val="50093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339" y="1124744"/>
            <a:ext cx="11809312" cy="4896544"/>
          </a:xfrm>
          <a:prstGeom prst="rect">
            <a:avLst/>
          </a:prstGeom>
        </p:spPr>
        <p:txBody>
          <a:bodyPr>
            <a:noAutofit/>
          </a:bodyPr>
          <a:lstStyle/>
          <a:p>
            <a:endParaRPr lang="cs-CZ" altLang="cs-CZ" sz="2667" dirty="0"/>
          </a:p>
          <a:p>
            <a:pPr>
              <a:buClr>
                <a:srgbClr val="307871"/>
              </a:buClr>
            </a:pPr>
            <a:endParaRPr lang="cs-CZ" sz="2667" dirty="0"/>
          </a:p>
          <a:p>
            <a:pPr>
              <a:buClr>
                <a:srgbClr val="307871"/>
              </a:buClr>
            </a:pPr>
            <a:endParaRPr lang="cs-CZ" sz="1867" dirty="0"/>
          </a:p>
        </p:txBody>
      </p:sp>
      <p:sp>
        <p:nvSpPr>
          <p:cNvPr id="5" name="Obdélník 1"/>
          <p:cNvSpPr>
            <a:spLocks noChangeArrowheads="1"/>
          </p:cNvSpPr>
          <p:nvPr/>
        </p:nvSpPr>
        <p:spPr bwMode="auto">
          <a:xfrm>
            <a:off x="239349" y="1562470"/>
            <a:ext cx="1171330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cs-CZ" altLang="cs-CZ" sz="2400" dirty="0"/>
              <a:t>4. Jak velkou částku musíme dnes při neměnné úrokové sazbě 6% </a:t>
            </a:r>
            <a:r>
              <a:rPr lang="cs-CZ" altLang="cs-CZ" sz="2400" dirty="0" err="1"/>
              <a:t>p.a</a:t>
            </a:r>
            <a:r>
              <a:rPr lang="cs-CZ" altLang="cs-CZ" sz="2400" dirty="0"/>
              <a:t>. uložit novorozenému dítěti, aby v 19 letech mělo takový kapitál, který by mu zabezpečil po dobu 7 let (do 26 věku) měsíční polhůtní důchod ve výši 3.000 Kč?</a:t>
            </a:r>
          </a:p>
          <a:p>
            <a:pPr algn="ctr"/>
            <a:endParaRPr lang="cs-CZ" altLang="cs-CZ" sz="2400" dirty="0">
              <a:solidFill>
                <a:srgbClr val="FF0000"/>
              </a:solidFill>
            </a:endParaRPr>
          </a:p>
          <a:p>
            <a:pPr algn="ctr"/>
            <a:endParaRPr lang="cs-CZ" altLang="cs-CZ" sz="2400" dirty="0">
              <a:solidFill>
                <a:srgbClr val="FF0000"/>
              </a:solidFill>
            </a:endParaRPr>
          </a:p>
        </p:txBody>
      </p:sp>
      <p:sp>
        <p:nvSpPr>
          <p:cNvPr id="2" name="Nadpis 1"/>
          <p:cNvSpPr>
            <a:spLocks noGrp="1"/>
          </p:cNvSpPr>
          <p:nvPr>
            <p:ph type="title"/>
          </p:nvPr>
        </p:nvSpPr>
        <p:spPr/>
        <p:txBody>
          <a:bodyPr/>
          <a:lstStyle/>
          <a:p>
            <a:endParaRPr lang="cs-CZ"/>
          </a:p>
        </p:txBody>
      </p:sp>
    </p:spTree>
    <p:extLst>
      <p:ext uri="{BB962C8B-B14F-4D97-AF65-F5344CB8AC3E}">
        <p14:creationId xmlns:p14="http://schemas.microsoft.com/office/powerpoint/2010/main" val="3357737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2" y="1597980"/>
            <a:ext cx="11789779" cy="4814249"/>
          </a:xfrm>
        </p:spPr>
        <p:txBody>
          <a:bodyPr>
            <a:normAutofit/>
          </a:bodyPr>
          <a:lstStyle/>
          <a:p>
            <a:pPr algn="just"/>
            <a:r>
              <a:rPr lang="cs-CZ" dirty="0"/>
              <a:t>5. Jaká částka nám zajistí důchod ve výši 7 000 Kč vyplácený na začátku každého roku po dobu 12 let při úrokové sazbě 3,5 % </a:t>
            </a:r>
            <a:r>
              <a:rPr lang="cs-CZ" dirty="0" err="1"/>
              <a:t>p.a</a:t>
            </a:r>
            <a:r>
              <a:rPr lang="cs-CZ" dirty="0"/>
              <a:t>. s ročním připisováním úroků?</a:t>
            </a:r>
          </a:p>
          <a:p>
            <a:pPr algn="just"/>
            <a:endParaRPr lang="cs-CZ" dirty="0"/>
          </a:p>
          <a:p>
            <a:pPr algn="just"/>
            <a:endParaRPr lang="cs-CZ" dirty="0"/>
          </a:p>
          <a:p>
            <a:pPr algn="just"/>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2645511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2" y="1455938"/>
            <a:ext cx="11833057" cy="4956292"/>
          </a:xfrm>
        </p:spPr>
        <p:txBody>
          <a:bodyPr>
            <a:normAutofit/>
          </a:bodyPr>
          <a:lstStyle/>
          <a:p>
            <a:pPr lvl="0" algn="just"/>
            <a:r>
              <a:rPr lang="cs-CZ" dirty="0"/>
              <a:t>6. Kolik jsme museli naspořit, jestliže si nyní chceme nechat z naspořené částky vyplácet měsíčně polhůtně důchod ve výši 5 900 Kč po dobu 15 let? Úroková sazba je 4,8 % </a:t>
            </a:r>
            <a:r>
              <a:rPr lang="cs-CZ" dirty="0" err="1"/>
              <a:t>p.a</a:t>
            </a:r>
            <a:r>
              <a:rPr lang="cs-CZ" dirty="0"/>
              <a:t>. se čtvrtletním připisováním úroků, úroky jsou daněny 15 % srážkovou daní.</a:t>
            </a:r>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3108552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2" y="1535836"/>
            <a:ext cx="11833057" cy="4876393"/>
          </a:xfrm>
        </p:spPr>
        <p:txBody>
          <a:bodyPr>
            <a:normAutofit/>
          </a:bodyPr>
          <a:lstStyle/>
          <a:p>
            <a:pPr lvl="0" algn="just"/>
            <a:r>
              <a:rPr lang="cs-CZ" dirty="0"/>
              <a:t>7. Pojistné plnění z obrovské pojistné události bude vypláceno postupně, vždy ve výši 1 157 510 EUR ročně, a to polhůtně, po dobu 4 let, s jednoletým odkladem. Určete současnou hodnotu příjmů pojištěného, jestliže uvažujeme roční úrokovou míru 5,5 % s ročním úročením.</a:t>
            </a:r>
          </a:p>
          <a:p>
            <a:pPr algn="just"/>
            <a:endParaRPr lang="cs-CZ" dirty="0"/>
          </a:p>
          <a:p>
            <a:pPr algn="just"/>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4044492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35360" y="1606858"/>
            <a:ext cx="11471941" cy="4805372"/>
          </a:xfrm>
        </p:spPr>
        <p:txBody>
          <a:bodyPr>
            <a:normAutofit/>
          </a:bodyPr>
          <a:lstStyle/>
          <a:p>
            <a:pPr lvl="0" algn="just"/>
            <a:r>
              <a:rPr lang="cs-CZ" dirty="0"/>
              <a:t>8. Rodiče uložili dceři 3 roky před zahájením studia na VŠ 500 000 Kč, které bude dcera čerpat rovnoměrně měsíčně polhůtně po celou dobu VŠ studia (5 let). Úroková sazba je 6 % </a:t>
            </a:r>
            <a:r>
              <a:rPr lang="cs-CZ" dirty="0" err="1"/>
              <a:t>p.a</a:t>
            </a:r>
            <a:r>
              <a:rPr lang="cs-CZ" dirty="0"/>
              <a:t>. s pololetním připisováním úroků. Jak velké bude dostávat každý měsíc kapesné?</a:t>
            </a:r>
          </a:p>
          <a:p>
            <a:pPr lvl="0" algn="just"/>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2209669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2" y="1571348"/>
            <a:ext cx="11701003" cy="4840882"/>
          </a:xfrm>
        </p:spPr>
        <p:txBody>
          <a:bodyPr>
            <a:normAutofit/>
          </a:bodyPr>
          <a:lstStyle/>
          <a:p>
            <a:pPr algn="just"/>
            <a:r>
              <a:rPr lang="cs-CZ" dirty="0"/>
              <a:t>9. Zvažujete koupi nemovitosti k trvalému pronajímání. Odhadujete, že bude (po odečtení všech poplatků včetně nákladů na údržbu) vynášet čisté nájemné 14 500 Kč na konci každého měsíce. Předpokládáte její držbu po dobu 15 let a poté její prodej za 5 mil. Kč. Při jaké aktuální ceně jste ochotni nemovitost koupit, pokud ji kupujete na 100% hypotéku při neměnné úrokové sazbě 5 % </a:t>
            </a:r>
            <a:r>
              <a:rPr lang="cs-CZ" dirty="0" err="1"/>
              <a:t>p.a</a:t>
            </a:r>
            <a:r>
              <a:rPr lang="cs-CZ" dirty="0"/>
              <a:t>. s ročním úročením? Pozn. abstrahujeme od daní.</a:t>
            </a:r>
          </a:p>
          <a:p>
            <a:pPr algn="just"/>
            <a:endParaRPr lang="cs-CZ" dirty="0"/>
          </a:p>
          <a:p>
            <a:pPr algn="just"/>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1653293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2" y="1589102"/>
            <a:ext cx="11736513" cy="4823127"/>
          </a:xfrm>
        </p:spPr>
        <p:txBody>
          <a:bodyPr>
            <a:normAutofit/>
          </a:bodyPr>
          <a:lstStyle/>
          <a:p>
            <a:pPr lvl="0" algn="just"/>
            <a:r>
              <a:rPr lang="cs-CZ" dirty="0"/>
              <a:t>10. Máme k dispozici 30 000 Kč. Touto částkou si chceme zajistit roční polhůtní důchod na pět let s tím, že s jeho výplatou začneme až za dva roky. Jak vysoké budou výplaty při neměnné 4 % roční úrokové sazbě?</a:t>
            </a:r>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70686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59" y="260649"/>
            <a:ext cx="9795229" cy="653751"/>
          </a:xfrm>
        </p:spPr>
        <p:txBody>
          <a:bodyPr>
            <a:normAutofit/>
          </a:bodyPr>
          <a:lstStyle/>
          <a:p>
            <a:r>
              <a:rPr lang="cs-CZ" sz="4000" b="1" dirty="0">
                <a:solidFill>
                  <a:srgbClr val="306E71"/>
                </a:solidFill>
              </a:rPr>
              <a:t>Důchod</a:t>
            </a:r>
          </a:p>
        </p:txBody>
      </p:sp>
      <p:sp>
        <p:nvSpPr>
          <p:cNvPr id="3" name="Zástupný symbol pro obsah 2"/>
          <p:cNvSpPr>
            <a:spLocks noGrp="1"/>
          </p:cNvSpPr>
          <p:nvPr>
            <p:ph idx="4294967295"/>
          </p:nvPr>
        </p:nvSpPr>
        <p:spPr>
          <a:xfrm>
            <a:off x="421104" y="1431758"/>
            <a:ext cx="11478127" cy="4969042"/>
          </a:xfrm>
        </p:spPr>
        <p:txBody>
          <a:bodyPr>
            <a:normAutofit fontScale="92500" lnSpcReduction="20000"/>
          </a:bodyPr>
          <a:lstStyle/>
          <a:p>
            <a:pPr algn="just"/>
            <a:r>
              <a:rPr lang="cs-CZ" dirty="0"/>
              <a:t>Důchod je pravidelná platba ve stejné výši, která se nazývá anuita (výplata důchodu).</a:t>
            </a:r>
          </a:p>
          <a:p>
            <a:pPr marL="0" indent="0" algn="just">
              <a:buNone/>
            </a:pPr>
            <a:r>
              <a:rPr lang="cs-CZ" dirty="0"/>
              <a:t> </a:t>
            </a:r>
          </a:p>
          <a:p>
            <a:pPr algn="just"/>
            <a:r>
              <a:rPr lang="cs-CZ" b="1" dirty="0"/>
              <a:t>Podle okamžiku, kdy jsou anuity placeny, rozlišujeme důchod:</a:t>
            </a:r>
          </a:p>
          <a:p>
            <a:pPr lvl="1" algn="just"/>
            <a:r>
              <a:rPr lang="cs-CZ" dirty="0"/>
              <a:t>předlhůtní – anuity jsou placeny vždy na počátku určitého časového intervalu,</a:t>
            </a:r>
          </a:p>
          <a:p>
            <a:pPr lvl="1" algn="just"/>
            <a:r>
              <a:rPr lang="cs-CZ" dirty="0"/>
              <a:t>polhůtní – anuity jsou placeny vždy na konci určitého časového intervalu.</a:t>
            </a:r>
          </a:p>
          <a:p>
            <a:pPr algn="just"/>
            <a:endParaRPr lang="cs-CZ" dirty="0"/>
          </a:p>
          <a:p>
            <a:pPr algn="just"/>
            <a:r>
              <a:rPr lang="cs-CZ" b="1" dirty="0"/>
              <a:t>Podle délky vyplácení, rozlišujeme důchod:</a:t>
            </a:r>
          </a:p>
          <a:p>
            <a:pPr lvl="1" algn="just"/>
            <a:r>
              <a:rPr lang="cs-CZ" dirty="0"/>
              <a:t>dočasný</a:t>
            </a:r>
            <a:r>
              <a:rPr lang="cs-CZ" i="1" dirty="0"/>
              <a:t> </a:t>
            </a:r>
            <a:r>
              <a:rPr lang="cs-CZ" dirty="0"/>
              <a:t>– důchod je vyplácen jen po určitou, pevně stanovenou dobu,</a:t>
            </a:r>
          </a:p>
          <a:p>
            <a:pPr lvl="1" algn="just"/>
            <a:r>
              <a:rPr lang="cs-CZ" dirty="0"/>
              <a:t>věčný</a:t>
            </a:r>
            <a:r>
              <a:rPr lang="cs-CZ" i="1" dirty="0"/>
              <a:t> </a:t>
            </a:r>
            <a:r>
              <a:rPr lang="cs-CZ" dirty="0"/>
              <a:t>– důchod je vyplácen neomezeně dlouho.</a:t>
            </a:r>
          </a:p>
          <a:p>
            <a:pPr algn="just"/>
            <a:endParaRPr lang="cs-CZ" dirty="0"/>
          </a:p>
          <a:p>
            <a:pPr algn="just"/>
            <a:r>
              <a:rPr lang="cs-CZ" b="1" dirty="0"/>
              <a:t>Podle okamžiku, kdy se začne důchod vyplácet, rozlišujeme:</a:t>
            </a:r>
          </a:p>
          <a:p>
            <a:pPr lvl="1" algn="just"/>
            <a:r>
              <a:rPr lang="cs-CZ" dirty="0"/>
              <a:t>důchod bezprostřední – s výplatou důchodu se začne nyní,</a:t>
            </a:r>
          </a:p>
          <a:p>
            <a:pPr lvl="1" algn="just"/>
            <a:r>
              <a:rPr lang="cs-CZ" dirty="0"/>
              <a:t>důchod odložený – výplata důchodu začne až po uplynutí určité doby.</a:t>
            </a:r>
          </a:p>
          <a:p>
            <a:pPr marL="0" indent="0" algn="just">
              <a:buNone/>
            </a:pPr>
            <a:endParaRPr lang="cs-CZ" dirty="0"/>
          </a:p>
        </p:txBody>
      </p:sp>
    </p:spTree>
    <p:extLst>
      <p:ext uri="{BB962C8B-B14F-4D97-AF65-F5344CB8AC3E}">
        <p14:creationId xmlns:p14="http://schemas.microsoft.com/office/powerpoint/2010/main" val="4029005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3" y="1580224"/>
            <a:ext cx="11816412" cy="4832005"/>
          </a:xfrm>
        </p:spPr>
        <p:txBody>
          <a:bodyPr>
            <a:normAutofit/>
          </a:bodyPr>
          <a:lstStyle/>
          <a:p>
            <a:pPr lvl="0" algn="just"/>
            <a:r>
              <a:rPr lang="cs-CZ" dirty="0"/>
              <a:t>11. Jak velkou částku musíme dnes při neměnné roční úrokové sazbě 5 % uložit novorozenému dítěti, aby v osmnácti letech mělo takový kapitál, který by mu zabezpečoval po dobu deseti let čtvrtletní polhůtní důchod ve výši 1 400 Kč?</a:t>
            </a:r>
          </a:p>
          <a:p>
            <a:pPr marL="0" lvl="0" indent="0" algn="just">
              <a:buNone/>
            </a:pPr>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3250335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2" y="1535836"/>
            <a:ext cx="11789779" cy="4876393"/>
          </a:xfrm>
        </p:spPr>
        <p:txBody>
          <a:bodyPr>
            <a:normAutofit/>
          </a:bodyPr>
          <a:lstStyle/>
          <a:p>
            <a:pPr lvl="0" algn="just"/>
            <a:r>
              <a:rPr lang="cs-CZ" dirty="0"/>
              <a:t>12. Jak vysoká dnes složená částka nám zajistí výplatu věčného předlhůtního důchodu ročního ve výši 10 000 Kč od pětašedesáti let našeho věku, je-li nám dnes třicet jedna let a uvažujeme neměnnou úrokovou sazbu 5 % </a:t>
            </a:r>
            <a:r>
              <a:rPr lang="cs-CZ" dirty="0" err="1"/>
              <a:t>p.a</a:t>
            </a:r>
            <a:r>
              <a:rPr lang="cs-CZ" dirty="0"/>
              <a:t>.?</a:t>
            </a:r>
          </a:p>
          <a:p>
            <a:pPr algn="just"/>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2068167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3" y="1482570"/>
            <a:ext cx="11825290" cy="4929659"/>
          </a:xfrm>
        </p:spPr>
        <p:txBody>
          <a:bodyPr>
            <a:normAutofit/>
          </a:bodyPr>
          <a:lstStyle/>
          <a:p>
            <a:pPr lvl="0" algn="just"/>
            <a:r>
              <a:rPr lang="cs-CZ" dirty="0"/>
              <a:t>13. Kolik budeme ochotni nyní investovat, jestliže nám z investice vždy na konci měsíce plyne platba ve výši 1 000 Kč po dobu pěti let? Uvažujeme úrokovou sazbu 5 % </a:t>
            </a:r>
            <a:r>
              <a:rPr lang="cs-CZ" dirty="0" err="1"/>
              <a:t>p.a</a:t>
            </a:r>
            <a:r>
              <a:rPr lang="cs-CZ" dirty="0"/>
              <a:t>. a pololetní úrokové období.</a:t>
            </a:r>
          </a:p>
          <a:p>
            <a:pPr algn="just"/>
            <a:endParaRPr lang="cs-CZ" dirty="0"/>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383344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68443" y="1500326"/>
            <a:ext cx="11780902" cy="4911904"/>
          </a:xfrm>
        </p:spPr>
        <p:txBody>
          <a:bodyPr>
            <a:normAutofit/>
          </a:bodyPr>
          <a:lstStyle/>
          <a:p>
            <a:pPr algn="just"/>
            <a:r>
              <a:rPr lang="cs-CZ" dirty="0"/>
              <a:t>14. Rentiér měl před 28 lety na účtu 15 000 000 USD a po celých 28 let z účtu odčerpával na počátku měsíce částku 65 000 USD. Kolik peněz vstoupí do dědického řízení, jestliže rentiér právě zemřel? Úroková sazba bylo po celou dobu neměnná ve výši 3,5 % </a:t>
            </a:r>
            <a:r>
              <a:rPr lang="cs-CZ" dirty="0" err="1"/>
              <a:t>p.a</a:t>
            </a:r>
            <a:r>
              <a:rPr lang="cs-CZ" dirty="0"/>
              <a:t>. s ročním úročením.</a:t>
            </a:r>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2799288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3795" y="1656906"/>
            <a:ext cx="11830049" cy="5074920"/>
          </a:xfrm>
        </p:spPr>
        <p:txBody>
          <a:bodyPr>
            <a:normAutofit/>
          </a:bodyPr>
          <a:lstStyle/>
          <a:p>
            <a:pPr lvl="0" algn="just"/>
            <a:r>
              <a:rPr lang="cs-CZ" dirty="0"/>
              <a:t>15. Jaká je současná hodnota důchodu, který nám zajistí polhůtní důchod 11 450 Kč ročně po dobu 15 let při úrokové sazbě 6,4 % </a:t>
            </a:r>
            <a:r>
              <a:rPr lang="cs-CZ" dirty="0" err="1"/>
              <a:t>p.a</a:t>
            </a:r>
            <a:r>
              <a:rPr lang="cs-CZ" dirty="0"/>
              <a:t>. s ročním připisováním úroků, jestliže nám bude finanční ústav na konci každého roku strhávat poplatek ve výši 390 Kč?</a:t>
            </a:r>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3795120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87911" y="3027599"/>
            <a:ext cx="7989242" cy="1164390"/>
          </a:xfrm>
        </p:spPr>
        <p:txBody>
          <a:bodyPr>
            <a:normAutofit/>
          </a:bodyPr>
          <a:lstStyle/>
          <a:p>
            <a:r>
              <a:rPr lang="cs-CZ" b="1" dirty="0">
                <a:solidFill>
                  <a:srgbClr val="306E71"/>
                </a:solidFill>
                <a:latin typeface="Times New Roman" panose="02020603050405020304" pitchFamily="18" charset="0"/>
                <a:cs typeface="Times New Roman" panose="02020603050405020304" pitchFamily="18" charset="0"/>
              </a:rPr>
              <a:t>Děkuji za pozornost a přeji pěkný den </a:t>
            </a:r>
            <a:r>
              <a:rPr lang="cs-CZ" b="1" dirty="0">
                <a:solidFill>
                  <a:srgbClr val="306E71"/>
                </a:solidFill>
                <a:latin typeface="Times New Roman" panose="02020603050405020304" pitchFamily="18" charset="0"/>
                <a:cs typeface="Times New Roman" panose="02020603050405020304" pitchFamily="18" charset="0"/>
                <a:sym typeface="Wingdings" panose="05000000000000000000" pitchFamily="2" charset="2"/>
              </a:rPr>
              <a:t></a:t>
            </a:r>
            <a:endParaRPr lang="cs-CZ" b="1" dirty="0">
              <a:solidFill>
                <a:srgbClr val="306E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05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50"/>
            <a:ext cx="10011798" cy="617656"/>
          </a:xfrm>
        </p:spPr>
        <p:txBody>
          <a:bodyPr>
            <a:normAutofit fontScale="90000"/>
          </a:bodyPr>
          <a:lstStyle/>
          <a:p>
            <a:r>
              <a:rPr lang="cs-CZ" sz="4000" b="1" dirty="0">
                <a:solidFill>
                  <a:srgbClr val="306E71"/>
                </a:solidFill>
              </a:rPr>
              <a:t>V souvislosti s důchody budeme počítat:</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35360" y="1395662"/>
                <a:ext cx="11620420" cy="4833687"/>
              </a:xfrm>
            </p:spPr>
            <p:txBody>
              <a:bodyPr>
                <a:normAutofit fontScale="77500" lnSpcReduction="20000"/>
              </a:bodyPr>
              <a:lstStyle/>
              <a:p>
                <a:pPr algn="just"/>
                <a:r>
                  <a:rPr lang="cs-CZ" dirty="0"/>
                  <a:t>Počáteční (současnou) hodnotu důchodu </a:t>
                </a:r>
                <a:r>
                  <a:rPr lang="cs-CZ" i="1" dirty="0"/>
                  <a:t>D</a:t>
                </a:r>
                <a:r>
                  <a:rPr lang="cs-CZ" dirty="0"/>
                  <a:t> – součet současných hodnot všech v budoucnu realizovaných plateb důchodů – udává, kolik si musíme dnes uložit, abychom si zajistili při dané úrokové sazbě vyplácení příslušných výplat důchodu po danou dobu;</a:t>
                </a:r>
              </a:p>
              <a:p>
                <a:pPr algn="just"/>
                <a:r>
                  <a:rPr lang="cs-CZ" dirty="0"/>
                  <a:t>Konečnou (budoucí) hodnotu důchodu </a:t>
                </a:r>
                <a:r>
                  <a:rPr lang="cs-CZ" i="1" dirty="0"/>
                  <a:t>S</a:t>
                </a:r>
                <a:r>
                  <a:rPr lang="cs-CZ" dirty="0"/>
                  <a:t> – součet všech výplat důchodu, přepočtených ke konci posledního roku, kdy se důchod vyplácí. Konečná hodnota důchodu tedy udává, kolik bychom celkem získali ke konci posledního roku, kdybychom všechny výplaty důchodu okamžitě po jejich vyplacení při dané úrokové sazbě uložili (investovali se stejným úrokem). Konečná hodnota důchodu je tedy stejná jako naspořená částka. </a:t>
                </a:r>
              </a:p>
              <a:p>
                <a:pPr algn="just"/>
                <a:endParaRPr lang="cs-CZ" dirty="0"/>
              </a:p>
              <a:p>
                <a:pPr marL="0" indent="0">
                  <a:buNone/>
                </a:pPr>
                <a14:m>
                  <m:oMathPara xmlns:m="http://schemas.openxmlformats.org/officeDocument/2006/math">
                    <m:oMathParaPr>
                      <m:jc m:val="centerGroup"/>
                    </m:oMathParaPr>
                    <m:oMath xmlns:m="http://schemas.openxmlformats.org/officeDocument/2006/math">
                      <m:r>
                        <a:rPr lang="cs-CZ" sz="4000" i="1">
                          <a:latin typeface="Cambria Math" panose="02040503050406030204" pitchFamily="18" charset="0"/>
                        </a:rPr>
                        <m:t>𝑆</m:t>
                      </m:r>
                      <m:r>
                        <a:rPr lang="cs-CZ" sz="4000" i="1">
                          <a:latin typeface="Cambria Math" panose="02040503050406030204" pitchFamily="18" charset="0"/>
                        </a:rPr>
                        <m:t>=</m:t>
                      </m:r>
                      <m:r>
                        <a:rPr lang="cs-CZ" sz="4000" i="1">
                          <a:latin typeface="Cambria Math" panose="02040503050406030204" pitchFamily="18" charset="0"/>
                        </a:rPr>
                        <m:t>𝐷</m:t>
                      </m:r>
                      <m:r>
                        <a:rPr lang="en-US" sz="4000" i="1">
                          <a:latin typeface="Cambria Math" panose="02040503050406030204" pitchFamily="18" charset="0"/>
                        </a:rPr>
                        <m:t>∗</m:t>
                      </m:r>
                      <m:sSup>
                        <m:sSupPr>
                          <m:ctrlPr>
                            <a:rPr lang="en-US" sz="4000" i="1">
                              <a:latin typeface="Cambria Math" panose="02040503050406030204" pitchFamily="18" charset="0"/>
                            </a:rPr>
                          </m:ctrlPr>
                        </m:sSupPr>
                        <m:e>
                          <m:d>
                            <m:dPr>
                              <m:ctrlPr>
                                <a:rPr lang="en-US" sz="4000" i="1">
                                  <a:latin typeface="Cambria Math" panose="02040503050406030204" pitchFamily="18" charset="0"/>
                                </a:rPr>
                              </m:ctrlPr>
                            </m:dPr>
                            <m:e>
                              <m:r>
                                <a:rPr lang="cs-CZ" sz="4000" i="1">
                                  <a:latin typeface="Cambria Math" panose="02040503050406030204" pitchFamily="18" charset="0"/>
                                </a:rPr>
                                <m:t>1+</m:t>
                              </m:r>
                              <m:r>
                                <a:rPr lang="cs-CZ" sz="4000" i="1">
                                  <a:latin typeface="Cambria Math" panose="02040503050406030204" pitchFamily="18" charset="0"/>
                                </a:rPr>
                                <m:t>𝑖</m:t>
                              </m:r>
                            </m:e>
                          </m:d>
                        </m:e>
                        <m:sup>
                          <m:r>
                            <a:rPr lang="cs-CZ" sz="4000" i="1">
                              <a:latin typeface="Cambria Math" panose="02040503050406030204" pitchFamily="18" charset="0"/>
                            </a:rPr>
                            <m:t>𝑛</m:t>
                          </m:r>
                        </m:sup>
                      </m:sSup>
                    </m:oMath>
                  </m:oMathPara>
                </a14:m>
                <a:endParaRPr lang="cs-CZ" sz="4000" dirty="0"/>
              </a:p>
              <a:p>
                <a:endParaRPr lang="cs-CZ" dirty="0"/>
              </a:p>
              <a:p>
                <a:r>
                  <a:rPr lang="cs-CZ" i="1" dirty="0"/>
                  <a:t>S</a:t>
                </a:r>
                <a:r>
                  <a:rPr lang="cs-CZ" dirty="0"/>
                  <a:t> – budoucí hodnota důchodu</a:t>
                </a:r>
              </a:p>
              <a:p>
                <a:r>
                  <a:rPr lang="cs-CZ" i="1" dirty="0"/>
                  <a:t>D</a:t>
                </a:r>
                <a:r>
                  <a:rPr lang="cs-CZ" dirty="0"/>
                  <a:t> – současná hodnota důchodu</a:t>
                </a:r>
              </a:p>
              <a:p>
                <a:r>
                  <a:rPr lang="cs-CZ" i="1" dirty="0"/>
                  <a:t>i</a:t>
                </a:r>
                <a:r>
                  <a:rPr lang="cs-CZ" dirty="0"/>
                  <a:t> – roční úroková sazba (uvažuje se roční úrokové období)</a:t>
                </a:r>
              </a:p>
              <a:p>
                <a:r>
                  <a:rPr lang="cs-CZ" i="1" dirty="0"/>
                  <a:t>n</a:t>
                </a:r>
                <a:r>
                  <a:rPr lang="cs-CZ" dirty="0"/>
                  <a:t> – počet úrokových období, ve kterých dochází k výplatě anuit</a:t>
                </a:r>
              </a:p>
              <a:p>
                <a:pPr algn="just"/>
                <a:endParaRPr lang="cs-CZ" dirty="0"/>
              </a:p>
              <a:p>
                <a:pPr algn="just"/>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35360" y="1395662"/>
                <a:ext cx="11620420" cy="4833687"/>
              </a:xfrm>
              <a:blipFill rotWithShape="0">
                <a:blip r:embed="rId2"/>
                <a:stretch>
                  <a:fillRect l="-577" t="-2648" r="-682"/>
                </a:stretch>
              </a:blipFill>
            </p:spPr>
            <p:txBody>
              <a:bodyPr/>
              <a:lstStyle/>
              <a:p>
                <a:r>
                  <a:rPr lang="cs-CZ">
                    <a:noFill/>
                  </a:rPr>
                  <a:t> </a:t>
                </a:r>
              </a:p>
            </p:txBody>
          </p:sp>
        </mc:Fallback>
      </mc:AlternateContent>
    </p:spTree>
    <p:extLst>
      <p:ext uri="{BB962C8B-B14F-4D97-AF65-F5344CB8AC3E}">
        <p14:creationId xmlns:p14="http://schemas.microsoft.com/office/powerpoint/2010/main" val="125907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35360" y="260649"/>
            <a:ext cx="10011798" cy="737972"/>
          </a:xfrm>
        </p:spPr>
        <p:txBody>
          <a:bodyPr/>
          <a:lstStyle/>
          <a:p>
            <a:r>
              <a:rPr lang="cs-CZ" b="1" dirty="0">
                <a:solidFill>
                  <a:srgbClr val="306E71"/>
                </a:solidFill>
              </a:rPr>
              <a:t>Důchod dočasný</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228599" y="1407695"/>
                <a:ext cx="11562347" cy="4343399"/>
              </a:xfrm>
            </p:spPr>
            <p:txBody>
              <a:bodyPr>
                <a:normAutofit fontScale="70000" lnSpcReduction="20000"/>
              </a:bodyPr>
              <a:lstStyle/>
              <a:p>
                <a:pPr marL="0" indent="0">
                  <a:buNone/>
                </a:pPr>
                <a:r>
                  <a:rPr lang="cs-CZ" dirty="0">
                    <a:solidFill>
                      <a:srgbClr val="306E71"/>
                    </a:solidFill>
                  </a:rPr>
                  <a:t>Důchod dočasný předlhůtní (dlouhodobý, kombinovaný)</a:t>
                </a:r>
              </a:p>
              <a:p>
                <a:endParaRPr lang="cs-CZ" dirty="0"/>
              </a:p>
              <a:p>
                <a:pPr marL="0" indent="0">
                  <a:buNone/>
                </a:pP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begChr m:val="["/>
                        <m:endChr m:val="]"/>
                        <m:ctrlPr>
                          <a:rPr lang="cs-CZ" sz="3200" i="1">
                            <a:latin typeface="Cambria Math" panose="02040503050406030204" pitchFamily="18" charset="0"/>
                          </a:rPr>
                        </m:ctrlPr>
                      </m:dPr>
                      <m:e>
                        <m:r>
                          <a:rPr lang="cs-CZ" sz="3200" i="1">
                            <a:latin typeface="Cambria Math" panose="02040503050406030204" pitchFamily="18" charset="0"/>
                          </a:rPr>
                          <m:t>𝑎</m:t>
                        </m:r>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r>
                              <a:rPr lang="cs-CZ" sz="3200" i="1">
                                <a:latin typeface="Cambria Math" panose="02040503050406030204" pitchFamily="18" charset="0"/>
                              </a:rPr>
                              <m:t>𝑖</m:t>
                            </m:r>
                          </m:e>
                        </m:d>
                        <m:r>
                          <a:rPr lang="cs-CZ" sz="3200" i="1">
                            <a:latin typeface="Cambria Math" panose="02040503050406030204" pitchFamily="18" charset="0"/>
                          </a:rPr>
                          <m:t>+</m:t>
                        </m:r>
                        <m:r>
                          <a:rPr lang="cs-CZ" sz="3200" i="1">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r>
                  <a:rPr lang="cs-CZ" sz="3200" dirty="0"/>
                  <a:t> 		</a:t>
                </a: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begChr m:val="["/>
                        <m:endChr m:val="]"/>
                        <m:ctrlPr>
                          <a:rPr lang="cs-CZ" sz="3200" i="1">
                            <a:latin typeface="Cambria Math" panose="02040503050406030204" pitchFamily="18" charset="0"/>
                          </a:rPr>
                        </m:ctrlPr>
                      </m:dPr>
                      <m:e>
                        <m:r>
                          <a:rPr lang="cs-CZ" sz="3200" i="1">
                            <a:latin typeface="Cambria Math" panose="02040503050406030204" pitchFamily="18" charset="0"/>
                          </a:rPr>
                          <m:t>𝑋</m:t>
                        </m:r>
                        <m:r>
                          <a:rPr lang="en-US" sz="3200" i="1">
                            <a:latin typeface="Cambria Math" panose="02040503050406030204" pitchFamily="18" charset="0"/>
                          </a:rPr>
                          <m:t>∗</m:t>
                        </m:r>
                        <m:r>
                          <a:rPr lang="cs-CZ" sz="3200" i="1">
                            <a:latin typeface="Cambria Math" panose="02040503050406030204" pitchFamily="18" charset="0"/>
                          </a:rPr>
                          <m:t>𝑚</m:t>
                        </m:r>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f>
                              <m:fPr>
                                <m:ctrlPr>
                                  <a:rPr lang="cs-CZ" sz="3200" i="1">
                                    <a:latin typeface="Cambria Math" panose="02040503050406030204" pitchFamily="18" charset="0"/>
                                  </a:rPr>
                                </m:ctrlPr>
                              </m:fPr>
                              <m:num>
                                <m:r>
                                  <a:rPr lang="cs-CZ" sz="3200" i="1">
                                    <a:latin typeface="Cambria Math" panose="02040503050406030204" pitchFamily="18" charset="0"/>
                                  </a:rPr>
                                  <m:t>𝑚</m:t>
                                </m:r>
                                <m:r>
                                  <a:rPr lang="cs-CZ" sz="3200" i="1">
                                    <a:latin typeface="Cambria Math" panose="02040503050406030204" pitchFamily="18" charset="0"/>
                                  </a:rPr>
                                  <m:t>+1</m:t>
                                </m:r>
                              </m:num>
                              <m:den>
                                <m:r>
                                  <a:rPr lang="cs-CZ" sz="3200" i="1">
                                    <a:latin typeface="Cambria Math" panose="02040503050406030204" pitchFamily="18" charset="0"/>
                                  </a:rPr>
                                  <m:t>2</m:t>
                                </m:r>
                                <m:r>
                                  <a:rPr lang="en-US" sz="3200" i="1">
                                    <a:latin typeface="Cambria Math" panose="02040503050406030204" pitchFamily="18" charset="0"/>
                                  </a:rPr>
                                  <m:t>∗</m:t>
                                </m:r>
                                <m:r>
                                  <a:rPr lang="cs-CZ" sz="3200" i="1">
                                    <a:latin typeface="Cambria Math" panose="02040503050406030204" pitchFamily="18" charset="0"/>
                                  </a:rPr>
                                  <m:t>𝑚</m:t>
                                </m:r>
                              </m:den>
                            </m:f>
                            <m:r>
                              <a:rPr lang="en-US" sz="3200" i="1">
                                <a:latin typeface="Cambria Math" panose="02040503050406030204" pitchFamily="18" charset="0"/>
                              </a:rPr>
                              <m:t>∗</m:t>
                            </m:r>
                            <m:r>
                              <a:rPr lang="cs-CZ" sz="3200" i="1">
                                <a:latin typeface="Cambria Math" panose="02040503050406030204" pitchFamily="18" charset="0"/>
                              </a:rPr>
                              <m:t>𝑖</m:t>
                            </m:r>
                          </m:e>
                        </m:d>
                        <m:r>
                          <a:rPr lang="cs-CZ" sz="3200" i="1">
                            <a:latin typeface="Cambria Math" panose="02040503050406030204" pitchFamily="18" charset="0"/>
                          </a:rPr>
                          <m:t>+</m:t>
                        </m:r>
                        <m:r>
                          <a:rPr lang="cs-CZ" sz="3200" i="1">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endParaRPr lang="cs-CZ" sz="3200" dirty="0"/>
              </a:p>
              <a:p>
                <a:endParaRPr lang="cs-CZ" dirty="0"/>
              </a:p>
              <a:p>
                <a:endParaRPr lang="cs-CZ" dirty="0"/>
              </a:p>
              <a:p>
                <a:r>
                  <a:rPr lang="cs-CZ" i="1" dirty="0"/>
                  <a:t>D</a:t>
                </a:r>
                <a:r>
                  <a:rPr lang="cs-CZ" dirty="0"/>
                  <a:t> – počáteční hodnota důchodu (současná hodnota pravidelných plateb)</a:t>
                </a:r>
              </a:p>
              <a:p>
                <a:r>
                  <a:rPr lang="cs-CZ" i="1" dirty="0"/>
                  <a:t>i</a:t>
                </a:r>
                <a:r>
                  <a:rPr lang="cs-CZ" dirty="0"/>
                  <a:t> – úroková sazba v úrokovém období (nemusí být roční)</a:t>
                </a:r>
              </a:p>
              <a:p>
                <a:r>
                  <a:rPr lang="cs-CZ" i="1" dirty="0"/>
                  <a:t>n</a:t>
                </a:r>
                <a:r>
                  <a:rPr lang="cs-CZ" dirty="0"/>
                  <a:t> – počet úrokových období, po která se důchod vyplácí (nemusí se rovnat počtu let)</a:t>
                </a:r>
              </a:p>
              <a:p>
                <a:r>
                  <a:rPr lang="cs-CZ" i="1" dirty="0"/>
                  <a:t>a</a:t>
                </a:r>
                <a:r>
                  <a:rPr lang="cs-CZ" dirty="0"/>
                  <a:t>, </a:t>
                </a:r>
                <a:r>
                  <a:rPr lang="cs-CZ" i="1" dirty="0"/>
                  <a:t>X</a:t>
                </a:r>
                <a:r>
                  <a:rPr lang="cs-CZ" dirty="0"/>
                  <a:t> – velikost jedné pravidelné platby, anuita</a:t>
                </a:r>
              </a:p>
              <a:p>
                <a:r>
                  <a:rPr lang="cs-CZ" i="1" dirty="0"/>
                  <a:t>m</a:t>
                </a:r>
                <a:r>
                  <a:rPr lang="cs-CZ" dirty="0"/>
                  <a:t> – počet plateb za úrokové období</a:t>
                </a:r>
              </a:p>
              <a:p>
                <a:r>
                  <a:rPr lang="cs-CZ" i="1" dirty="0"/>
                  <a:t>v</a:t>
                </a:r>
                <a:r>
                  <a:rPr lang="cs-CZ" dirty="0"/>
                  <a:t> – diskontní faktor </a:t>
                </a:r>
                <a14:m>
                  <m:oMath xmlns:m="http://schemas.openxmlformats.org/officeDocument/2006/math">
                    <m:r>
                      <a:rPr lang="cs-CZ" i="1">
                        <a:latin typeface="Cambria Math" panose="02040503050406030204" pitchFamily="18" charset="0"/>
                      </a:rPr>
                      <m:t>𝑣</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1</m:t>
                        </m:r>
                      </m:num>
                      <m:den>
                        <m:r>
                          <a:rPr lang="cs-CZ" i="1">
                            <a:latin typeface="Cambria Math" panose="02040503050406030204" pitchFamily="18" charset="0"/>
                          </a:rPr>
                          <m:t>1+</m:t>
                        </m:r>
                        <m:r>
                          <a:rPr lang="cs-CZ" i="1">
                            <a:latin typeface="Cambria Math" panose="02040503050406030204" pitchFamily="18" charset="0"/>
                          </a:rPr>
                          <m:t>𝑖</m:t>
                        </m:r>
                      </m:den>
                    </m:f>
                  </m:oMath>
                </a14:m>
                <a:endParaRPr lang="cs-CZ" dirty="0"/>
              </a:p>
              <a:p>
                <a:r>
                  <a:rPr lang="cs-CZ" i="1" dirty="0"/>
                  <a:t>P</a:t>
                </a:r>
                <a:r>
                  <a:rPr lang="cs-CZ" dirty="0"/>
                  <a:t> – výše poplatku přepočtená ke konci úrokového období</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228599" y="1407695"/>
                <a:ext cx="11562347" cy="4343399"/>
              </a:xfrm>
              <a:blipFill>
                <a:blip r:embed="rId2"/>
                <a:stretch>
                  <a:fillRect l="-527" t="-2669" b="-1545"/>
                </a:stretch>
              </a:blipFill>
            </p:spPr>
            <p:txBody>
              <a:bodyPr/>
              <a:lstStyle/>
              <a:p>
                <a:r>
                  <a:rPr lang="cs-CZ">
                    <a:noFill/>
                  </a:rPr>
                  <a:t> </a:t>
                </a:r>
              </a:p>
            </p:txBody>
          </p:sp>
        </mc:Fallback>
      </mc:AlternateContent>
    </p:spTree>
    <p:extLst>
      <p:ext uri="{BB962C8B-B14F-4D97-AF65-F5344CB8AC3E}">
        <p14:creationId xmlns:p14="http://schemas.microsoft.com/office/powerpoint/2010/main" val="376806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071956" cy="641719"/>
          </a:xfrm>
        </p:spPr>
        <p:txBody>
          <a:bodyPr/>
          <a:lstStyle/>
          <a:p>
            <a:r>
              <a:rPr lang="cs-CZ" b="1" dirty="0">
                <a:solidFill>
                  <a:srgbClr val="306E71"/>
                </a:solidFill>
              </a:rPr>
              <a:t>Důchod dočasný</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80474" y="1347537"/>
                <a:ext cx="11754852" cy="4644189"/>
              </a:xfrm>
            </p:spPr>
            <p:txBody>
              <a:bodyPr>
                <a:normAutofit fontScale="85000" lnSpcReduction="10000"/>
              </a:bodyPr>
              <a:lstStyle/>
              <a:p>
                <a:pPr marL="0" indent="0">
                  <a:buNone/>
                </a:pPr>
                <a:r>
                  <a:rPr lang="cs-CZ" sz="2400" dirty="0">
                    <a:solidFill>
                      <a:srgbClr val="306E71"/>
                    </a:solidFill>
                  </a:rPr>
                  <a:t>Důchod dočasný polhůtní (dlouhodobý, kombinovaný)</a:t>
                </a:r>
              </a:p>
              <a:p>
                <a:pPr marL="0" indent="0">
                  <a:buNone/>
                </a:pPr>
                <a:endParaRPr lang="cs-CZ" sz="2400" dirty="0"/>
              </a:p>
              <a:p>
                <a:pPr marL="0" indent="0">
                  <a:buNone/>
                </a:pP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ctrlPr>
                          <a:rPr lang="cs-CZ" sz="3200" i="1" dirty="0">
                            <a:latin typeface="Cambria Math" panose="02040503050406030204" pitchFamily="18" charset="0"/>
                          </a:rPr>
                        </m:ctrlPr>
                      </m:dPr>
                      <m:e>
                        <m:r>
                          <a:rPr lang="cs-CZ" sz="3200" i="1" dirty="0">
                            <a:latin typeface="Cambria Math" panose="02040503050406030204" pitchFamily="18" charset="0"/>
                          </a:rPr>
                          <m:t>𝑎</m:t>
                        </m:r>
                        <m:r>
                          <a:rPr lang="cs-CZ" sz="3200" i="1" dirty="0">
                            <a:latin typeface="Cambria Math" panose="02040503050406030204" pitchFamily="18" charset="0"/>
                          </a:rPr>
                          <m:t>+</m:t>
                        </m:r>
                        <m:r>
                          <a:rPr lang="cs-CZ" sz="3200" i="1" dirty="0">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r>
                  <a:rPr lang="cs-CZ" sz="3200" dirty="0"/>
                  <a:t>			</a:t>
                </a:r>
                <a14:m>
                  <m:oMath xmlns:m="http://schemas.openxmlformats.org/officeDocument/2006/math">
                    <m:r>
                      <a:rPr lang="cs-CZ" sz="3200" i="1">
                        <a:latin typeface="Cambria Math" panose="02040503050406030204" pitchFamily="18" charset="0"/>
                      </a:rPr>
                      <m:t>𝐷</m:t>
                    </m:r>
                    <m:r>
                      <a:rPr lang="cs-CZ" sz="3200" i="1">
                        <a:latin typeface="Cambria Math" panose="02040503050406030204" pitchFamily="18" charset="0"/>
                      </a:rPr>
                      <m:t>=</m:t>
                    </m:r>
                    <m:d>
                      <m:dPr>
                        <m:begChr m:val="["/>
                        <m:endChr m:val="]"/>
                        <m:ctrlPr>
                          <a:rPr lang="cs-CZ" sz="3200" i="1">
                            <a:latin typeface="Cambria Math" panose="02040503050406030204" pitchFamily="18" charset="0"/>
                          </a:rPr>
                        </m:ctrlPr>
                      </m:dPr>
                      <m:e>
                        <m:r>
                          <a:rPr lang="cs-CZ" sz="3200" i="1">
                            <a:latin typeface="Cambria Math" panose="02040503050406030204" pitchFamily="18" charset="0"/>
                          </a:rPr>
                          <m:t>𝑋</m:t>
                        </m:r>
                        <m:r>
                          <a:rPr lang="en-US" sz="3200" i="1">
                            <a:latin typeface="Cambria Math" panose="02040503050406030204" pitchFamily="18" charset="0"/>
                          </a:rPr>
                          <m:t>∗</m:t>
                        </m:r>
                        <m:r>
                          <a:rPr lang="cs-CZ" sz="3200" i="1">
                            <a:latin typeface="Cambria Math" panose="02040503050406030204" pitchFamily="18" charset="0"/>
                          </a:rPr>
                          <m:t>𝑚</m:t>
                        </m:r>
                        <m:r>
                          <a:rPr lang="en-US" sz="3200" i="1">
                            <a:latin typeface="Cambria Math" panose="02040503050406030204" pitchFamily="18" charset="0"/>
                          </a:rPr>
                          <m:t>∗</m:t>
                        </m:r>
                        <m:d>
                          <m:dPr>
                            <m:ctrlPr>
                              <a:rPr lang="en-US" sz="3200" i="1">
                                <a:latin typeface="Cambria Math" panose="02040503050406030204" pitchFamily="18" charset="0"/>
                              </a:rPr>
                            </m:ctrlPr>
                          </m:dPr>
                          <m:e>
                            <m:r>
                              <a:rPr lang="cs-CZ" sz="3200" i="1">
                                <a:latin typeface="Cambria Math" panose="02040503050406030204" pitchFamily="18" charset="0"/>
                              </a:rPr>
                              <m:t>1+</m:t>
                            </m:r>
                            <m:f>
                              <m:fPr>
                                <m:ctrlPr>
                                  <a:rPr lang="cs-CZ" sz="3200" i="1">
                                    <a:latin typeface="Cambria Math" panose="02040503050406030204" pitchFamily="18" charset="0"/>
                                  </a:rPr>
                                </m:ctrlPr>
                              </m:fPr>
                              <m:num>
                                <m:r>
                                  <a:rPr lang="cs-CZ" sz="3200" i="1">
                                    <a:latin typeface="Cambria Math" panose="02040503050406030204" pitchFamily="18" charset="0"/>
                                  </a:rPr>
                                  <m:t>𝑚</m:t>
                                </m:r>
                                <m:r>
                                  <a:rPr lang="cs-CZ" sz="3200" i="1">
                                    <a:latin typeface="Cambria Math" panose="02040503050406030204" pitchFamily="18" charset="0"/>
                                  </a:rPr>
                                  <m:t>−1</m:t>
                                </m:r>
                              </m:num>
                              <m:den>
                                <m:r>
                                  <a:rPr lang="cs-CZ" sz="3200" i="1">
                                    <a:latin typeface="Cambria Math" panose="02040503050406030204" pitchFamily="18" charset="0"/>
                                  </a:rPr>
                                  <m:t>2</m:t>
                                </m:r>
                                <m:r>
                                  <a:rPr lang="en-US" sz="3200" i="1">
                                    <a:latin typeface="Cambria Math" panose="02040503050406030204" pitchFamily="18" charset="0"/>
                                  </a:rPr>
                                  <m:t>∗</m:t>
                                </m:r>
                                <m:r>
                                  <a:rPr lang="cs-CZ" sz="3200" i="1">
                                    <a:latin typeface="Cambria Math" panose="02040503050406030204" pitchFamily="18" charset="0"/>
                                  </a:rPr>
                                  <m:t>𝑚</m:t>
                                </m:r>
                              </m:den>
                            </m:f>
                            <m:r>
                              <a:rPr lang="en-US" sz="3200" i="1">
                                <a:latin typeface="Cambria Math" panose="02040503050406030204" pitchFamily="18" charset="0"/>
                              </a:rPr>
                              <m:t>∗</m:t>
                            </m:r>
                            <m:r>
                              <a:rPr lang="cs-CZ" sz="3200" i="1">
                                <a:latin typeface="Cambria Math" panose="02040503050406030204" pitchFamily="18" charset="0"/>
                              </a:rPr>
                              <m:t>𝑖</m:t>
                            </m:r>
                          </m:e>
                        </m:d>
                        <m:r>
                          <a:rPr lang="cs-CZ" sz="3200" i="1">
                            <a:latin typeface="Cambria Math" panose="02040503050406030204" pitchFamily="18" charset="0"/>
                          </a:rPr>
                          <m:t>+</m:t>
                        </m:r>
                        <m:r>
                          <a:rPr lang="cs-CZ" sz="3200" i="1">
                            <a:latin typeface="Cambria Math" panose="02040503050406030204" pitchFamily="18" charset="0"/>
                          </a:rPr>
                          <m:t>𝑃</m:t>
                        </m:r>
                      </m:e>
                    </m:d>
                    <m:r>
                      <a:rPr lang="en-US" sz="3200" i="1">
                        <a:latin typeface="Cambria Math" panose="02040503050406030204" pitchFamily="18" charset="0"/>
                      </a:rPr>
                      <m:t>∗</m:t>
                    </m:r>
                    <m:f>
                      <m:fPr>
                        <m:ctrlPr>
                          <a:rPr lang="en-US" sz="3200" i="1">
                            <a:latin typeface="Cambria Math" panose="02040503050406030204" pitchFamily="18" charset="0"/>
                          </a:rPr>
                        </m:ctrlPr>
                      </m:fPr>
                      <m:num>
                        <m:r>
                          <a:rPr lang="cs-CZ" sz="3200" i="1">
                            <a:latin typeface="Cambria Math" panose="02040503050406030204" pitchFamily="18" charset="0"/>
                          </a:rPr>
                          <m:t>1−</m:t>
                        </m:r>
                        <m:sSup>
                          <m:sSupPr>
                            <m:ctrlPr>
                              <a:rPr lang="cs-CZ" sz="3200" i="1">
                                <a:latin typeface="Cambria Math" panose="02040503050406030204" pitchFamily="18" charset="0"/>
                              </a:rPr>
                            </m:ctrlPr>
                          </m:sSupPr>
                          <m:e>
                            <m:r>
                              <a:rPr lang="cs-CZ" sz="3200" i="1">
                                <a:latin typeface="Cambria Math" panose="02040503050406030204" pitchFamily="18" charset="0"/>
                              </a:rPr>
                              <m:t>𝑣</m:t>
                            </m:r>
                          </m:e>
                          <m:sup>
                            <m:r>
                              <a:rPr lang="cs-CZ" sz="3200" i="1">
                                <a:latin typeface="Cambria Math" panose="02040503050406030204" pitchFamily="18" charset="0"/>
                              </a:rPr>
                              <m:t>𝑛</m:t>
                            </m:r>
                          </m:sup>
                        </m:sSup>
                      </m:num>
                      <m:den>
                        <m:r>
                          <a:rPr lang="cs-CZ" sz="3200" i="1">
                            <a:latin typeface="Cambria Math" panose="02040503050406030204" pitchFamily="18" charset="0"/>
                          </a:rPr>
                          <m:t>𝑖</m:t>
                        </m:r>
                      </m:den>
                    </m:f>
                  </m:oMath>
                </a14:m>
                <a:endParaRPr lang="cs-CZ" sz="3200" dirty="0"/>
              </a:p>
              <a:p>
                <a:pPr marL="0" indent="0">
                  <a:buNone/>
                </a:pPr>
                <a:endParaRPr lang="cs-CZ" sz="2400" dirty="0"/>
              </a:p>
              <a:p>
                <a:pPr marL="0" indent="0">
                  <a:buNone/>
                </a:pPr>
                <a:endParaRPr lang="cs-CZ" sz="2400" dirty="0"/>
              </a:p>
              <a:p>
                <a:r>
                  <a:rPr lang="cs-CZ" sz="1800" i="1" dirty="0"/>
                  <a:t>D</a:t>
                </a:r>
                <a:r>
                  <a:rPr lang="cs-CZ" sz="1800" dirty="0"/>
                  <a:t> – počáteční hodnota důchodu (současná hodnota pravidelných plateb)</a:t>
                </a:r>
              </a:p>
              <a:p>
                <a:r>
                  <a:rPr lang="cs-CZ" sz="1800" i="1" dirty="0"/>
                  <a:t>i</a:t>
                </a:r>
                <a:r>
                  <a:rPr lang="cs-CZ" sz="1800" dirty="0"/>
                  <a:t> – úroková sazba v úrokovém období (nemusí být roční)</a:t>
                </a:r>
              </a:p>
              <a:p>
                <a:r>
                  <a:rPr lang="cs-CZ" sz="1800" i="1" dirty="0"/>
                  <a:t>n</a:t>
                </a:r>
                <a:r>
                  <a:rPr lang="cs-CZ" sz="1800" dirty="0"/>
                  <a:t> – počet úrokových období, po která se důchod vyplácí (nemusí se rovnat počtu let)</a:t>
                </a:r>
              </a:p>
              <a:p>
                <a:r>
                  <a:rPr lang="cs-CZ" sz="1800" i="1" dirty="0"/>
                  <a:t>a</a:t>
                </a:r>
                <a:r>
                  <a:rPr lang="cs-CZ" sz="1800" dirty="0"/>
                  <a:t>, </a:t>
                </a:r>
                <a:r>
                  <a:rPr lang="cs-CZ" sz="1800" i="1" dirty="0"/>
                  <a:t>X</a:t>
                </a:r>
                <a:r>
                  <a:rPr lang="cs-CZ" sz="1800" dirty="0"/>
                  <a:t> – velikost jedné pravidelné platby, anuita</a:t>
                </a:r>
              </a:p>
              <a:p>
                <a:r>
                  <a:rPr lang="cs-CZ" sz="1800" i="1" dirty="0"/>
                  <a:t>m</a:t>
                </a:r>
                <a:r>
                  <a:rPr lang="cs-CZ" sz="1800" dirty="0"/>
                  <a:t> – počet plateb za úrokové období</a:t>
                </a:r>
              </a:p>
              <a:p>
                <a:r>
                  <a:rPr lang="cs-CZ" sz="1800" i="1" dirty="0"/>
                  <a:t>v</a:t>
                </a:r>
                <a:r>
                  <a:rPr lang="cs-CZ" sz="1800" dirty="0"/>
                  <a:t> – diskontní faktor </a:t>
                </a:r>
                <a14:m>
                  <m:oMath xmlns:m="http://schemas.openxmlformats.org/officeDocument/2006/math">
                    <m:r>
                      <a:rPr lang="cs-CZ" sz="1800" i="1">
                        <a:latin typeface="Cambria Math" panose="02040503050406030204" pitchFamily="18" charset="0"/>
                      </a:rPr>
                      <m:t>𝑣</m:t>
                    </m:r>
                    <m:r>
                      <a:rPr lang="cs-CZ" sz="1800" i="1">
                        <a:latin typeface="Cambria Math" panose="02040503050406030204" pitchFamily="18" charset="0"/>
                      </a:rPr>
                      <m:t>=</m:t>
                    </m:r>
                    <m:f>
                      <m:fPr>
                        <m:ctrlPr>
                          <a:rPr lang="cs-CZ" sz="1800" i="1">
                            <a:latin typeface="Cambria Math" panose="02040503050406030204" pitchFamily="18" charset="0"/>
                          </a:rPr>
                        </m:ctrlPr>
                      </m:fPr>
                      <m:num>
                        <m:r>
                          <a:rPr lang="cs-CZ" sz="1800" i="1">
                            <a:latin typeface="Cambria Math" panose="02040503050406030204" pitchFamily="18" charset="0"/>
                          </a:rPr>
                          <m:t>1</m:t>
                        </m:r>
                      </m:num>
                      <m:den>
                        <m:r>
                          <a:rPr lang="cs-CZ" sz="1800" i="1">
                            <a:latin typeface="Cambria Math" panose="02040503050406030204" pitchFamily="18" charset="0"/>
                          </a:rPr>
                          <m:t>1+</m:t>
                        </m:r>
                        <m:r>
                          <a:rPr lang="cs-CZ" sz="1800" i="1">
                            <a:latin typeface="Cambria Math" panose="02040503050406030204" pitchFamily="18" charset="0"/>
                          </a:rPr>
                          <m:t>𝑖</m:t>
                        </m:r>
                      </m:den>
                    </m:f>
                  </m:oMath>
                </a14:m>
                <a:endParaRPr lang="cs-CZ" sz="1800" dirty="0"/>
              </a:p>
              <a:p>
                <a:r>
                  <a:rPr lang="cs-CZ" sz="1800" i="1" dirty="0"/>
                  <a:t>P</a:t>
                </a:r>
                <a:r>
                  <a:rPr lang="cs-CZ" sz="1800" dirty="0"/>
                  <a:t> – výše poplatku přepočtená ke konci úrokového období</a:t>
                </a:r>
              </a:p>
              <a:p>
                <a:pPr marL="0" indent="0">
                  <a:buNone/>
                </a:pPr>
                <a:endParaRPr lang="cs-CZ" sz="24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80474" y="1347537"/>
                <a:ext cx="11754852" cy="4644189"/>
              </a:xfrm>
              <a:blipFill>
                <a:blip r:embed="rId2"/>
                <a:stretch>
                  <a:fillRect l="-571" t="-1837"/>
                </a:stretch>
              </a:blipFill>
            </p:spPr>
            <p:txBody>
              <a:bodyPr/>
              <a:lstStyle/>
              <a:p>
                <a:r>
                  <a:rPr lang="cs-CZ">
                    <a:noFill/>
                  </a:rPr>
                  <a:t> </a:t>
                </a:r>
              </a:p>
            </p:txBody>
          </p:sp>
        </mc:Fallback>
      </mc:AlternateContent>
    </p:spTree>
    <p:extLst>
      <p:ext uri="{BB962C8B-B14F-4D97-AF65-F5344CB8AC3E}">
        <p14:creationId xmlns:p14="http://schemas.microsoft.com/office/powerpoint/2010/main" val="3364505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306E71"/>
                </a:solidFill>
              </a:rPr>
              <a:t>Důchod věčný předlhůtní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35360" y="1384916"/>
                <a:ext cx="11569595" cy="4696907"/>
              </a:xfrm>
            </p:spPr>
            <p:txBody>
              <a:bodyPr>
                <a:normAutofit fontScale="92500" lnSpcReduction="20000"/>
              </a:bodyPr>
              <a:lstStyle/>
              <a:p>
                <a:pPr algn="just"/>
                <a:r>
                  <a:rPr lang="cs-CZ" dirty="0"/>
                  <a:t>Důchod, jehož výplata není časově omezena a pravidelné částky jsou vypláceny vždy na počátku určitého časového intervalu </a:t>
                </a:r>
              </a:p>
              <a:p>
                <a:pPr algn="just"/>
                <a:r>
                  <a:rPr lang="cs-CZ" dirty="0"/>
                  <a:t>=</a:t>
                </a:r>
                <a:r>
                  <a:rPr lang="cs-CZ" dirty="0" err="1"/>
                  <a:t>perpetuita</a:t>
                </a:r>
                <a:endParaRPr lang="cs-CZ" dirty="0"/>
              </a:p>
              <a:p>
                <a:pPr algn="just"/>
                <a:endParaRPr lang="cs-CZ" dirty="0"/>
              </a:p>
              <a:p>
                <a:pPr marL="0" indent="0" algn="just">
                  <a:buNone/>
                </a:pP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r>
                      <a:rPr lang="cs-CZ" i="1">
                        <a:latin typeface="Cambria Math" panose="02040503050406030204" pitchFamily="18" charset="0"/>
                      </a:rPr>
                      <m:t>𝑎</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𝑎</m:t>
                        </m:r>
                      </m:num>
                      <m:den>
                        <m:r>
                          <a:rPr lang="cs-CZ" i="1">
                            <a:latin typeface="Cambria Math" panose="02040503050406030204" pitchFamily="18" charset="0"/>
                          </a:rPr>
                          <m:t>𝑖</m:t>
                        </m:r>
                      </m:den>
                    </m:f>
                    <m:r>
                      <a:rPr lang="cs-CZ" i="1">
                        <a:latin typeface="Cambria Math" panose="02040503050406030204" pitchFamily="18" charset="0"/>
                      </a:rPr>
                      <m:t>+</m:t>
                    </m:r>
                    <m:r>
                      <a:rPr lang="cs-CZ" i="1">
                        <a:latin typeface="Cambria Math" panose="02040503050406030204" pitchFamily="18" charset="0"/>
                      </a:rPr>
                      <m:t>𝑃</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𝑎</m:t>
                        </m:r>
                        <m:r>
                          <a:rPr lang="en-US" i="1">
                            <a:latin typeface="Cambria Math" panose="02040503050406030204" pitchFamily="18" charset="0"/>
                          </a:rPr>
                          <m:t>∗</m:t>
                        </m:r>
                        <m:d>
                          <m:dPr>
                            <m:ctrlPr>
                              <a:rPr lang="en-US" i="1">
                                <a:latin typeface="Cambria Math" panose="02040503050406030204" pitchFamily="18" charset="0"/>
                              </a:rPr>
                            </m:ctrlPr>
                          </m:dPr>
                          <m:e>
                            <m:r>
                              <a:rPr lang="cs-CZ" i="1">
                                <a:latin typeface="Cambria Math" panose="02040503050406030204" pitchFamily="18" charset="0"/>
                              </a:rPr>
                              <m:t>1+</m:t>
                            </m:r>
                            <m:r>
                              <a:rPr lang="cs-CZ" i="1">
                                <a:latin typeface="Cambria Math" panose="02040503050406030204" pitchFamily="18" charset="0"/>
                              </a:rPr>
                              <m:t>𝑖</m:t>
                            </m:r>
                          </m:e>
                        </m:d>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r>
                  <a:rPr lang="cs-CZ" dirty="0"/>
                  <a:t>			</a:t>
                </a: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𝑋</m:t>
                        </m:r>
                        <m:r>
                          <a:rPr lang="en-US" i="1">
                            <a:latin typeface="Cambria Math" panose="02040503050406030204" pitchFamily="18" charset="0"/>
                          </a:rPr>
                          <m:t>∗</m:t>
                        </m:r>
                        <m:r>
                          <a:rPr lang="cs-CZ" i="1">
                            <a:latin typeface="Cambria Math" panose="02040503050406030204" pitchFamily="18" charset="0"/>
                          </a:rPr>
                          <m:t>𝑚</m:t>
                        </m:r>
                        <m:r>
                          <a:rPr lang="en-US" i="1">
                            <a:latin typeface="Cambria Math" panose="02040503050406030204" pitchFamily="18" charset="0"/>
                          </a:rPr>
                          <m:t>∗</m:t>
                        </m:r>
                        <m:d>
                          <m:dPr>
                            <m:ctrlPr>
                              <a:rPr lang="en-US" i="1">
                                <a:latin typeface="Cambria Math" panose="02040503050406030204" pitchFamily="18" charset="0"/>
                              </a:rPr>
                            </m:ctrlPr>
                          </m:dPr>
                          <m:e>
                            <m:r>
                              <a:rPr lang="cs-CZ" i="1">
                                <a:latin typeface="Cambria Math" panose="02040503050406030204" pitchFamily="18" charset="0"/>
                              </a:rPr>
                              <m:t>1+</m:t>
                            </m:r>
                            <m:f>
                              <m:fPr>
                                <m:ctrlPr>
                                  <a:rPr lang="cs-CZ" i="1">
                                    <a:latin typeface="Cambria Math" panose="02040503050406030204" pitchFamily="18" charset="0"/>
                                  </a:rPr>
                                </m:ctrlPr>
                              </m:fPr>
                              <m:num>
                                <m:r>
                                  <a:rPr lang="cs-CZ" i="1">
                                    <a:latin typeface="Cambria Math" panose="02040503050406030204" pitchFamily="18" charset="0"/>
                                  </a:rPr>
                                  <m:t>𝑚</m:t>
                                </m:r>
                                <m:r>
                                  <a:rPr lang="cs-CZ" i="1">
                                    <a:latin typeface="Cambria Math" panose="02040503050406030204" pitchFamily="18" charset="0"/>
                                  </a:rPr>
                                  <m:t>+1</m:t>
                                </m:r>
                              </m:num>
                              <m:den>
                                <m:r>
                                  <a:rPr lang="cs-CZ" i="1">
                                    <a:latin typeface="Cambria Math" panose="02040503050406030204" pitchFamily="18" charset="0"/>
                                  </a:rPr>
                                  <m:t>2</m:t>
                                </m:r>
                                <m:r>
                                  <a:rPr lang="en-US" i="1">
                                    <a:latin typeface="Cambria Math" panose="02040503050406030204" pitchFamily="18" charset="0"/>
                                  </a:rPr>
                                  <m:t>∗</m:t>
                                </m:r>
                                <m:r>
                                  <a:rPr lang="cs-CZ" i="1">
                                    <a:latin typeface="Cambria Math" panose="02040503050406030204" pitchFamily="18" charset="0"/>
                                  </a:rPr>
                                  <m:t>𝑚</m:t>
                                </m:r>
                              </m:den>
                            </m:f>
                            <m:r>
                              <a:rPr lang="en-US" i="1">
                                <a:latin typeface="Cambria Math" panose="02040503050406030204" pitchFamily="18" charset="0"/>
                              </a:rPr>
                              <m:t>∗</m:t>
                            </m:r>
                            <m:r>
                              <a:rPr lang="cs-CZ" i="1">
                                <a:latin typeface="Cambria Math" panose="02040503050406030204" pitchFamily="18" charset="0"/>
                              </a:rPr>
                              <m:t>𝑖</m:t>
                            </m:r>
                          </m:e>
                        </m:d>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endParaRPr lang="cs-CZ" dirty="0"/>
              </a:p>
              <a:p>
                <a:pPr algn="just"/>
                <a:endParaRPr lang="cs-CZ" dirty="0"/>
              </a:p>
              <a:p>
                <a:pPr algn="just"/>
                <a:endParaRPr lang="cs-CZ" dirty="0"/>
              </a:p>
              <a:p>
                <a:pPr algn="just"/>
                <a:r>
                  <a:rPr lang="cs-CZ" i="1" dirty="0"/>
                  <a:t>D</a:t>
                </a:r>
                <a:r>
                  <a:rPr lang="cs-CZ" dirty="0"/>
                  <a:t> – počáteční hodnota důchodu (současná hodnota pravidelných plateb)</a:t>
                </a:r>
              </a:p>
              <a:p>
                <a:pPr algn="just"/>
                <a:r>
                  <a:rPr lang="cs-CZ" i="1" dirty="0"/>
                  <a:t>i </a:t>
                </a:r>
                <a:r>
                  <a:rPr lang="cs-CZ" dirty="0"/>
                  <a:t>– úroková sazba v úrokovém období</a:t>
                </a:r>
              </a:p>
              <a:p>
                <a:pPr algn="just"/>
                <a:r>
                  <a:rPr lang="cs-CZ" i="1" dirty="0"/>
                  <a:t>a</a:t>
                </a:r>
                <a:r>
                  <a:rPr lang="cs-CZ" dirty="0"/>
                  <a:t> – velikost jedné pravidelné platby, anuita</a:t>
                </a:r>
              </a:p>
              <a:p>
                <a:pPr algn="just"/>
                <a:r>
                  <a:rPr lang="cs-CZ" i="1" dirty="0"/>
                  <a:t>X</a:t>
                </a:r>
                <a:r>
                  <a:rPr lang="cs-CZ" dirty="0"/>
                  <a:t> – velikost jedné platby</a:t>
                </a:r>
              </a:p>
              <a:p>
                <a:pPr algn="just"/>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35360" y="1384916"/>
                <a:ext cx="11569595" cy="4696907"/>
              </a:xfrm>
              <a:blipFill>
                <a:blip r:embed="rId2"/>
                <a:stretch>
                  <a:fillRect l="-790" t="-3243" r="-948" b="-130"/>
                </a:stretch>
              </a:blipFill>
            </p:spPr>
            <p:txBody>
              <a:bodyPr/>
              <a:lstStyle/>
              <a:p>
                <a:r>
                  <a:rPr lang="cs-CZ">
                    <a:noFill/>
                  </a:rPr>
                  <a:t> </a:t>
                </a:r>
              </a:p>
            </p:txBody>
          </p:sp>
        </mc:Fallback>
      </mc:AlternateContent>
    </p:spTree>
    <p:extLst>
      <p:ext uri="{BB962C8B-B14F-4D97-AF65-F5344CB8AC3E}">
        <p14:creationId xmlns:p14="http://schemas.microsoft.com/office/powerpoint/2010/main" val="376026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b="1" dirty="0">
                <a:solidFill>
                  <a:srgbClr val="306E71"/>
                </a:solidFill>
              </a:rPr>
              <a:t>Důchod věčný polhůtní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68443" y="1473693"/>
                <a:ext cx="11745390" cy="4710538"/>
              </a:xfrm>
            </p:spPr>
            <p:txBody>
              <a:bodyPr>
                <a:normAutofit fontScale="92500" lnSpcReduction="10000"/>
              </a:bodyPr>
              <a:lstStyle/>
              <a:p>
                <a:r>
                  <a:rPr lang="cs-CZ" dirty="0"/>
                  <a:t>Důchod, jehož výplata není časově omezena a pravidelné částky jsou placeny vždy na konci určitého časového intervalu</a:t>
                </a:r>
              </a:p>
              <a:p>
                <a:endParaRPr lang="cs-CZ" dirty="0"/>
              </a:p>
              <a:p>
                <a:pPr marL="0" indent="0">
                  <a:buNone/>
                </a:pPr>
                <a:r>
                  <a:rPr lang="cs-CZ" dirty="0"/>
                  <a:t>	</a:t>
                </a: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𝑎</m:t>
                        </m:r>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r>
                  <a:rPr lang="cs-CZ" dirty="0"/>
                  <a:t>			</a:t>
                </a:r>
                <a14:m>
                  <m:oMath xmlns:m="http://schemas.openxmlformats.org/officeDocument/2006/math">
                    <m:r>
                      <a:rPr lang="cs-CZ" i="1">
                        <a:latin typeface="Cambria Math" panose="02040503050406030204" pitchFamily="18" charset="0"/>
                      </a:rPr>
                      <m:t>𝐷</m:t>
                    </m:r>
                    <m:r>
                      <a:rPr lang="cs-CZ" i="1">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𝑋</m:t>
                        </m:r>
                        <m:r>
                          <a:rPr lang="en-US" i="1">
                            <a:latin typeface="Cambria Math" panose="02040503050406030204" pitchFamily="18" charset="0"/>
                          </a:rPr>
                          <m:t>∗</m:t>
                        </m:r>
                        <m:r>
                          <a:rPr lang="cs-CZ" i="1">
                            <a:latin typeface="Cambria Math" panose="02040503050406030204" pitchFamily="18" charset="0"/>
                          </a:rPr>
                          <m:t>𝑚</m:t>
                        </m:r>
                        <m:r>
                          <a:rPr lang="en-US" i="1">
                            <a:latin typeface="Cambria Math" panose="02040503050406030204" pitchFamily="18" charset="0"/>
                          </a:rPr>
                          <m:t>∗</m:t>
                        </m:r>
                        <m:d>
                          <m:dPr>
                            <m:ctrlPr>
                              <a:rPr lang="en-US" i="1">
                                <a:latin typeface="Cambria Math" panose="02040503050406030204" pitchFamily="18" charset="0"/>
                              </a:rPr>
                            </m:ctrlPr>
                          </m:dPr>
                          <m:e>
                            <m:r>
                              <a:rPr lang="cs-CZ" i="1">
                                <a:latin typeface="Cambria Math" panose="02040503050406030204" pitchFamily="18" charset="0"/>
                              </a:rPr>
                              <m:t>1+</m:t>
                            </m:r>
                            <m:f>
                              <m:fPr>
                                <m:ctrlPr>
                                  <a:rPr lang="cs-CZ" i="1">
                                    <a:latin typeface="Cambria Math" panose="02040503050406030204" pitchFamily="18" charset="0"/>
                                  </a:rPr>
                                </m:ctrlPr>
                              </m:fPr>
                              <m:num>
                                <m:r>
                                  <a:rPr lang="cs-CZ" i="1">
                                    <a:latin typeface="Cambria Math" panose="02040503050406030204" pitchFamily="18" charset="0"/>
                                  </a:rPr>
                                  <m:t>𝑚</m:t>
                                </m:r>
                                <m:r>
                                  <a:rPr lang="cs-CZ" i="1">
                                    <a:latin typeface="Cambria Math" panose="02040503050406030204" pitchFamily="18" charset="0"/>
                                  </a:rPr>
                                  <m:t>−1</m:t>
                                </m:r>
                              </m:num>
                              <m:den>
                                <m:r>
                                  <a:rPr lang="cs-CZ" i="1">
                                    <a:latin typeface="Cambria Math" panose="02040503050406030204" pitchFamily="18" charset="0"/>
                                  </a:rPr>
                                  <m:t>2</m:t>
                                </m:r>
                                <m:r>
                                  <a:rPr lang="en-US" i="1">
                                    <a:latin typeface="Cambria Math" panose="02040503050406030204" pitchFamily="18" charset="0"/>
                                  </a:rPr>
                                  <m:t>∗</m:t>
                                </m:r>
                                <m:r>
                                  <a:rPr lang="cs-CZ" i="1">
                                    <a:latin typeface="Cambria Math" panose="02040503050406030204" pitchFamily="18" charset="0"/>
                                  </a:rPr>
                                  <m:t>𝑚</m:t>
                                </m:r>
                              </m:den>
                            </m:f>
                            <m:r>
                              <a:rPr lang="en-US" i="1">
                                <a:latin typeface="Cambria Math" panose="02040503050406030204" pitchFamily="18" charset="0"/>
                              </a:rPr>
                              <m:t>∗</m:t>
                            </m:r>
                            <m:r>
                              <a:rPr lang="cs-CZ" i="1">
                                <a:latin typeface="Cambria Math" panose="02040503050406030204" pitchFamily="18" charset="0"/>
                              </a:rPr>
                              <m:t>𝑖</m:t>
                            </m:r>
                          </m:e>
                        </m:d>
                        <m:r>
                          <a:rPr lang="cs-CZ" i="1">
                            <a:latin typeface="Cambria Math" panose="02040503050406030204" pitchFamily="18" charset="0"/>
                          </a:rPr>
                          <m:t>+</m:t>
                        </m:r>
                        <m:r>
                          <a:rPr lang="cs-CZ" i="1">
                            <a:latin typeface="Cambria Math" panose="02040503050406030204" pitchFamily="18" charset="0"/>
                          </a:rPr>
                          <m:t>𝑃</m:t>
                        </m:r>
                      </m:num>
                      <m:den>
                        <m:r>
                          <a:rPr lang="cs-CZ" i="1">
                            <a:latin typeface="Cambria Math" panose="02040503050406030204" pitchFamily="18" charset="0"/>
                          </a:rPr>
                          <m:t>𝑖</m:t>
                        </m:r>
                      </m:den>
                    </m:f>
                  </m:oMath>
                </a14:m>
                <a:endParaRPr lang="cs-CZ" dirty="0"/>
              </a:p>
              <a:p>
                <a:endParaRPr lang="cs-CZ" dirty="0"/>
              </a:p>
              <a:p>
                <a:endParaRPr lang="cs-CZ" dirty="0"/>
              </a:p>
              <a:p>
                <a:r>
                  <a:rPr lang="cs-CZ" i="1" dirty="0"/>
                  <a:t>D</a:t>
                </a:r>
                <a:r>
                  <a:rPr lang="cs-CZ" dirty="0"/>
                  <a:t> – počáteční hodnota důchodu (současná hodnota pravidelných plateb)</a:t>
                </a:r>
              </a:p>
              <a:p>
                <a:r>
                  <a:rPr lang="cs-CZ" i="1" dirty="0"/>
                  <a:t>i </a:t>
                </a:r>
                <a:r>
                  <a:rPr lang="cs-CZ" dirty="0"/>
                  <a:t>– úroková sazba v úrokovém období</a:t>
                </a:r>
              </a:p>
              <a:p>
                <a:r>
                  <a:rPr lang="cs-CZ" i="1" dirty="0"/>
                  <a:t>a</a:t>
                </a:r>
                <a:r>
                  <a:rPr lang="cs-CZ" dirty="0"/>
                  <a:t> – velikost jedné pravidelné platby, anuita</a:t>
                </a:r>
              </a:p>
              <a:p>
                <a:r>
                  <a:rPr lang="cs-CZ" i="1" dirty="0"/>
                  <a:t>X</a:t>
                </a:r>
                <a:r>
                  <a:rPr lang="cs-CZ" dirty="0"/>
                  <a:t> – velikost jedné platby</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68443" y="1473693"/>
                <a:ext cx="11745390" cy="4710538"/>
              </a:xfrm>
              <a:blipFill>
                <a:blip r:embed="rId2"/>
                <a:stretch>
                  <a:fillRect l="-831" t="-2720" r="-1506" b="-259"/>
                </a:stretch>
              </a:blipFill>
            </p:spPr>
            <p:txBody>
              <a:bodyPr/>
              <a:lstStyle/>
              <a:p>
                <a:r>
                  <a:rPr lang="cs-CZ">
                    <a:noFill/>
                  </a:rPr>
                  <a:t> </a:t>
                </a:r>
              </a:p>
            </p:txBody>
          </p:sp>
        </mc:Fallback>
      </mc:AlternateContent>
    </p:spTree>
    <p:extLst>
      <p:ext uri="{BB962C8B-B14F-4D97-AF65-F5344CB8AC3E}">
        <p14:creationId xmlns:p14="http://schemas.microsoft.com/office/powerpoint/2010/main" val="377090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b="1" dirty="0">
                <a:solidFill>
                  <a:srgbClr val="306E71"/>
                </a:solidFill>
              </a:rPr>
              <a:t>Důchod rostoucí</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550416" y="1251750"/>
                <a:ext cx="11451083" cy="5160479"/>
              </a:xfrm>
            </p:spPr>
            <p:txBody>
              <a:bodyPr>
                <a:normAutofit fontScale="62500" lnSpcReduction="20000"/>
              </a:bodyPr>
              <a:lstStyle/>
              <a:p>
                <a:pPr marL="0" indent="0">
                  <a:buNone/>
                </a:pPr>
                <a:r>
                  <a:rPr lang="cs-CZ" b="1" dirty="0"/>
                  <a:t>Důchod dočasný rostoucí tempem </a:t>
                </a:r>
                <a:r>
                  <a:rPr lang="cs-CZ" b="1" i="1" dirty="0"/>
                  <a:t>g</a:t>
                </a:r>
                <a:r>
                  <a:rPr lang="cs-CZ" b="1" dirty="0"/>
                  <a:t> za úrokové období</a:t>
                </a:r>
              </a:p>
              <a:p>
                <a:endParaRPr lang="cs-CZ" dirty="0"/>
              </a:p>
              <a:p>
                <a14:m>
                  <m:oMath xmlns:m="http://schemas.openxmlformats.org/officeDocument/2006/math">
                    <m:r>
                      <a:rPr lang="cs-CZ" sz="3600" i="1">
                        <a:latin typeface="Cambria Math" panose="02040503050406030204" pitchFamily="18" charset="0"/>
                      </a:rPr>
                      <m:t>𝐷</m:t>
                    </m:r>
                    <m:r>
                      <a:rPr lang="cs-CZ" sz="3600" i="1">
                        <a:latin typeface="Cambria Math" panose="02040503050406030204" pitchFamily="18" charset="0"/>
                      </a:rPr>
                      <m:t>=</m:t>
                    </m:r>
                    <m:r>
                      <a:rPr lang="cs-CZ" sz="3600" i="1">
                        <a:latin typeface="Cambria Math" panose="02040503050406030204" pitchFamily="18" charset="0"/>
                      </a:rPr>
                      <m:t>𝑎</m:t>
                    </m:r>
                    <m:r>
                      <a:rPr lang="en-US" sz="3600" i="1">
                        <a:latin typeface="Cambria Math" panose="02040503050406030204" pitchFamily="18" charset="0"/>
                      </a:rPr>
                      <m:t>∗</m:t>
                    </m:r>
                    <m:f>
                      <m:fPr>
                        <m:ctrlPr>
                          <a:rPr lang="en-US" sz="3600" i="1">
                            <a:latin typeface="Cambria Math" panose="02040503050406030204" pitchFamily="18" charset="0"/>
                          </a:rPr>
                        </m:ctrlPr>
                      </m:fPr>
                      <m:num>
                        <m:r>
                          <a:rPr lang="cs-CZ" sz="3600" i="1">
                            <a:latin typeface="Cambria Math" panose="02040503050406030204" pitchFamily="18" charset="0"/>
                          </a:rPr>
                          <m:t>1−</m:t>
                        </m:r>
                        <m:sSup>
                          <m:sSupPr>
                            <m:ctrlPr>
                              <a:rPr lang="cs-CZ" sz="3600" i="1">
                                <a:latin typeface="Cambria Math" panose="02040503050406030204" pitchFamily="18" charset="0"/>
                              </a:rPr>
                            </m:ctrlPr>
                          </m:sSupPr>
                          <m:e>
                            <m:d>
                              <m:dPr>
                                <m:ctrlPr>
                                  <a:rPr lang="cs-CZ" sz="3600" i="1">
                                    <a:latin typeface="Cambria Math" panose="02040503050406030204" pitchFamily="18" charset="0"/>
                                  </a:rPr>
                                </m:ctrlPr>
                              </m:dPr>
                              <m:e>
                                <m:f>
                                  <m:fPr>
                                    <m:ctrlPr>
                                      <a:rPr lang="cs-CZ" sz="3600" i="1">
                                        <a:latin typeface="Cambria Math" panose="02040503050406030204" pitchFamily="18" charset="0"/>
                                      </a:rPr>
                                    </m:ctrlPr>
                                  </m:fPr>
                                  <m:num>
                                    <m:r>
                                      <a:rPr lang="cs-CZ" sz="3600" i="1">
                                        <a:latin typeface="Cambria Math" panose="02040503050406030204" pitchFamily="18" charset="0"/>
                                      </a:rPr>
                                      <m:t>1+</m:t>
                                    </m:r>
                                    <m:r>
                                      <a:rPr lang="cs-CZ" sz="3600" i="1">
                                        <a:latin typeface="Cambria Math" panose="02040503050406030204" pitchFamily="18" charset="0"/>
                                      </a:rPr>
                                      <m:t>𝑔</m:t>
                                    </m:r>
                                  </m:num>
                                  <m:den>
                                    <m:r>
                                      <a:rPr lang="cs-CZ" sz="3600" i="1">
                                        <a:latin typeface="Cambria Math" panose="02040503050406030204" pitchFamily="18" charset="0"/>
                                      </a:rPr>
                                      <m:t>1+</m:t>
                                    </m:r>
                                    <m:r>
                                      <a:rPr lang="cs-CZ" sz="3600" i="1">
                                        <a:latin typeface="Cambria Math" panose="02040503050406030204" pitchFamily="18" charset="0"/>
                                      </a:rPr>
                                      <m:t>𝑖</m:t>
                                    </m:r>
                                  </m:den>
                                </m:f>
                              </m:e>
                            </m:d>
                          </m:e>
                          <m:sup>
                            <m:r>
                              <a:rPr lang="cs-CZ" sz="3600" i="1">
                                <a:latin typeface="Cambria Math" panose="02040503050406030204" pitchFamily="18" charset="0"/>
                              </a:rPr>
                              <m:t>𝑛</m:t>
                            </m:r>
                          </m:sup>
                        </m:sSup>
                      </m:num>
                      <m:den>
                        <m:r>
                          <a:rPr lang="cs-CZ" sz="3600" i="1">
                            <a:latin typeface="Cambria Math" panose="02040503050406030204" pitchFamily="18" charset="0"/>
                          </a:rPr>
                          <m:t>𝑖</m:t>
                        </m:r>
                        <m:r>
                          <a:rPr lang="cs-CZ" sz="3600" i="1">
                            <a:latin typeface="Cambria Math" panose="02040503050406030204" pitchFamily="18" charset="0"/>
                          </a:rPr>
                          <m:t>−</m:t>
                        </m:r>
                        <m:r>
                          <a:rPr lang="cs-CZ" sz="3600" i="1">
                            <a:latin typeface="Cambria Math" panose="02040503050406030204" pitchFamily="18" charset="0"/>
                          </a:rPr>
                          <m:t>𝑔</m:t>
                        </m:r>
                      </m:den>
                    </m:f>
                  </m:oMath>
                </a14:m>
                <a:endParaRPr lang="cs-CZ" sz="3600" dirty="0"/>
              </a:p>
              <a:p>
                <a:endParaRPr lang="cs-CZ" dirty="0"/>
              </a:p>
              <a:p>
                <a:endParaRPr lang="cs-CZ" dirty="0"/>
              </a:p>
              <a:p>
                <a:pPr marL="0" indent="0">
                  <a:buNone/>
                </a:pPr>
                <a:r>
                  <a:rPr lang="cs-CZ" b="1" dirty="0"/>
                  <a:t>Důchod věčný rostoucí tempem </a:t>
                </a:r>
                <a:r>
                  <a:rPr lang="cs-CZ" b="1" i="1" dirty="0"/>
                  <a:t>g</a:t>
                </a:r>
                <a:r>
                  <a:rPr lang="cs-CZ" b="1" dirty="0"/>
                  <a:t> za úrokové období</a:t>
                </a:r>
              </a:p>
              <a:p>
                <a:endParaRPr lang="cs-CZ" dirty="0"/>
              </a:p>
              <a:p>
                <a14:m>
                  <m:oMath xmlns:m="http://schemas.openxmlformats.org/officeDocument/2006/math">
                    <m:r>
                      <a:rPr lang="cs-CZ" sz="4000" i="1">
                        <a:latin typeface="Cambria Math" panose="02040503050406030204" pitchFamily="18" charset="0"/>
                      </a:rPr>
                      <m:t>𝐷</m:t>
                    </m:r>
                    <m:r>
                      <a:rPr lang="cs-CZ" sz="4000" i="1">
                        <a:latin typeface="Cambria Math" panose="02040503050406030204" pitchFamily="18" charset="0"/>
                      </a:rPr>
                      <m:t>=</m:t>
                    </m:r>
                    <m:f>
                      <m:fPr>
                        <m:ctrlPr>
                          <a:rPr lang="cs-CZ" sz="4000" i="1">
                            <a:latin typeface="Cambria Math" panose="02040503050406030204" pitchFamily="18" charset="0"/>
                          </a:rPr>
                        </m:ctrlPr>
                      </m:fPr>
                      <m:num>
                        <m:r>
                          <a:rPr lang="cs-CZ" sz="4000" i="1">
                            <a:latin typeface="Cambria Math" panose="02040503050406030204" pitchFamily="18" charset="0"/>
                          </a:rPr>
                          <m:t>𝑎</m:t>
                        </m:r>
                      </m:num>
                      <m:den>
                        <m:r>
                          <a:rPr lang="cs-CZ" sz="4000" i="1">
                            <a:latin typeface="Cambria Math" panose="02040503050406030204" pitchFamily="18" charset="0"/>
                          </a:rPr>
                          <m:t>𝑖</m:t>
                        </m:r>
                        <m:r>
                          <a:rPr lang="cs-CZ" sz="4000" i="1">
                            <a:latin typeface="Cambria Math" panose="02040503050406030204" pitchFamily="18" charset="0"/>
                          </a:rPr>
                          <m:t>−</m:t>
                        </m:r>
                        <m:r>
                          <a:rPr lang="cs-CZ" sz="4000" i="1">
                            <a:latin typeface="Cambria Math" panose="02040503050406030204" pitchFamily="18" charset="0"/>
                          </a:rPr>
                          <m:t>𝑔</m:t>
                        </m:r>
                      </m:den>
                    </m:f>
                  </m:oMath>
                </a14:m>
                <a:r>
                  <a:rPr lang="cs-CZ" sz="4000" dirty="0"/>
                  <a:t>, </a:t>
                </a:r>
                <a:r>
                  <a:rPr lang="cs-CZ" dirty="0"/>
                  <a:t>	pokud </a:t>
                </a:r>
                <a:r>
                  <a:rPr lang="cs-CZ" i="1" dirty="0"/>
                  <a:t>g</a:t>
                </a:r>
                <a:r>
                  <a:rPr lang="cs-CZ" dirty="0"/>
                  <a:t> </a:t>
                </a:r>
                <a:r>
                  <a:rPr lang="en-US" dirty="0"/>
                  <a:t>&lt;</a:t>
                </a:r>
                <a:r>
                  <a:rPr lang="cs-CZ" dirty="0"/>
                  <a:t> </a:t>
                </a:r>
                <a:r>
                  <a:rPr lang="cs-CZ" i="1" dirty="0"/>
                  <a:t>i</a:t>
                </a:r>
              </a:p>
              <a:p>
                <a:endParaRPr lang="cs-CZ" i="1" dirty="0"/>
              </a:p>
              <a:p>
                <a:endParaRPr lang="cs-CZ" i="1" dirty="0"/>
              </a:p>
              <a:p>
                <a:r>
                  <a:rPr lang="cs-CZ" sz="2400" i="1" dirty="0"/>
                  <a:t>D</a:t>
                </a:r>
                <a:r>
                  <a:rPr lang="cs-CZ" sz="2400" dirty="0"/>
                  <a:t> – počáteční hodnota důchodu (současná hodnota pravidelných plateb)</a:t>
                </a:r>
              </a:p>
              <a:p>
                <a:r>
                  <a:rPr lang="cs-CZ" sz="2400" i="1" dirty="0"/>
                  <a:t>i </a:t>
                </a:r>
                <a:r>
                  <a:rPr lang="cs-CZ" sz="2400" dirty="0"/>
                  <a:t>– úroková sazba v úrokovém období</a:t>
                </a:r>
              </a:p>
              <a:p>
                <a:r>
                  <a:rPr lang="cs-CZ" sz="2400" i="1" dirty="0"/>
                  <a:t>a</a:t>
                </a:r>
                <a:r>
                  <a:rPr lang="cs-CZ" sz="2400" dirty="0"/>
                  <a:t> – velikost jedné pravidelné platby, anuita</a:t>
                </a:r>
              </a:p>
              <a:p>
                <a:r>
                  <a:rPr lang="cs-CZ" sz="2400" i="1" dirty="0"/>
                  <a:t>g – </a:t>
                </a:r>
                <a:r>
                  <a:rPr lang="cs-CZ" sz="2400" dirty="0"/>
                  <a:t>tempo růstu vyplácených částek</a:t>
                </a:r>
              </a:p>
              <a:p>
                <a:endParaRPr lang="cs-CZ" i="1"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550416" y="1251750"/>
                <a:ext cx="11451083" cy="5160479"/>
              </a:xfrm>
              <a:blipFill>
                <a:blip r:embed="rId2"/>
                <a:stretch>
                  <a:fillRect l="-426" t="-1889"/>
                </a:stretch>
              </a:blipFill>
            </p:spPr>
            <p:txBody>
              <a:bodyPr/>
              <a:lstStyle/>
              <a:p>
                <a:r>
                  <a:rPr lang="cs-CZ">
                    <a:noFill/>
                  </a:rPr>
                  <a:t> </a:t>
                </a:r>
              </a:p>
            </p:txBody>
          </p:sp>
        </mc:Fallback>
      </mc:AlternateContent>
    </p:spTree>
    <p:extLst>
      <p:ext uri="{BB962C8B-B14F-4D97-AF65-F5344CB8AC3E}">
        <p14:creationId xmlns:p14="http://schemas.microsoft.com/office/powerpoint/2010/main" val="2751607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5360" y="260649"/>
            <a:ext cx="10120082" cy="677814"/>
          </a:xfrm>
        </p:spPr>
        <p:txBody>
          <a:bodyPr/>
          <a:lstStyle/>
          <a:p>
            <a:r>
              <a:rPr lang="cs-CZ" b="1" dirty="0">
                <a:solidFill>
                  <a:srgbClr val="306E71"/>
                </a:solidFill>
              </a:rPr>
              <a:t>Důchod odložený</a:t>
            </a:r>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335360" y="1358283"/>
                <a:ext cx="11631739" cy="5053946"/>
              </a:xfrm>
            </p:spPr>
            <p:txBody>
              <a:bodyPr>
                <a:normAutofit/>
              </a:bodyPr>
              <a:lstStyle/>
              <a:p>
                <a:pPr marL="0" indent="0" algn="just">
                  <a:buNone/>
                </a:pPr>
                <a:r>
                  <a:rPr lang="cs-CZ" b="1" dirty="0"/>
                  <a:t>Důchod odložený o </a:t>
                </a:r>
                <a:r>
                  <a:rPr lang="cs-CZ" b="1" i="1" dirty="0"/>
                  <a:t>r</a:t>
                </a:r>
                <a:r>
                  <a:rPr lang="cs-CZ" b="1" dirty="0"/>
                  <a:t> úrokových období</a:t>
                </a:r>
              </a:p>
              <a:p>
                <a:pPr algn="just"/>
                <a:r>
                  <a:rPr lang="cs-CZ" dirty="0"/>
                  <a:t>Pokud výplata důchodu nezačíná ihned, ale až za r úrokových období, musíme všechny vzorce upravit vynásobením </a:t>
                </a:r>
                <a14:m>
                  <m:oMath xmlns:m="http://schemas.openxmlformats.org/officeDocument/2006/math">
                    <m:sSup>
                      <m:sSupPr>
                        <m:ctrlPr>
                          <a:rPr lang="cs-CZ" sz="4000" b="1" i="1">
                            <a:latin typeface="Cambria Math" panose="02040503050406030204" pitchFamily="18" charset="0"/>
                          </a:rPr>
                        </m:ctrlPr>
                      </m:sSupPr>
                      <m:e>
                        <m:r>
                          <a:rPr lang="cs-CZ" sz="4000" b="1" i="1">
                            <a:latin typeface="Cambria Math" panose="02040503050406030204" pitchFamily="18" charset="0"/>
                          </a:rPr>
                          <m:t>𝒗</m:t>
                        </m:r>
                      </m:e>
                      <m:sup>
                        <m:r>
                          <a:rPr lang="cs-CZ" sz="4000" b="1" i="1">
                            <a:latin typeface="Cambria Math" panose="02040503050406030204" pitchFamily="18" charset="0"/>
                          </a:rPr>
                          <m:t>𝒓</m:t>
                        </m:r>
                      </m:sup>
                    </m:sSup>
                  </m:oMath>
                </a14:m>
                <a:r>
                  <a:rPr lang="cs-CZ" dirty="0"/>
                  <a:t> - diskontujeme tedy navíc všechny platby o </a:t>
                </a:r>
                <a:r>
                  <a:rPr lang="cs-CZ" i="1" dirty="0"/>
                  <a:t>r</a:t>
                </a:r>
                <a:r>
                  <a:rPr lang="cs-CZ" dirty="0"/>
                  <a:t> období.</a:t>
                </a:r>
              </a:p>
              <a:p>
                <a:pPr algn="just"/>
                <a:endParaRPr lang="cs-CZ" dirty="0"/>
              </a:p>
              <a:p>
                <a:pPr algn="just"/>
                <a:r>
                  <a:rPr lang="cs-CZ" i="1" dirty="0"/>
                  <a:t>v</a:t>
                </a:r>
                <a:r>
                  <a:rPr lang="cs-CZ" dirty="0"/>
                  <a:t> – diskontní faktor </a:t>
                </a:r>
                <a14:m>
                  <m:oMath xmlns:m="http://schemas.openxmlformats.org/officeDocument/2006/math">
                    <m:r>
                      <a:rPr lang="cs-CZ" sz="3200" i="1">
                        <a:latin typeface="Cambria Math" panose="02040503050406030204" pitchFamily="18" charset="0"/>
                      </a:rPr>
                      <m:t>𝑣</m:t>
                    </m:r>
                    <m:r>
                      <a:rPr lang="cs-CZ" sz="3200" i="1">
                        <a:latin typeface="Cambria Math" panose="02040503050406030204" pitchFamily="18" charset="0"/>
                      </a:rPr>
                      <m:t>=</m:t>
                    </m:r>
                    <m:f>
                      <m:fPr>
                        <m:ctrlPr>
                          <a:rPr lang="cs-CZ" sz="3200" i="1">
                            <a:latin typeface="Cambria Math" panose="02040503050406030204" pitchFamily="18" charset="0"/>
                          </a:rPr>
                        </m:ctrlPr>
                      </m:fPr>
                      <m:num>
                        <m:r>
                          <a:rPr lang="cs-CZ" sz="3200" i="1">
                            <a:latin typeface="Cambria Math" panose="02040503050406030204" pitchFamily="18" charset="0"/>
                          </a:rPr>
                          <m:t>1</m:t>
                        </m:r>
                      </m:num>
                      <m:den>
                        <m:r>
                          <a:rPr lang="cs-CZ" sz="3200" i="1">
                            <a:latin typeface="Cambria Math" panose="02040503050406030204" pitchFamily="18" charset="0"/>
                          </a:rPr>
                          <m:t>1+</m:t>
                        </m:r>
                        <m:r>
                          <a:rPr lang="cs-CZ" sz="3200" i="1">
                            <a:latin typeface="Cambria Math" panose="02040503050406030204" pitchFamily="18" charset="0"/>
                          </a:rPr>
                          <m:t>𝑖</m:t>
                        </m:r>
                      </m:den>
                    </m:f>
                  </m:oMath>
                </a14:m>
                <a:endParaRPr lang="cs-CZ" sz="3200" dirty="0"/>
              </a:p>
              <a:p>
                <a:pPr algn="just"/>
                <a:r>
                  <a:rPr lang="cs-CZ" i="1" dirty="0"/>
                  <a:t>i</a:t>
                </a:r>
                <a:r>
                  <a:rPr lang="cs-CZ" dirty="0"/>
                  <a:t> – úroková sazba v úrokovém období (ne nutně ročním)</a:t>
                </a:r>
              </a:p>
              <a:p>
                <a:pPr algn="just"/>
                <a:r>
                  <a:rPr lang="cs-CZ" i="1" dirty="0"/>
                  <a:t>r</a:t>
                </a:r>
                <a:r>
                  <a:rPr lang="cs-CZ" dirty="0"/>
                  <a:t> – počet úrokových období před první výplatou</a:t>
                </a:r>
              </a:p>
              <a:p>
                <a:pPr marL="0" indent="0" algn="just">
                  <a:buNone/>
                </a:pP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335360" y="1358283"/>
                <a:ext cx="11631739" cy="5053946"/>
              </a:xfrm>
              <a:blipFill>
                <a:blip r:embed="rId2"/>
                <a:stretch>
                  <a:fillRect l="-1048" t="-2051" r="-1101"/>
                </a:stretch>
              </a:blipFill>
            </p:spPr>
            <p:txBody>
              <a:bodyPr/>
              <a:lstStyle/>
              <a:p>
                <a:r>
                  <a:rPr lang="cs-CZ">
                    <a:noFill/>
                  </a:rPr>
                  <a:t> </a:t>
                </a:r>
              </a:p>
            </p:txBody>
          </p:sp>
        </mc:Fallback>
      </mc:AlternateContent>
    </p:spTree>
    <p:extLst>
      <p:ext uri="{BB962C8B-B14F-4D97-AF65-F5344CB8AC3E}">
        <p14:creationId xmlns:p14="http://schemas.microsoft.com/office/powerpoint/2010/main" val="31165862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1533</Words>
  <Application>Microsoft Office PowerPoint</Application>
  <PresentationFormat>Širokoúhlá obrazovka</PresentationFormat>
  <Paragraphs>119</Paragraphs>
  <Slides>25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Calibri Light</vt:lpstr>
      <vt:lpstr>Cambria Math</vt:lpstr>
      <vt:lpstr>Times New Roman</vt:lpstr>
      <vt:lpstr>Motiv Office</vt:lpstr>
      <vt:lpstr>Finanční a pojistná matematika  Důchody</vt:lpstr>
      <vt:lpstr>Důchod</vt:lpstr>
      <vt:lpstr>V souvislosti s důchody budeme počítat:</vt:lpstr>
      <vt:lpstr>Důchod dočasný</vt:lpstr>
      <vt:lpstr>Důchod dočasný</vt:lpstr>
      <vt:lpstr>Důchod věčný předlhůtní</vt:lpstr>
      <vt:lpstr>Důchod věčný polhůtní</vt:lpstr>
      <vt:lpstr>Důchod rostoucí</vt:lpstr>
      <vt:lpstr>Důchod odložený</vt:lpstr>
      <vt:lpstr>Příklad</vt:lpstr>
      <vt:lpstr>Příklad</vt:lpstr>
      <vt:lpstr>Příklad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Děkuji za pozornost a přeji pěkný den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Složené úročení</dc:title>
  <dc:creator>repkova</dc:creator>
  <cp:lastModifiedBy>Roman Hlawiczka</cp:lastModifiedBy>
  <cp:revision>30</cp:revision>
  <dcterms:created xsi:type="dcterms:W3CDTF">2013-10-19T09:05:12Z</dcterms:created>
  <dcterms:modified xsi:type="dcterms:W3CDTF">2021-09-16T11:22:02Z</dcterms:modified>
</cp:coreProperties>
</file>