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86" r:id="rId3"/>
    <p:sldId id="297" r:id="rId4"/>
    <p:sldId id="287" r:id="rId5"/>
    <p:sldId id="298" r:id="rId6"/>
    <p:sldId id="288" r:id="rId7"/>
    <p:sldId id="299" r:id="rId8"/>
    <p:sldId id="289" r:id="rId9"/>
    <p:sldId id="293" r:id="rId10"/>
    <p:sldId id="294" r:id="rId11"/>
    <p:sldId id="295" r:id="rId12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0037" autoAdjust="0"/>
  </p:normalViewPr>
  <p:slideViewPr>
    <p:cSldViewPr>
      <p:cViewPr varScale="1">
        <p:scale>
          <a:sx n="98" d="100"/>
          <a:sy n="98" d="100"/>
        </p:scale>
        <p:origin x="1018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7839C0-F4CD-4C01-A69C-3E3C42B15C8A}" type="datetimeFigureOut">
              <a:rPr lang="cs-CZ" smtClean="0"/>
              <a:t>30.09.2022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2EB2BD-C1B8-4CD9-B3CB-7AACE26BDB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2043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30.09.2022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9878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149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703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14128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86090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5635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73175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8697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99043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2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u.cz/slu/cz/teamsstudent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roman.hlawiczka@opf.slu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1131590"/>
            <a:ext cx="5616624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Úvodní informace do kurzu </a:t>
            </a:r>
            <a:b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a pojistná matematika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372200" y="3795886"/>
            <a:ext cx="2600071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FIU/BPFPM</a:t>
            </a:r>
          </a:p>
          <a:p>
            <a:pPr algn="r"/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Roman Hlawiczka, Ph.D.</a:t>
            </a:r>
          </a:p>
          <a:p>
            <a:pPr algn="r"/>
            <a:r>
              <a:rPr lang="pl-PL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1059582"/>
            <a:ext cx="8784976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1800" dirty="0"/>
              <a:t>Veškeré materiály ke studiu předmětu budou průběžně k dispozici v is.slu.cz (podklady k přednáškám a seminářům, zadání příkladů)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Na přednášky i semináře mějte připravenou kalkulačku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V případě, že by výuka musela být kvůli zhoršené epidemiologické situaci online, bude výuka i nadále probíhat dle rozvrhu, ale v MS </a:t>
            </a:r>
            <a:r>
              <a:rPr lang="cs-CZ" sz="1800" dirty="0" err="1"/>
              <a:t>Teams</a:t>
            </a:r>
            <a:endParaRPr lang="cs-CZ" sz="1800" dirty="0"/>
          </a:p>
          <a:p>
            <a:pPr lvl="1" algn="just"/>
            <a:r>
              <a:rPr lang="cs-CZ" sz="1400" dirty="0"/>
              <a:t>Návod na přihlášení do MS </a:t>
            </a:r>
            <a:r>
              <a:rPr lang="cs-CZ" sz="1400" dirty="0" err="1"/>
              <a:t>Teams</a:t>
            </a:r>
            <a:r>
              <a:rPr lang="cs-CZ" sz="1400" dirty="0"/>
              <a:t> je zde: </a:t>
            </a:r>
            <a:r>
              <a:rPr lang="cs-CZ" sz="1400" dirty="0">
                <a:hlinkClick r:id="rId3"/>
              </a:rPr>
              <a:t>https://www.slu.cz/slu/cz/teamsstudent</a:t>
            </a:r>
            <a:endParaRPr lang="cs-CZ" sz="1400" dirty="0"/>
          </a:p>
          <a:p>
            <a:pPr lvl="1" algn="just"/>
            <a:r>
              <a:rPr lang="cs-CZ" sz="1400" dirty="0"/>
              <a:t>v rámci týmu na MS Teams v můžete využívat konzultace a diskuse k dané problematice</a:t>
            </a:r>
          </a:p>
          <a:p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Organizace výuky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8250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 algn="ctr">
              <a:buClr>
                <a:srgbClr val="307871"/>
              </a:buClr>
              <a:buNone/>
            </a:pPr>
            <a:r>
              <a:rPr lang="cs-CZ" altLang="cs-CZ" sz="2400" dirty="0"/>
              <a:t>Děkuji za </a:t>
            </a:r>
            <a:r>
              <a:rPr lang="cs-CZ" altLang="cs-CZ" sz="2400"/>
              <a:t>pozornost  </a:t>
            </a:r>
            <a:r>
              <a:rPr lang="cs-CZ" altLang="cs-CZ" sz="2400" dirty="0">
                <a:sym typeface="Wingdings" panose="05000000000000000000" pitchFamily="2" charset="2"/>
              </a:rPr>
              <a:t></a:t>
            </a:r>
            <a:endParaRPr lang="cs-CZ" altLang="cs-CZ" sz="2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560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Ing. Roman Hlawiczka, Ph.D.</a:t>
            </a:r>
          </a:p>
          <a:p>
            <a:pPr lvl="1"/>
            <a:r>
              <a:rPr lang="cs-CZ" sz="1700" dirty="0"/>
              <a:t>Kancelář A336</a:t>
            </a:r>
          </a:p>
          <a:p>
            <a:pPr lvl="1"/>
            <a:r>
              <a:rPr lang="cs-CZ" sz="1700" dirty="0"/>
              <a:t>tel: 606 630 236</a:t>
            </a:r>
          </a:p>
          <a:p>
            <a:pPr lvl="1"/>
            <a:r>
              <a:rPr lang="cs-CZ" sz="1700" dirty="0"/>
              <a:t>e-mail: </a:t>
            </a:r>
            <a:r>
              <a:rPr lang="cs-CZ" sz="1700" dirty="0">
                <a:hlinkClick r:id="rId3"/>
              </a:rPr>
              <a:t>roman.hlawiczka@opf.slu.cz</a:t>
            </a:r>
            <a:r>
              <a:rPr lang="cs-CZ" sz="1700" dirty="0"/>
              <a:t>, roman_hlawiczka@centrum.cz</a:t>
            </a:r>
          </a:p>
          <a:p>
            <a:endParaRPr lang="cs-CZ" sz="1700" dirty="0"/>
          </a:p>
          <a:p>
            <a:r>
              <a:rPr lang="cs-CZ" sz="2000" dirty="0"/>
              <a:t>Konzultační hodiny </a:t>
            </a:r>
          </a:p>
          <a:p>
            <a:pPr lvl="1"/>
            <a:r>
              <a:rPr lang="cs-CZ" sz="1700" dirty="0"/>
              <a:t>Úterý 11:25 – 12:10, 14.45- 15.30 hod </a:t>
            </a:r>
          </a:p>
          <a:p>
            <a:pPr lvl="1"/>
            <a:r>
              <a:rPr lang="cs-CZ" sz="1700" dirty="0"/>
              <a:t>Čtvrtek12.45 – 13.45 hod</a:t>
            </a:r>
          </a:p>
          <a:p>
            <a:pPr lvl="1"/>
            <a:r>
              <a:rPr lang="cs-CZ" sz="1700" dirty="0"/>
              <a:t>Individuálně - prosím napsat mail s požadavkem.</a:t>
            </a:r>
            <a:endParaRPr lang="en-GB" sz="1700" dirty="0"/>
          </a:p>
          <a:p>
            <a:pPr marL="0" indent="0">
              <a:buNone/>
            </a:pPr>
            <a:endParaRPr lang="cs-CZ" sz="17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Kontakt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81887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568952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Clr>
                <a:srgbClr val="307871"/>
              </a:buClr>
              <a:buNone/>
            </a:pPr>
            <a:r>
              <a:rPr lang="cs-CZ" sz="1600" dirty="0"/>
              <a:t>1. Základní pojmy finanční a pojistné matematiky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600" dirty="0"/>
              <a:t>2. Jednoduché úročení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600" dirty="0"/>
              <a:t>3. Krátkodobé cenné papíry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600" dirty="0"/>
              <a:t>4. Složené úročení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600" dirty="0"/>
              <a:t>5. Úroková míra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600" dirty="0"/>
              <a:t>6. Dlouhodobé cenné papíry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600" dirty="0"/>
              <a:t>7. Spoření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600" dirty="0"/>
              <a:t>8. Důchody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600" dirty="0"/>
              <a:t>9. Modely opakovaných plateb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600" dirty="0"/>
              <a:t>10. Riziko ve finanční matematice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600" dirty="0"/>
              <a:t>11. Životní pojištění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600" dirty="0"/>
              <a:t>12. Neživotní pojištění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600" dirty="0"/>
              <a:t>13. Zdravotní a důchodové pojištění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Obsah kurzu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10209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275606"/>
            <a:ext cx="8640960" cy="32403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200" dirty="0"/>
              <a:t>2 x průběžný písemný test v průběhu semestru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</a:pPr>
            <a:r>
              <a:rPr lang="cs-CZ" sz="2200" dirty="0"/>
              <a:t>písemná zkouška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Podmínky absolvování předmětu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810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Bodové hodnocení aktivit</a:t>
            </a:r>
            <a:endParaRPr lang="en-US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4757908"/>
              </p:ext>
            </p:extLst>
          </p:nvPr>
        </p:nvGraphicFramePr>
        <p:xfrm>
          <a:off x="827584" y="1069710"/>
          <a:ext cx="7212734" cy="2819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7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3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9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7609">
                <a:tc>
                  <a:txBody>
                    <a:bodyPr/>
                    <a:lstStyle/>
                    <a:p>
                      <a:r>
                        <a:rPr lang="cs-CZ" dirty="0"/>
                        <a:t>Aktivita</a:t>
                      </a:r>
                    </a:p>
                  </a:txBody>
                  <a:tcPr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%</a:t>
                      </a:r>
                      <a:r>
                        <a:rPr lang="cs-CZ" baseline="0" dirty="0"/>
                        <a:t> z hodnocení</a:t>
                      </a:r>
                      <a:endParaRPr lang="cs-CZ" dirty="0"/>
                    </a:p>
                  </a:txBody>
                  <a:tcPr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body</a:t>
                      </a:r>
                    </a:p>
                  </a:txBody>
                  <a:tcPr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354">
                <a:tc>
                  <a:txBody>
                    <a:bodyPr/>
                    <a:lstStyle/>
                    <a:p>
                      <a:r>
                        <a:rPr lang="cs-CZ" dirty="0"/>
                        <a:t>Průběžný test 1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 b.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354">
                <a:tc>
                  <a:txBody>
                    <a:bodyPr/>
                    <a:lstStyle/>
                    <a:p>
                      <a:r>
                        <a:rPr lang="cs-CZ" dirty="0"/>
                        <a:t>Průběžný test 2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 b.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5354">
                <a:tc>
                  <a:txBody>
                    <a:bodyPr/>
                    <a:lstStyle/>
                    <a:p>
                      <a:r>
                        <a:rPr lang="cs-CZ" dirty="0"/>
                        <a:t>Písemná zkouška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60</a:t>
                      </a:r>
                      <a:r>
                        <a:rPr lang="cs-CZ" baseline="0" dirty="0"/>
                        <a:t> b.</a:t>
                      </a:r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5354">
                <a:tc>
                  <a:txBody>
                    <a:bodyPr/>
                    <a:lstStyle/>
                    <a:p>
                      <a:pPr algn="r"/>
                      <a:r>
                        <a:rPr lang="cs-CZ" b="1" dirty="0"/>
                        <a:t>∑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100 %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100 b.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0008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55576" y="1059582"/>
            <a:ext cx="8208912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A:	91 – 100 bodů</a:t>
            </a:r>
          </a:p>
          <a:p>
            <a:r>
              <a:rPr lang="cs-CZ" sz="2000" dirty="0"/>
              <a:t>B: 	81 – 90 bodů</a:t>
            </a:r>
          </a:p>
          <a:p>
            <a:r>
              <a:rPr lang="cs-CZ" sz="2000" dirty="0"/>
              <a:t>C: 	71 – 80 bodů</a:t>
            </a:r>
          </a:p>
          <a:p>
            <a:r>
              <a:rPr lang="cs-CZ" sz="2000" dirty="0"/>
              <a:t>D: 	61 – 70 bodů</a:t>
            </a:r>
          </a:p>
          <a:p>
            <a:r>
              <a:rPr lang="cs-CZ" sz="2000" dirty="0"/>
              <a:t>E: 	51 – 60 bodů</a:t>
            </a:r>
          </a:p>
          <a:p>
            <a:r>
              <a:rPr lang="cs-CZ" sz="2000" dirty="0"/>
              <a:t>F: 	  0 – 50 bodů</a:t>
            </a:r>
            <a:endParaRPr lang="en-US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Celkové hodnocení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14278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43508" y="771550"/>
            <a:ext cx="8820980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Clr>
                <a:srgbClr val="307871"/>
              </a:buClr>
            </a:pPr>
            <a:r>
              <a:rPr lang="cs-CZ" sz="1900" dirty="0"/>
              <a:t>Průběžné testy se píšou v čase přednášky</a:t>
            </a:r>
          </a:p>
          <a:p>
            <a:pPr algn="just">
              <a:buClr>
                <a:srgbClr val="307871"/>
              </a:buClr>
            </a:pPr>
            <a:endParaRPr lang="cs-CZ" sz="1900" dirty="0"/>
          </a:p>
          <a:p>
            <a:pPr algn="just">
              <a:buClr>
                <a:srgbClr val="307871"/>
              </a:buClr>
            </a:pPr>
            <a:r>
              <a:rPr lang="cs-CZ" sz="1900" dirty="0"/>
              <a:t>Termíny testů:</a:t>
            </a:r>
          </a:p>
          <a:p>
            <a:pPr lvl="1" algn="just">
              <a:buClr>
                <a:srgbClr val="307871"/>
              </a:buClr>
            </a:pPr>
            <a:r>
              <a:rPr lang="cs-CZ" sz="1600" dirty="0"/>
              <a:t>Průběžný test 1	</a:t>
            </a:r>
            <a:r>
              <a:rPr lang="cs-CZ" sz="1600" b="1" dirty="0">
                <a:solidFill>
                  <a:srgbClr val="C00000"/>
                </a:solidFill>
              </a:rPr>
              <a:t>listopad</a:t>
            </a:r>
          </a:p>
          <a:p>
            <a:pPr lvl="1" algn="just">
              <a:buClr>
                <a:srgbClr val="307871"/>
              </a:buClr>
            </a:pPr>
            <a:r>
              <a:rPr lang="cs-CZ" sz="1600" dirty="0"/>
              <a:t>Průběžný test 2	</a:t>
            </a:r>
            <a:r>
              <a:rPr lang="cs-CZ" sz="1600" b="1" dirty="0">
                <a:solidFill>
                  <a:srgbClr val="C00000"/>
                </a:solidFill>
              </a:rPr>
              <a:t>prosinec</a:t>
            </a:r>
          </a:p>
          <a:p>
            <a:pPr marL="0" indent="0" algn="just">
              <a:buClr>
                <a:srgbClr val="307871"/>
              </a:buClr>
              <a:buNone/>
            </a:pPr>
            <a:endParaRPr lang="cs-CZ" sz="1400" dirty="0"/>
          </a:p>
          <a:p>
            <a:pPr algn="just">
              <a:buClr>
                <a:srgbClr val="307871"/>
              </a:buClr>
            </a:pPr>
            <a:r>
              <a:rPr lang="cs-CZ" sz="1900" dirty="0"/>
              <a:t>Struktura testů: </a:t>
            </a:r>
          </a:p>
          <a:p>
            <a:pPr lvl="1" algn="just">
              <a:buClr>
                <a:srgbClr val="307871"/>
              </a:buClr>
            </a:pPr>
            <a:r>
              <a:rPr lang="cs-CZ" sz="1600" dirty="0"/>
              <a:t>Teorie	20 % </a:t>
            </a:r>
          </a:p>
          <a:p>
            <a:pPr lvl="1" algn="just">
              <a:buClr>
                <a:srgbClr val="307871"/>
              </a:buClr>
            </a:pPr>
            <a:r>
              <a:rPr lang="cs-CZ" sz="1600" dirty="0"/>
              <a:t>Příklady	80 %</a:t>
            </a:r>
          </a:p>
          <a:p>
            <a:pPr algn="just">
              <a:buClr>
                <a:srgbClr val="307871"/>
              </a:buClr>
            </a:pPr>
            <a:endParaRPr lang="cs-CZ" sz="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en-US" b="1" dirty="0" err="1"/>
              <a:t>Průběžné</a:t>
            </a:r>
            <a:r>
              <a:rPr lang="en-US" b="1" dirty="0"/>
              <a:t> </a:t>
            </a:r>
            <a:r>
              <a:rPr lang="en-US" b="1" dirty="0" err="1"/>
              <a:t>písemné</a:t>
            </a:r>
            <a:r>
              <a:rPr lang="en-US" b="1" dirty="0"/>
              <a:t> testy</a:t>
            </a:r>
          </a:p>
        </p:txBody>
      </p:sp>
    </p:spTree>
    <p:extLst>
      <p:ext uri="{BB962C8B-B14F-4D97-AF65-F5344CB8AC3E}">
        <p14:creationId xmlns:p14="http://schemas.microsoft.com/office/powerpoint/2010/main" val="1147182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004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r>
              <a:rPr lang="cs-CZ" sz="2000" dirty="0"/>
              <a:t>Písemný test </a:t>
            </a:r>
          </a:p>
          <a:p>
            <a:pPr algn="just">
              <a:defRPr/>
            </a:pPr>
            <a:r>
              <a:rPr lang="cs-CZ" sz="2000" dirty="0"/>
              <a:t>Celkem 60 bodů</a:t>
            </a:r>
          </a:p>
          <a:p>
            <a:pPr algn="just">
              <a:defRPr/>
            </a:pPr>
            <a:r>
              <a:rPr lang="cs-CZ" sz="2000" dirty="0"/>
              <a:t>Z látky probrané v průběhu celého semestru</a:t>
            </a:r>
          </a:p>
          <a:p>
            <a:pPr algn="just">
              <a:defRPr/>
            </a:pPr>
            <a:endParaRPr lang="cs-CZ" sz="2000" dirty="0"/>
          </a:p>
          <a:p>
            <a:pPr algn="just">
              <a:defRPr/>
            </a:pPr>
            <a:r>
              <a:rPr lang="cs-CZ" sz="2000" dirty="0"/>
              <a:t>Struktura testu:</a:t>
            </a:r>
          </a:p>
          <a:p>
            <a:pPr lvl="1" algn="just">
              <a:spcBef>
                <a:spcPts val="1200"/>
              </a:spcBef>
              <a:defRPr/>
            </a:pPr>
            <a:r>
              <a:rPr lang="cs-CZ" sz="1800" dirty="0"/>
              <a:t>Teorie			24 bodů</a:t>
            </a:r>
          </a:p>
          <a:p>
            <a:pPr lvl="1" algn="just">
              <a:spcBef>
                <a:spcPts val="1200"/>
              </a:spcBef>
              <a:defRPr/>
            </a:pPr>
            <a:r>
              <a:rPr lang="cs-CZ" sz="1800" dirty="0"/>
              <a:t>Příklady 			36 bodů</a:t>
            </a:r>
          </a:p>
          <a:p>
            <a:pPr>
              <a:buClr>
                <a:srgbClr val="307871"/>
              </a:buClr>
            </a:pPr>
            <a:endParaRPr lang="cs-CZ" sz="1400" dirty="0"/>
          </a:p>
          <a:p>
            <a:pPr>
              <a:buClr>
                <a:srgbClr val="307871"/>
              </a:buClr>
            </a:pPr>
            <a:endParaRPr lang="cs-CZ" sz="1400" dirty="0"/>
          </a:p>
          <a:p>
            <a:pPr>
              <a:buClr>
                <a:srgbClr val="307871"/>
              </a:buClr>
            </a:pPr>
            <a:r>
              <a:rPr lang="cs-CZ" sz="1800" dirty="0"/>
              <a:t>Závěrečná zkouška bude ve zkouškovém období, termíny budou vypsány v IS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en-US" b="1" dirty="0" err="1"/>
              <a:t>Závěrečný</a:t>
            </a:r>
            <a:r>
              <a:rPr lang="en-US" b="1" dirty="0"/>
              <a:t> </a:t>
            </a:r>
            <a:r>
              <a:rPr lang="en-US" b="1" dirty="0" err="1"/>
              <a:t>zkouškový</a:t>
            </a:r>
            <a:r>
              <a:rPr lang="en-US" b="1" dirty="0"/>
              <a:t> test</a:t>
            </a:r>
          </a:p>
        </p:txBody>
      </p:sp>
    </p:spTree>
    <p:extLst>
      <p:ext uri="{BB962C8B-B14F-4D97-AF65-F5344CB8AC3E}">
        <p14:creationId xmlns:p14="http://schemas.microsoft.com/office/powerpoint/2010/main" val="2994339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Clr>
                <a:srgbClr val="307871"/>
              </a:buClr>
              <a:buNone/>
            </a:pPr>
            <a:r>
              <a:rPr lang="cs-CZ" sz="1400" dirty="0">
                <a:solidFill>
                  <a:srgbClr val="FF0000"/>
                </a:solidFill>
              </a:rPr>
              <a:t>Přednášky a semináře předmětu.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400" dirty="0"/>
              <a:t>Časopisecké články.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400" dirty="0"/>
              <a:t>RADOVÁ, J., DVOŘÁK, P. a J. MÁLEK, 2009. Finanční matematika pro každého. </a:t>
            </a:r>
            <a:r>
              <a:rPr lang="cs-CZ" sz="1400"/>
              <a:t>Praha: </a:t>
            </a:r>
            <a:r>
              <a:rPr lang="cs-CZ" sz="1400" dirty="0"/>
              <a:t>GRADA </a:t>
            </a:r>
            <a:r>
              <a:rPr lang="cs-CZ" sz="1400" dirty="0" err="1"/>
              <a:t>Publishing</a:t>
            </a:r>
            <a:r>
              <a:rPr lang="cs-CZ" sz="1400" dirty="0"/>
              <a:t>. ISBN 978-80-247-3291-6. 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400" dirty="0"/>
              <a:t>CIPRA, T., 2006. Pojistná matematika: teorie a praxe. Praha: EKOPRESS. ISBN 80-86929-11-6. 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400" dirty="0"/>
              <a:t>CIPRA, T., 2005. Praktický průvodce finanční a pojistnou matematikou. Praha: </a:t>
            </a:r>
            <a:r>
              <a:rPr lang="cs-CZ" sz="1400" dirty="0" err="1"/>
              <a:t>Ekopress</a:t>
            </a:r>
            <a:r>
              <a:rPr lang="cs-CZ" sz="1400" dirty="0"/>
              <a:t>. ISBN 80-86119-91-2. 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400" dirty="0"/>
              <a:t>ŠLECHTOVÁ, J., 2005. Finanční a pojistná matematika. Karviná SU OPF. ISBN 80-7248-336-6. 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400" dirty="0"/>
              <a:t>CIPRA, T.´, 2006. Finanční a pojistné vzorce. Praha: GRADA </a:t>
            </a:r>
            <a:r>
              <a:rPr lang="cs-CZ" sz="1400" dirty="0" err="1"/>
              <a:t>Publishing</a:t>
            </a:r>
            <a:r>
              <a:rPr lang="cs-CZ" sz="1400" dirty="0"/>
              <a:t>. ISBN 80-247-1633-X. 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400" dirty="0"/>
              <a:t>RADOVÁ, J., CHÝNA, V. a J. MÁLEK, 2005. Finanční matematika v příkladech. Praha: Professional </a:t>
            </a:r>
            <a:r>
              <a:rPr lang="cs-CZ" sz="1400" dirty="0" err="1"/>
              <a:t>Publishing</a:t>
            </a:r>
            <a:r>
              <a:rPr lang="cs-CZ" sz="1400" dirty="0"/>
              <a:t>,. ISBN 80-86419-97-5. 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400" dirty="0"/>
              <a:t>SEKERKA, B., 2002. Matematické a statistické metody ve financování, cenných papírech a pojištění. Praha: </a:t>
            </a:r>
            <a:r>
              <a:rPr lang="cs-CZ" sz="1400" dirty="0" err="1"/>
              <a:t>Profess</a:t>
            </a:r>
            <a:r>
              <a:rPr lang="cs-CZ" sz="1400" dirty="0"/>
              <a:t> </a:t>
            </a:r>
            <a:r>
              <a:rPr lang="cs-CZ" sz="1400" dirty="0" err="1"/>
              <a:t>consulting</a:t>
            </a:r>
            <a:r>
              <a:rPr lang="cs-CZ" sz="1400" dirty="0"/>
              <a:t>. ISBN 80-7259-031-5. 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400" dirty="0"/>
              <a:t>DUCHÁČKOVÁ, E., 2003. Principy pojištění a pojišťovnictví. Praha: </a:t>
            </a:r>
            <a:r>
              <a:rPr lang="cs-CZ" sz="1400" dirty="0" err="1"/>
              <a:t>Ekopress</a:t>
            </a:r>
            <a:r>
              <a:rPr lang="cs-CZ" sz="1400" dirty="0"/>
              <a:t>. ISBN 80-86119-67-X.</a:t>
            </a:r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Literatura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796168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5064</TotalTime>
  <Words>614</Words>
  <Application>Microsoft Office PowerPoint</Application>
  <PresentationFormat>Předvádění na obrazovce (16:9)</PresentationFormat>
  <Paragraphs>111</Paragraphs>
  <Slides>11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Enriqueta</vt:lpstr>
      <vt:lpstr>Times New Roman</vt:lpstr>
      <vt:lpstr>SLU</vt:lpstr>
      <vt:lpstr>Úvodní informace do kurzu  Finanční a pojistná matematika</vt:lpstr>
      <vt:lpstr>Kontakt</vt:lpstr>
      <vt:lpstr>Obsah kurzu</vt:lpstr>
      <vt:lpstr>Podmínky absolvování předmětu</vt:lpstr>
      <vt:lpstr>Bodové hodnocení aktivit</vt:lpstr>
      <vt:lpstr>Celkové hodnocení</vt:lpstr>
      <vt:lpstr>Průběžné písemné testy</vt:lpstr>
      <vt:lpstr>Závěrečný zkouškový test</vt:lpstr>
      <vt:lpstr>Literatura</vt:lpstr>
      <vt:lpstr>Organizace výuky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Roman Hlawiczka</cp:lastModifiedBy>
  <cp:revision>114</cp:revision>
  <cp:lastPrinted>2017-09-19T07:48:06Z</cp:lastPrinted>
  <dcterms:created xsi:type="dcterms:W3CDTF">2016-07-06T15:42:34Z</dcterms:created>
  <dcterms:modified xsi:type="dcterms:W3CDTF">2022-09-30T05:56:12Z</dcterms:modified>
</cp:coreProperties>
</file>