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sldIdLst>
    <p:sldId id="256" r:id="rId2"/>
    <p:sldId id="287" r:id="rId3"/>
    <p:sldId id="360" r:id="rId4"/>
    <p:sldId id="319" r:id="rId5"/>
    <p:sldId id="317" r:id="rId6"/>
    <p:sldId id="320" r:id="rId7"/>
    <p:sldId id="362" r:id="rId8"/>
    <p:sldId id="323" r:id="rId9"/>
    <p:sldId id="325" r:id="rId10"/>
    <p:sldId id="326" r:id="rId11"/>
    <p:sldId id="327" r:id="rId12"/>
    <p:sldId id="322" r:id="rId13"/>
    <p:sldId id="297" r:id="rId14"/>
    <p:sldId id="344" r:id="rId15"/>
    <p:sldId id="339" r:id="rId16"/>
    <p:sldId id="340" r:id="rId17"/>
    <p:sldId id="338" r:id="rId18"/>
    <p:sldId id="367" r:id="rId19"/>
    <p:sldId id="299" r:id="rId20"/>
    <p:sldId id="364" r:id="rId21"/>
    <p:sldId id="387" r:id="rId22"/>
    <p:sldId id="303" r:id="rId23"/>
    <p:sldId id="390" r:id="rId24"/>
    <p:sldId id="392" r:id="rId25"/>
    <p:sldId id="399" r:id="rId26"/>
    <p:sldId id="400" r:id="rId27"/>
    <p:sldId id="401" r:id="rId28"/>
    <p:sldId id="402" r:id="rId29"/>
    <p:sldId id="311" r:id="rId30"/>
    <p:sldId id="312" r:id="rId31"/>
    <p:sldId id="313" r:id="rId32"/>
    <p:sldId id="315" r:id="rId33"/>
    <p:sldId id="403" r:id="rId34"/>
    <p:sldId id="318" r:id="rId35"/>
    <p:sldId id="404" r:id="rId36"/>
    <p:sldId id="405" r:id="rId37"/>
    <p:sldId id="314" r:id="rId38"/>
    <p:sldId id="335" r:id="rId39"/>
    <p:sldId id="336" r:id="rId40"/>
    <p:sldId id="316" r:id="rId41"/>
    <p:sldId id="337" r:id="rId42"/>
    <p:sldId id="406" r:id="rId43"/>
    <p:sldId id="321" r:id="rId44"/>
    <p:sldId id="407" r:id="rId45"/>
    <p:sldId id="341" r:id="rId46"/>
    <p:sldId id="342" r:id="rId47"/>
    <p:sldId id="343" r:id="rId48"/>
    <p:sldId id="408" r:id="rId49"/>
    <p:sldId id="345" r:id="rId50"/>
    <p:sldId id="346" r:id="rId51"/>
    <p:sldId id="347" r:id="rId52"/>
    <p:sldId id="348" r:id="rId53"/>
    <p:sldId id="349" r:id="rId54"/>
    <p:sldId id="351" r:id="rId55"/>
    <p:sldId id="352" r:id="rId56"/>
    <p:sldId id="409" r:id="rId57"/>
    <p:sldId id="324" r:id="rId58"/>
    <p:sldId id="410" r:id="rId59"/>
    <p:sldId id="411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350" r:id="rId83"/>
    <p:sldId id="428" r:id="rId84"/>
    <p:sldId id="429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430" r:id="rId93"/>
    <p:sldId id="361" r:id="rId94"/>
    <p:sldId id="431" r:id="rId95"/>
    <p:sldId id="363" r:id="rId96"/>
    <p:sldId id="432" r:id="rId97"/>
    <p:sldId id="365" r:id="rId98"/>
    <p:sldId id="366" r:id="rId99"/>
    <p:sldId id="433" r:id="rId100"/>
    <p:sldId id="434" r:id="rId101"/>
    <p:sldId id="435" r:id="rId102"/>
    <p:sldId id="437" r:id="rId103"/>
    <p:sldId id="438" r:id="rId104"/>
    <p:sldId id="439" r:id="rId105"/>
    <p:sldId id="440" r:id="rId106"/>
    <p:sldId id="441" r:id="rId107"/>
    <p:sldId id="444" r:id="rId108"/>
    <p:sldId id="445" r:id="rId109"/>
    <p:sldId id="446" r:id="rId110"/>
    <p:sldId id="447" r:id="rId111"/>
    <p:sldId id="448" r:id="rId112"/>
    <p:sldId id="449" r:id="rId113"/>
    <p:sldId id="454" r:id="rId114"/>
    <p:sldId id="300" r:id="rId115"/>
    <p:sldId id="302" r:id="rId116"/>
    <p:sldId id="2171" r:id="rId117"/>
    <p:sldId id="456" r:id="rId118"/>
    <p:sldId id="457" r:id="rId119"/>
    <p:sldId id="458" r:id="rId120"/>
    <p:sldId id="459" r:id="rId121"/>
    <p:sldId id="460" r:id="rId122"/>
    <p:sldId id="304" r:id="rId123"/>
    <p:sldId id="305" r:id="rId124"/>
    <p:sldId id="306" r:id="rId125"/>
    <p:sldId id="307" r:id="rId126"/>
    <p:sldId id="308" r:id="rId127"/>
    <p:sldId id="309" r:id="rId128"/>
    <p:sldId id="310" r:id="rId129"/>
    <p:sldId id="461" r:id="rId130"/>
    <p:sldId id="462" r:id="rId131"/>
    <p:sldId id="463" r:id="rId132"/>
    <p:sldId id="464" r:id="rId133"/>
    <p:sldId id="2131" r:id="rId134"/>
    <p:sldId id="2132" r:id="rId135"/>
    <p:sldId id="2133" r:id="rId136"/>
    <p:sldId id="2134" r:id="rId137"/>
    <p:sldId id="2135" r:id="rId138"/>
    <p:sldId id="2136" r:id="rId139"/>
    <p:sldId id="2137" r:id="rId140"/>
    <p:sldId id="2138" r:id="rId141"/>
    <p:sldId id="2139" r:id="rId142"/>
    <p:sldId id="2140" r:id="rId143"/>
    <p:sldId id="2141" r:id="rId144"/>
    <p:sldId id="2142" r:id="rId145"/>
    <p:sldId id="2143" r:id="rId146"/>
    <p:sldId id="2144" r:id="rId147"/>
    <p:sldId id="2145" r:id="rId148"/>
    <p:sldId id="2146" r:id="rId149"/>
    <p:sldId id="295" r:id="rId15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820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1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2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36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80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83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3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5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Společnosti emitují komerční papíry především s cílem získat prostředky ke krytí provozních potřeb jako je výplata mezd, nákup surovin, zaplacení krátkodobých závazků vůči obchodním parterům či daňovému úřadu apod.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744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800" dirty="0"/>
              <a:t>Podle způsobu emise můžeme komerční papíry členit do dvou základních skupin: </a:t>
            </a:r>
          </a:p>
          <a:p>
            <a:pPr lvl="1" algn="just"/>
            <a:r>
              <a:rPr lang="cs-CZ" sz="1400" dirty="0"/>
              <a:t>Přímé komerční papíry jsou emitovány velkými společnostmi, které je prodávají přímo investorům. Jejich nevýhodou jsou náklady na přímou administraci emise, distribuce a marketingu. Proto se emitují ve velkém množství, což zajistí jednodušší pokrytí těchto nákladů; </a:t>
            </a:r>
          </a:p>
          <a:p>
            <a:pPr lvl="1" algn="just"/>
            <a:r>
              <a:rPr lang="cs-CZ" sz="1400" dirty="0"/>
              <a:t>Dealerské komerční papíry emitují méně známé společnosti a prodávají je nejprve dealerům. Dealeři obvykle skupují celou emisi za zvýhodněnou cenu a následně komerční papíry prodávají individuálním investorům za cenu vyšší. Výhodou dealerských papírů je, že emitent tak nemusí sám hledat investory, nevýhodou je obecně nižší výnos z emise pro emitenta.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76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Výhodnost skonta posuzujeme porovnáním jeho výše s úrokem, který buď musíme zaplatit za vypůjčené peníze (pokud nemáme peněžní prostředky okamžitě k dispozici, abychom mohli zaplatit za zboží  s využitím skonta) anebo v případě, že máme k dispozici peněžní prostředky, pak s úrokem, příp. výnosem, který získáme, když tyto volné peněžní prostředky investujeme na dobu od splatnosti s využitím skonta do splatnosti bez možnosti využití skonta.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2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7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9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4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pojistná matematika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určeno studentům KOMB studia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 Jaké faktory ovlivňují výši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84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73630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Spojité úročení, úroková míra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a reálná úroková míra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867894"/>
            <a:ext cx="27440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2197417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Spojité úročení – úroková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512" y="1059582"/>
                <a:ext cx="8352928" cy="360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62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625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62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62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625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25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2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25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2625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sz="2625" dirty="0"/>
              </a:p>
              <a:p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5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1950" dirty="0"/>
                  <a:t> - budoucí hodnota kapitálu, splatná částka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950" dirty="0"/>
                  <a:t> - současná hodnota kapitálu, jistina</a:t>
                </a:r>
              </a:p>
              <a:p>
                <a:r>
                  <a:rPr lang="cs-CZ" sz="1950" dirty="0"/>
                  <a:t>i – roční úroková sazba (sazba </a:t>
                </a:r>
                <a:r>
                  <a:rPr lang="cs-CZ" sz="1950" dirty="0" err="1"/>
                  <a:t>p.a</a:t>
                </a:r>
                <a:r>
                  <a:rPr lang="cs-CZ" sz="1950" dirty="0"/>
                  <a:t>.)</a:t>
                </a:r>
              </a:p>
              <a:p>
                <a:r>
                  <a:rPr lang="cs-CZ" sz="1950" dirty="0"/>
                  <a:t>n – doba uložení kapitálu v letech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512" y="1059582"/>
                <a:ext cx="8352928" cy="3600400"/>
              </a:xfrm>
              <a:prstGeom prst="rect">
                <a:avLst/>
              </a:prstGeom>
              <a:blipFill rotWithShape="0">
                <a:blip r:embed="rId2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398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7"/>
            <a:ext cx="5328592" cy="504056"/>
          </a:xfrm>
        </p:spPr>
        <p:txBody>
          <a:bodyPr/>
          <a:lstStyle/>
          <a:p>
            <a:r>
              <a:rPr lang="cs-CZ" b="1" dirty="0"/>
              <a:t>Nominální a reálná úroková míra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424936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cs-CZ" sz="2000" dirty="0"/>
              <a:t>Úrokové sazby, které jsou oficiálně vyhlašované bankami, uvedené ve smlouvách nebo vytištěny na cenných papírech, jsou tzv. nominální úrokové sazby, to znamená takové, v jejichž hodnotě není zohledněna míra inflace. Reálnou úrokovou míru dostaneme, pokud do nominální úrokové míry zohledníme míru inflace.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43758"/>
            <a:ext cx="6408712" cy="16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82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Inflace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1131590"/>
                <a:ext cx="8568952" cy="331236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cs-CZ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30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endParaRPr lang="cs-CZ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900" dirty="0"/>
                  <a:t> </a:t>
                </a:r>
                <a:r>
                  <a:rPr lang="cs-CZ" sz="1900" dirty="0"/>
                  <a:t>- budoucí cena zboží a služeb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900" dirty="0"/>
                  <a:t> - současná cena zboží a služeb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9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1900" dirty="0"/>
                  <a:t> - roční míry inflace v letech 1 … </a:t>
                </a:r>
                <a:r>
                  <a:rPr lang="cs-CZ" sz="1900" i="1" dirty="0"/>
                  <a:t>n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1131590"/>
                <a:ext cx="8568952" cy="3312368"/>
              </a:xfrm>
              <a:prstGeom prst="rect">
                <a:avLst/>
              </a:prstGeom>
              <a:blipFill rotWithShape="0">
                <a:blip r:embed="rId2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4561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Reálná úroková míra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1059582"/>
                <a:ext cx="8784976" cy="3672408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/>
              <a:p>
                <a:pPr algn="just"/>
                <a:r>
                  <a:rPr lang="cs-CZ" sz="4000" dirty="0">
                    <a:latin typeface="Cambria Math" panose="02040503050406030204" pitchFamily="18" charset="0"/>
                  </a:rPr>
                  <a:t>Reálná úroková míra určuje skutečné zhodnocení uloženého kapitálu – tj. přírůstek kupní síly vkladatele v důsledku odložení spotřeby na pozdější dobu.</a:t>
                </a:r>
              </a:p>
              <a:p>
                <a:pPr algn="just"/>
                <a:endParaRPr lang="cs-CZ" sz="4000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cs-CZ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cs-CZ" sz="4000" dirty="0"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4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cs-CZ" sz="4000" dirty="0">
                  <a:latin typeface="Cambria Math" panose="02040503050406030204" pitchFamily="18" charset="0"/>
                </a:endParaRPr>
              </a:p>
              <a:p>
                <a:pPr algn="just"/>
                <a:endParaRPr lang="cs-CZ" dirty="0">
                  <a:latin typeface="Cambria Math" panose="02040503050406030204" pitchFamily="18" charset="0"/>
                </a:endParaRPr>
              </a:p>
              <a:p>
                <a:pPr algn="just"/>
                <a:endParaRPr lang="cs-CZ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b="0" dirty="0"/>
                  <a:t> - reálná úroková sazba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- nominální úroková sazba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b="0" dirty="0">
                    <a:ea typeface="Cambria Math" panose="02040503050406030204" pitchFamily="18" charset="0"/>
                  </a:rPr>
                  <a:t> – míra inflace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dirty="0"/>
                  <a:t> – srážková daň z úroků</a:t>
                </a:r>
              </a:p>
              <a:p>
                <a:pPr algn="just"/>
                <a:endParaRPr lang="cs-CZ" dirty="0">
                  <a:latin typeface="Cambria Math" panose="02040503050406030204" pitchFamily="18" charset="0"/>
                </a:endParaRPr>
              </a:p>
              <a:p>
                <a:pPr algn="just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1059582"/>
                <a:ext cx="8784976" cy="3672408"/>
              </a:xfrm>
              <a:prstGeom prst="rect">
                <a:avLst/>
              </a:prstGeom>
              <a:blipFill rotWithShape="0">
                <a:blip r:embed="rId2"/>
                <a:stretch>
                  <a:fillRect l="-833" t="-2990" r="-9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753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Reálná úroková míra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1059582"/>
                <a:ext cx="8712968" cy="36004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cs-CZ" sz="3100" dirty="0">
                    <a:latin typeface="Cambria Math" panose="02040503050406030204" pitchFamily="18" charset="0"/>
                  </a:rPr>
                  <a:t>Níže uvedenou aproximaci lze použít při nízkých mírách inflace.</a:t>
                </a:r>
              </a:p>
              <a:p>
                <a:pPr algn="just"/>
                <a:endParaRPr lang="cs-CZ" sz="3100" i="1" dirty="0">
                  <a:latin typeface="Cambria Math" panose="02040503050406030204" pitchFamily="18" charset="0"/>
                </a:endParaRPr>
              </a:p>
              <a:p>
                <a:pPr algn="just"/>
                <a:endParaRPr lang="cs-CZ" sz="31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sz="3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cs-CZ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3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cs-CZ" sz="3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3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cs-CZ" sz="3100" dirty="0">
                  <a:ea typeface="Cambria Math" panose="02040503050406030204" pitchFamily="18" charset="0"/>
                </a:endParaRPr>
              </a:p>
              <a:p>
                <a:pPr algn="just"/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700" b="0" dirty="0"/>
                  <a:t> - reálná úroková sazba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700" dirty="0"/>
                  <a:t>- nominální úroková sazba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sz="2700" b="0" dirty="0">
                    <a:ea typeface="Cambria Math" panose="02040503050406030204" pitchFamily="18" charset="0"/>
                  </a:rPr>
                  <a:t> – míra inflace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sz="27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2700" dirty="0"/>
                  <a:t> – srážková daň z úroků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1059582"/>
                <a:ext cx="8712968" cy="3600400"/>
              </a:xfrm>
              <a:prstGeom prst="rect">
                <a:avLst/>
              </a:prstGeom>
              <a:blipFill rotWithShape="0">
                <a:blip r:embed="rId2"/>
                <a:stretch>
                  <a:fillRect l="-769" t="-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6991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892480" cy="374441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Uložených 1000 korun na úrok 10 % p. a. přinese při ročním úročení na konci roku částku 1 100 Kč (platí pro jednoduché i složené úročení). </a:t>
            </a:r>
          </a:p>
          <a:p>
            <a:pPr algn="just"/>
            <a:endParaRPr lang="cs-CZ" sz="1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Použitím spojitého úročení získáme zhruba o 5 korun více: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1 000 × e^(0,1×1) = 1 105,17..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Čtvrtletní složené úročení nicméně přinese už téměř 1 104 Kč: 1 000 ×(1+0,1/4)^4 = 1 103,81..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Pouhá čtyři úročení se v tomto případě vyrovnají třem čtvrtinám efektu (3,81 / 5,17), který přinese spojité úročení s nekonečně úrokovými obdobími. </a:t>
            </a:r>
          </a:p>
          <a:p>
            <a:pPr algn="just"/>
            <a:r>
              <a:rPr lang="cs-CZ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Všechny tři typy úročení vypadají v grafickém vyjádření takto.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435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6848A-593B-6093-BE38-1E9358E9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Vliv inflace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94348F-99AD-5B61-2A07-2D33060FB5B0}"/>
              </a:ext>
            </a:extLst>
          </p:cNvPr>
          <p:cNvSpPr txBox="1"/>
          <p:nvPr/>
        </p:nvSpPr>
        <p:spPr>
          <a:xfrm>
            <a:off x="827584" y="1131590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Při řešení problémů ve finančním světě vstupuje do hry inflace.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E9085B-DFE2-3535-1C99-757AD080C294}"/>
              </a:ext>
            </a:extLst>
          </p:cNvPr>
          <p:cNvSpPr txBox="1"/>
          <p:nvPr/>
        </p:nvSpPr>
        <p:spPr>
          <a:xfrm>
            <a:off x="683568" y="1635646"/>
            <a:ext cx="71287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Jaký vliv má inflace na kapitál, který se úročí?</a:t>
            </a:r>
          </a:p>
          <a:p>
            <a:r>
              <a:rPr lang="cs-CZ" dirty="0"/>
              <a:t>Zejména nás bude zajímat tzv. reálná úroková míra, která právě zohlední inflaci.</a:t>
            </a:r>
          </a:p>
          <a:p>
            <a:endParaRPr lang="cs-CZ" dirty="0"/>
          </a:p>
          <a:p>
            <a:r>
              <a:rPr lang="cs-CZ" dirty="0"/>
              <a:t>Reálná úroková míra vzniká úpravou nominální úrokové míry o inflaci.</a:t>
            </a:r>
          </a:p>
          <a:p>
            <a:endParaRPr lang="cs-CZ" dirty="0"/>
          </a:p>
          <a:p>
            <a:r>
              <a:rPr lang="cs-CZ" dirty="0"/>
              <a:t>Nejprve ukážeme vliv inflace na konkrétním příkladu.</a:t>
            </a:r>
          </a:p>
        </p:txBody>
      </p:sp>
    </p:spTree>
    <p:extLst>
      <p:ext uri="{BB962C8B-B14F-4D97-AF65-F5344CB8AC3E}">
        <p14:creationId xmlns:p14="http://schemas.microsoft.com/office/powerpoint/2010/main" val="24031750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5A4DC-811E-BF96-9185-E32F3104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E92DC0-0741-766E-C494-BCC83F626A9A}"/>
              </a:ext>
            </a:extLst>
          </p:cNvPr>
          <p:cNvSpPr txBox="1"/>
          <p:nvPr/>
        </p:nvSpPr>
        <p:spPr>
          <a:xfrm>
            <a:off x="278923" y="889432"/>
            <a:ext cx="78743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bude reálná hodnota stokoruny po dvou letech (na konci druhého roku),</a:t>
            </a:r>
          </a:p>
          <a:p>
            <a:r>
              <a:rPr lang="cs-CZ" dirty="0"/>
              <a:t>je-li míra inflace v prvním roce 10% a v druhém 15%?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Řešení:</a:t>
            </a:r>
          </a:p>
          <a:p>
            <a:r>
              <a:rPr lang="cs-CZ" dirty="0"/>
              <a:t>Na konci prvního roku bude reálná hodnota stokoruny činit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E0FDD-8680-73FA-460B-A5F904F4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6" y="2643758"/>
            <a:ext cx="1463167" cy="5791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246778-7ED9-1630-CDB6-DC83FFBD8453}"/>
              </a:ext>
            </a:extLst>
          </p:cNvPr>
          <p:cNvSpPr txBox="1"/>
          <p:nvPr/>
        </p:nvSpPr>
        <p:spPr>
          <a:xfrm>
            <a:off x="268886" y="32170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na konci druhého roku pak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C3162B6-B921-4FD5-0852-D9AF1155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26" y="3092214"/>
            <a:ext cx="1767993" cy="62489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872947-7EC2-2853-6E06-2DA00111B5E3}"/>
              </a:ext>
            </a:extLst>
          </p:cNvPr>
          <p:cNvSpPr txBox="1"/>
          <p:nvPr/>
        </p:nvSpPr>
        <p:spPr>
          <a:xfrm>
            <a:off x="504816" y="3792050"/>
            <a:ext cx="809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Reálná hodnota neboli kupní síla stokoruny po dvou letech bude činit jen</a:t>
            </a:r>
          </a:p>
          <a:p>
            <a:r>
              <a:rPr lang="cs-CZ" b="1" dirty="0">
                <a:solidFill>
                  <a:srgbClr val="C00000"/>
                </a:solidFill>
              </a:rPr>
              <a:t>79,05 Kč.</a:t>
            </a:r>
          </a:p>
        </p:txBody>
      </p:sp>
    </p:spTree>
    <p:extLst>
      <p:ext uri="{BB962C8B-B14F-4D97-AF65-F5344CB8AC3E}">
        <p14:creationId xmlns:p14="http://schemas.microsoft.com/office/powerpoint/2010/main" val="32197793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A3EC0-31CF-AB3F-C11C-0A7AFAB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2737ED-B155-1B4C-7534-9DF2D2591A70}"/>
              </a:ext>
            </a:extLst>
          </p:cNvPr>
          <p:cNvSpPr txBox="1"/>
          <p:nvPr/>
        </p:nvSpPr>
        <p:spPr>
          <a:xfrm>
            <a:off x="467544" y="987574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Vložili jsme na bankovní účet 1 000 000Kč na jeden rok. Úrokovací období je jeden rok a roční úroková sazba je 5%. Míra inflace byla v tomto roce 2%. Daň z úroku neuvažujeme. Jaká byla reálná úroková míra zaokrouhlená na setiny procenta?</a:t>
            </a:r>
          </a:p>
        </p:txBody>
      </p:sp>
    </p:spTree>
    <p:extLst>
      <p:ext uri="{BB962C8B-B14F-4D97-AF65-F5344CB8AC3E}">
        <p14:creationId xmlns:p14="http://schemas.microsoft.com/office/powerpoint/2010/main" val="333284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Diskontní sazba</a:t>
            </a:r>
          </a:p>
          <a:p>
            <a:pPr>
              <a:defRPr/>
            </a:pPr>
            <a:r>
              <a:rPr lang="cs-CZ" sz="2000" dirty="0"/>
              <a:t>Mezibankovní úrokové sazby</a:t>
            </a:r>
          </a:p>
          <a:p>
            <a:pPr>
              <a:defRPr/>
            </a:pPr>
            <a:r>
              <a:rPr lang="cs-CZ" sz="2000" dirty="0"/>
              <a:t>Strategie banky</a:t>
            </a:r>
          </a:p>
          <a:p>
            <a:pPr>
              <a:defRPr/>
            </a:pPr>
            <a:r>
              <a:rPr lang="cs-CZ" sz="2000" dirty="0"/>
              <a:t>Riziko půjčky</a:t>
            </a:r>
          </a:p>
          <a:p>
            <a:pPr>
              <a:defRPr/>
            </a:pPr>
            <a:r>
              <a:rPr lang="cs-CZ" sz="2000" dirty="0"/>
              <a:t>Doba půjčky</a:t>
            </a:r>
          </a:p>
          <a:p>
            <a:pPr>
              <a:defRPr/>
            </a:pPr>
            <a:r>
              <a:rPr lang="cs-CZ" sz="2000" dirty="0"/>
              <a:t>Nejnižší úroková míra na trhu</a:t>
            </a:r>
          </a:p>
          <a:p>
            <a:pPr>
              <a:defRPr/>
            </a:pPr>
            <a:r>
              <a:rPr lang="cs-CZ" sz="2000" dirty="0"/>
              <a:t>Výše zapůjčeného kapitálu</a:t>
            </a:r>
          </a:p>
          <a:p>
            <a:pPr>
              <a:defRPr/>
            </a:pPr>
            <a:r>
              <a:rPr lang="cs-CZ" sz="2000" dirty="0"/>
              <a:t>Daňová politika státu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….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Faktory ovlivňující úrokovou míru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988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5932-CE15-2084-9530-3E6A6666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363CB1-04C1-B0C9-5569-AE8D42CD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6508044" cy="12421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B557F0-43AC-C863-3AB4-C3D57384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2322769"/>
            <a:ext cx="6401355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8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56895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200" dirty="0"/>
              <a:t>Jak se změní hodnota vkladu 15 000 Kč uloženého jeden rok na účtu při úrokové míře 10% </a:t>
            </a:r>
            <a:r>
              <a:rPr lang="cs-CZ" sz="2200" dirty="0" err="1"/>
              <a:t>p.a</a:t>
            </a:r>
            <a:r>
              <a:rPr lang="cs-CZ" sz="2200" dirty="0"/>
              <a:t>. se spojitým úročením? Jaká bude úroková intenzita?</a:t>
            </a:r>
          </a:p>
          <a:p>
            <a:r>
              <a:rPr lang="cs-CZ" sz="2200" b="1" dirty="0"/>
              <a:t> </a:t>
            </a:r>
          </a:p>
          <a:p>
            <a:r>
              <a:rPr lang="cs-CZ" sz="2200" dirty="0"/>
              <a:t>Hodnotu vkladu za rok získáme užitím vztahu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5369D-6F95-C82E-AB9C-E4DE0E22A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7854"/>
            <a:ext cx="27363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14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D7B6A-E1A5-4270-55B1-56EF9856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402CFD-7380-11DC-5C87-7F13813A6F63}"/>
              </a:ext>
            </a:extLst>
          </p:cNvPr>
          <p:cNvSpPr txBox="1"/>
          <p:nvPr/>
        </p:nvSpPr>
        <p:spPr>
          <a:xfrm>
            <a:off x="611560" y="1279553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Úrokovou intenzitu vypočteme pomocí vzorce  tj. </a:t>
            </a:r>
            <a:r>
              <a:rPr lang="cs-CZ" dirty="0" err="1"/>
              <a:t>ie</a:t>
            </a:r>
            <a:r>
              <a:rPr lang="cs-CZ" dirty="0"/>
              <a:t> = e</a:t>
            </a:r>
          </a:p>
          <a:p>
            <a:r>
              <a:rPr lang="cs-CZ" dirty="0"/>
              <a:t>0,1 − 1 = 0, 10517, tj. 10, 517% </a:t>
            </a:r>
            <a:r>
              <a:rPr lang="cs-CZ" dirty="0" err="1"/>
              <a:t>p.a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Vklad za jeden rok vzroste na 16 577,60 Kč. </a:t>
            </a:r>
          </a:p>
          <a:p>
            <a:r>
              <a:rPr lang="cs-CZ" dirty="0"/>
              <a:t>Úroková intenzita je 10,517% </a:t>
            </a:r>
            <a:r>
              <a:rPr lang="cs-CZ" dirty="0" err="1"/>
              <a:t>p.a</a:t>
            </a:r>
            <a:r>
              <a:rPr lang="cs-CZ" dirty="0"/>
              <a:t>. To je o 0,001% ročně více než v případě, kdy jsou úroky ke vkladu připisovány denně </a:t>
            </a:r>
          </a:p>
        </p:txBody>
      </p:sp>
    </p:spTree>
    <p:extLst>
      <p:ext uri="{BB962C8B-B14F-4D97-AF65-F5344CB8AC3E}">
        <p14:creationId xmlns:p14="http://schemas.microsoft.com/office/powerpoint/2010/main" val="26137395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CE20F-C212-E10E-EB85-8E3D331A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D6A917-8562-381A-AD20-CB3163EF008F}"/>
              </a:ext>
            </a:extLst>
          </p:cNvPr>
          <p:cNvSpPr txBox="1"/>
          <p:nvPr/>
        </p:nvSpPr>
        <p:spPr>
          <a:xfrm>
            <a:off x="594360" y="1105361"/>
            <a:ext cx="6667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/>
              <a:t>Kolik musíme ukládat počátkem každého čtvrtletí, abychom za rok uspořili</a:t>
            </a:r>
          </a:p>
          <a:p>
            <a:r>
              <a:rPr lang="cs-CZ" sz="1500" dirty="0"/>
              <a:t>10 000 Kč při úrokové míře 8% </a:t>
            </a:r>
            <a:r>
              <a:rPr lang="cs-CZ" sz="1500" dirty="0" err="1"/>
              <a:t>p.a</a:t>
            </a:r>
            <a:r>
              <a:rPr lang="cs-CZ" sz="150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39A935-89F3-B968-ACF1-E3EEA7369602}"/>
              </a:ext>
            </a:extLst>
          </p:cNvPr>
          <p:cNvSpPr txBox="1"/>
          <p:nvPr/>
        </p:nvSpPr>
        <p:spPr>
          <a:xfrm>
            <a:off x="480060" y="1790700"/>
            <a:ext cx="63779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4FDFE4-48B1-026C-3A51-750B4A4ABE40}"/>
              </a:ext>
            </a:extLst>
          </p:cNvPr>
          <p:cNvSpPr txBox="1"/>
          <p:nvPr/>
        </p:nvSpPr>
        <p:spPr>
          <a:xfrm>
            <a:off x="1059180" y="3609536"/>
            <a:ext cx="54025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Abychom naspořili 10 000 Kč, musíme pravidelně ukládat </a:t>
            </a:r>
            <a:r>
              <a:rPr lang="cs-CZ" sz="1350" dirty="0">
                <a:solidFill>
                  <a:srgbClr val="C00000"/>
                </a:solidFill>
              </a:rPr>
              <a:t>2 381 Kč.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598C67C-2AE7-D177-BA97-AAC149CF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59" y="2365992"/>
            <a:ext cx="187468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51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F33E1-976E-8DEA-8FD3-F6E843FF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Krátkodobé polhůtní spoření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08CFB9-8027-5B06-DF35-7AC389EB5057}"/>
              </a:ext>
            </a:extLst>
          </p:cNvPr>
          <p:cNvSpPr txBox="1"/>
          <p:nvPr/>
        </p:nvSpPr>
        <p:spPr>
          <a:xfrm>
            <a:off x="838200" y="1315917"/>
            <a:ext cx="63703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Příklad</a:t>
            </a:r>
          </a:p>
          <a:p>
            <a:r>
              <a:rPr lang="cs-CZ" sz="1350" dirty="0"/>
              <a:t>Jakou částku uspoříme do konce roku, jestliže koncem každého měsíce ukládáme 1 200 Kč při úrokové míře 9% </a:t>
            </a:r>
            <a:r>
              <a:rPr lang="cs-CZ" sz="1350" dirty="0" err="1"/>
              <a:t>p.a</a:t>
            </a:r>
            <a:r>
              <a:rPr lang="cs-CZ" sz="135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2D3FF2-CD07-ADC8-0830-1C195E639705}"/>
              </a:ext>
            </a:extLst>
          </p:cNvPr>
          <p:cNvSpPr txBox="1"/>
          <p:nvPr/>
        </p:nvSpPr>
        <p:spPr>
          <a:xfrm>
            <a:off x="838200" y="2136393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  <a:p>
            <a:r>
              <a:rPr lang="cs-CZ" sz="1350" dirty="0"/>
              <a:t>Dosadíme do vzorce , kde opět m = 12 a x = 1200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A0D7DC-8C7E-569E-9D5B-E5830B8B5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6" y="2730069"/>
            <a:ext cx="3285814" cy="630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DE9A1-113E-6BAB-A17E-C9FA3BC0D4E1}"/>
              </a:ext>
            </a:extLst>
          </p:cNvPr>
          <p:cNvSpPr txBox="1"/>
          <p:nvPr/>
        </p:nvSpPr>
        <p:spPr>
          <a:xfrm>
            <a:off x="1028700" y="358466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Uspoříme 14 994 Kč. To je o 8 Kč méně než v případě předlhůtního spoření, kdy jsou úroky počítány ze všech úložek. U polhůtního spoření úrok z</a:t>
            </a:r>
          </a:p>
          <a:p>
            <a:r>
              <a:rPr lang="cs-CZ" sz="1350" dirty="0"/>
              <a:t>poslední úložky už nepočítáme, proto je naspořená částka nižší.</a:t>
            </a:r>
          </a:p>
        </p:txBody>
      </p:sp>
    </p:spTree>
    <p:extLst>
      <p:ext uri="{BB962C8B-B14F-4D97-AF65-F5344CB8AC3E}">
        <p14:creationId xmlns:p14="http://schemas.microsoft.com/office/powerpoint/2010/main" val="22282521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A1A4C-4CF0-2776-0B7C-C14FCA96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F5D0A-C6BD-7087-A1A1-C00BAE065636}"/>
              </a:ext>
            </a:extLst>
          </p:cNvPr>
          <p:cNvSpPr txBox="1"/>
          <p:nvPr/>
        </p:nvSpPr>
        <p:spPr>
          <a:xfrm>
            <a:off x="708660" y="981433"/>
            <a:ext cx="74295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Jak  dlouho  je  nutno  spořit  počátkem  každého  měsíce  500  Kč,  aby  uspořená částka dosáhla  výše  50  000  Kč  při  neměnné  4  %  roční  úrokové  sazbě  a  ročním  připisování úroků? Dosadíme do vzorce: </a:t>
            </a:r>
            <a:r>
              <a:rPr lang="cs-CZ" sz="1350" dirty="0" err="1"/>
              <a:t>Kc</a:t>
            </a:r>
            <a:r>
              <a:rPr lang="cs-CZ" sz="1350" dirty="0"/>
              <a:t> = 50000, K = 500, m = 12, r = 0,04 a n = ?.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EFBE30-B955-E6EA-C62D-C8433A19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56" y="1971623"/>
            <a:ext cx="2983489" cy="120025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636C03-D686-23A8-99A4-F91C75B2AB62}"/>
              </a:ext>
            </a:extLst>
          </p:cNvPr>
          <p:cNvSpPr txBox="1"/>
          <p:nvPr/>
        </p:nvSpPr>
        <p:spPr>
          <a:xfrm>
            <a:off x="1653540" y="360673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Uvedenou částku naspoříme přibližně za 7,2 roku.</a:t>
            </a:r>
          </a:p>
        </p:txBody>
      </p:sp>
    </p:spTree>
    <p:extLst>
      <p:ext uri="{BB962C8B-B14F-4D97-AF65-F5344CB8AC3E}">
        <p14:creationId xmlns:p14="http://schemas.microsoft.com/office/powerpoint/2010/main" val="22001918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3249A-96EF-6493-BFE7-6AF44D26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Pojistné pojmy</a:t>
            </a:r>
          </a:p>
        </p:txBody>
      </p:sp>
    </p:spTree>
    <p:extLst>
      <p:ext uri="{BB962C8B-B14F-4D97-AF65-F5344CB8AC3E}">
        <p14:creationId xmlns:p14="http://schemas.microsoft.com/office/powerpoint/2010/main" val="32097530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" y="1054286"/>
            <a:ext cx="6904319" cy="3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1" y="928525"/>
            <a:ext cx="6892887" cy="37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42" y="1285764"/>
            <a:ext cx="6755716" cy="2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Nominální úroková míra</a:t>
            </a:r>
          </a:p>
          <a:p>
            <a:r>
              <a:rPr lang="cs-CZ" altLang="cs-CZ" sz="2000" dirty="0"/>
              <a:t>Reálná úroková míra</a:t>
            </a:r>
          </a:p>
          <a:p>
            <a:r>
              <a:rPr lang="cs-CZ" altLang="cs-CZ" sz="2000" dirty="0"/>
              <a:t>Efektivní úroková míra</a:t>
            </a:r>
          </a:p>
          <a:p>
            <a:r>
              <a:rPr lang="cs-CZ" altLang="cs-CZ" sz="2000" dirty="0"/>
              <a:t>Zvažovaná úroková míra, požadovaná výnosností</a:t>
            </a:r>
          </a:p>
          <a:p>
            <a:r>
              <a:rPr lang="cs-CZ" altLang="cs-CZ" sz="2000" dirty="0"/>
              <a:t>Vnitřní výnosové procento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druhy úrokových měr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01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1174312"/>
            <a:ext cx="6858594" cy="27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302910"/>
            <a:ext cx="6881456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8" y="1117157"/>
            <a:ext cx="6921465" cy="2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6" y="705641"/>
            <a:ext cx="6915749" cy="37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188600"/>
            <a:ext cx="6932896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4" y="968554"/>
            <a:ext cx="6887172" cy="32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" y="1180027"/>
            <a:ext cx="6967189" cy="2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3" y="1234324"/>
            <a:ext cx="691003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022851"/>
            <a:ext cx="6932896" cy="30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611335"/>
            <a:ext cx="6927180" cy="3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000" b="1" dirty="0"/>
              <a:t>Úrokovací období = </a:t>
            </a:r>
            <a:r>
              <a:rPr lang="cs-CZ" sz="2000" dirty="0"/>
              <a:t>doba, za kterou se pravidelně připisují úroky </a:t>
            </a:r>
            <a:endParaRPr lang="cs-CZ" sz="1400" dirty="0"/>
          </a:p>
          <a:p>
            <a:pPr>
              <a:defRPr/>
            </a:pPr>
            <a:r>
              <a:rPr lang="cs-CZ" sz="2000" dirty="0"/>
              <a:t>Úrokovací období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p.a</a:t>
            </a:r>
            <a:r>
              <a:rPr lang="cs-CZ" sz="1600" dirty="0"/>
              <a:t>. (per </a:t>
            </a:r>
            <a:r>
              <a:rPr lang="cs-CZ" sz="1600" dirty="0" err="1"/>
              <a:t>annum</a:t>
            </a:r>
            <a:r>
              <a:rPr lang="cs-CZ" sz="1600" dirty="0"/>
              <a:t>) =&gt; roční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p.s.</a:t>
            </a:r>
            <a:r>
              <a:rPr lang="cs-CZ" sz="1600" dirty="0"/>
              <a:t> (per semestre) =&gt; pololetní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p.q</a:t>
            </a:r>
            <a:r>
              <a:rPr lang="cs-CZ" sz="1600" dirty="0"/>
              <a:t>. (per </a:t>
            </a:r>
            <a:r>
              <a:rPr lang="cs-CZ" sz="1600" dirty="0" err="1"/>
              <a:t>quartale</a:t>
            </a:r>
            <a:r>
              <a:rPr lang="cs-CZ" sz="1600" dirty="0"/>
              <a:t>) =&gt; čtvrtletní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p.m</a:t>
            </a:r>
            <a:r>
              <a:rPr lang="cs-CZ" sz="1600" dirty="0"/>
              <a:t>. (per </a:t>
            </a:r>
            <a:r>
              <a:rPr lang="cs-CZ" sz="1600" dirty="0" err="1"/>
              <a:t>mensem</a:t>
            </a:r>
            <a:r>
              <a:rPr lang="cs-CZ" sz="1600" dirty="0"/>
              <a:t>) =&gt; měsíční</a:t>
            </a:r>
          </a:p>
          <a:p>
            <a:pPr>
              <a:defRPr/>
            </a:pPr>
            <a:r>
              <a:rPr lang="cs-CZ" sz="2000" dirty="0"/>
              <a:t>úrokovací období ve dnech je možné vyjádřit dvěma způsoby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skutečný počet dnů období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celé měsíce jako 30 dnů </a:t>
            </a:r>
          </a:p>
          <a:p>
            <a:pPr>
              <a:defRPr/>
            </a:pPr>
            <a:r>
              <a:rPr lang="cs-CZ" sz="2000" dirty="0"/>
              <a:t>délka roku ve dnech může být také vyjádřena dvojím způsobem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365 (resp. 366) dnů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360 dnů</a:t>
            </a: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Úrokovací období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827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61" y="1005704"/>
            <a:ext cx="6852879" cy="3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7" y="1160023"/>
            <a:ext cx="6818586" cy="28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1125730"/>
            <a:ext cx="6927180" cy="28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" y="1054286"/>
            <a:ext cx="6904319" cy="3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88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1" y="928525"/>
            <a:ext cx="6892887" cy="37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72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42" y="1285764"/>
            <a:ext cx="6755716" cy="2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45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1174312"/>
            <a:ext cx="6858594" cy="27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78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302910"/>
            <a:ext cx="6881456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27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8" y="1117157"/>
            <a:ext cx="6921465" cy="2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25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6" y="705641"/>
            <a:ext cx="6915749" cy="37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Nominální X reálná úroková míra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1" y="763581"/>
            <a:ext cx="8451046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21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188600"/>
            <a:ext cx="6932896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69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4" y="968554"/>
            <a:ext cx="6887172" cy="32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0657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" y="1180027"/>
            <a:ext cx="6967189" cy="2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372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3" y="1234324"/>
            <a:ext cx="691003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35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" y="1022851"/>
            <a:ext cx="6932896" cy="30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801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611335"/>
            <a:ext cx="6927180" cy="3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94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61" y="1005704"/>
            <a:ext cx="6852879" cy="3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57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7" y="1160023"/>
            <a:ext cx="6818586" cy="28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71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0" y="1125730"/>
            <a:ext cx="6927180" cy="28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325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15616" y="1995686"/>
            <a:ext cx="676875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3000" dirty="0"/>
              <a:t>Děkuji za pozornost a přeji pěkný den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Co znamená, že peníze mají časovou hodnotu???</a:t>
            </a:r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8856984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000" dirty="0"/>
              <a:t>Finanční prostředky mají časovou hodnotu: „koruna dnes má větší hodnotu jako koruna zítra“</a:t>
            </a:r>
          </a:p>
          <a:p>
            <a:pPr>
              <a:buFont typeface="Symbol" pitchFamily="18" charset="2"/>
              <a:buChar char="Þ"/>
              <a:defRPr/>
            </a:pPr>
            <a:endParaRPr lang="cs-CZ" sz="2000" dirty="0"/>
          </a:p>
          <a:p>
            <a:pPr>
              <a:buFont typeface="Symbol" pitchFamily="18" charset="2"/>
              <a:buChar char="Þ"/>
              <a:defRPr/>
            </a:pPr>
            <a:r>
              <a:rPr lang="cs-CZ" sz="2000" dirty="0"/>
              <a:t>Ve finanční matematice všechny částky a závazky vztáhneme k jedinému časovému bodu!!!</a:t>
            </a:r>
          </a:p>
          <a:p>
            <a:pPr>
              <a:buFont typeface="Symbol" pitchFamily="18" charset="2"/>
              <a:buChar char="Þ"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Referenční datum (</a:t>
            </a:r>
            <a:r>
              <a:rPr lang="cs-CZ" sz="2000" b="1" dirty="0" err="1"/>
              <a:t>local</a:t>
            </a:r>
            <a:r>
              <a:rPr lang="cs-CZ" sz="2000" b="1" dirty="0"/>
              <a:t> </a:t>
            </a:r>
            <a:r>
              <a:rPr lang="cs-CZ" sz="2000" b="1" dirty="0" err="1"/>
              <a:t>date</a:t>
            </a:r>
            <a:r>
              <a:rPr lang="cs-CZ" sz="2000" b="1" dirty="0"/>
              <a:t>)</a:t>
            </a:r>
            <a:endParaRPr lang="cs-CZ" sz="1400" dirty="0"/>
          </a:p>
          <a:p>
            <a:pPr lvl="1">
              <a:defRPr/>
            </a:pPr>
            <a:r>
              <a:rPr lang="cs-CZ" sz="2000" dirty="0"/>
              <a:t>Každou finanční částku „lze posunout vpřed“ na časové ose pomocí </a:t>
            </a:r>
            <a:r>
              <a:rPr lang="cs-CZ" sz="2000" b="1" dirty="0"/>
              <a:t>úročení</a:t>
            </a:r>
            <a:r>
              <a:rPr lang="cs-CZ" sz="2000" dirty="0"/>
              <a:t>, nebo „posunout vzad“ pomocí </a:t>
            </a:r>
            <a:r>
              <a:rPr lang="cs-CZ" sz="2000" b="1" dirty="0"/>
              <a:t>diskontování</a:t>
            </a:r>
            <a:r>
              <a:rPr lang="cs-CZ" sz="2000" dirty="0"/>
              <a:t>.</a:t>
            </a:r>
            <a:endParaRPr lang="cs-CZ" sz="18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Časová hodnota peněz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7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b="1" dirty="0"/>
              <a:t>Typy dle způsobu připočítání úroků:</a:t>
            </a:r>
          </a:p>
          <a:p>
            <a:pPr>
              <a:defRPr/>
            </a:pPr>
            <a:r>
              <a:rPr lang="cs-CZ" sz="1600" b="1" dirty="0"/>
              <a:t>Jednoduché 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jestliže se vyplácené úroky nepřipočítají k původnímu kapitálu a tudíž se ani tyto úroky neúročí, úročí se stále jen základní jistina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Používá se zpravidla při uložení kapitálu kratší než jedno úrokovací období!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Složené</a:t>
            </a:r>
            <a:endParaRPr lang="cs-CZ" sz="1100" dirty="0"/>
          </a:p>
          <a:p>
            <a:pPr lvl="1">
              <a:defRPr/>
            </a:pPr>
            <a:r>
              <a:rPr lang="cs-CZ" sz="1400" dirty="0"/>
              <a:t>jestliže se vyplácené úroky připočítají k původnímu kapitálu a znovu se úročí původní kapitál navýšený o připsaný úrok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při složeném úročení se počítá i úrok z úroku!!!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Používá se zpravidla při uložení kapitálu na dobu delší než jedno úrokovací období!</a:t>
            </a:r>
            <a:endParaRPr lang="cs-CZ" sz="1050" dirty="0"/>
          </a:p>
          <a:p>
            <a:pPr marL="0" indent="0">
              <a:buNone/>
              <a:defRPr/>
            </a:pPr>
            <a:r>
              <a:rPr lang="cs-CZ" sz="1600" b="1" dirty="0"/>
              <a:t> </a:t>
            </a:r>
          </a:p>
          <a:p>
            <a:pPr marL="0" indent="0">
              <a:buNone/>
              <a:defRPr/>
            </a:pPr>
            <a:r>
              <a:rPr lang="cs-CZ" sz="1600" b="1" dirty="0"/>
              <a:t>Typy dle okamžiku připočítání úroků:</a:t>
            </a:r>
          </a:p>
          <a:p>
            <a:pPr>
              <a:defRPr/>
            </a:pPr>
            <a:r>
              <a:rPr lang="cs-CZ" sz="1600" b="1" dirty="0"/>
              <a:t>Polhůtní (dekurzivní) - </a:t>
            </a:r>
            <a:r>
              <a:rPr lang="cs-CZ" sz="1200" dirty="0"/>
              <a:t>úroky se vyplácí (připisují na účet) na konci úrokovacího období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Předlhůtní (</a:t>
            </a:r>
            <a:r>
              <a:rPr lang="cs-CZ" sz="1600" b="1" dirty="0" err="1"/>
              <a:t>anticipativní</a:t>
            </a:r>
            <a:r>
              <a:rPr lang="cs-CZ" sz="1600" b="1" dirty="0"/>
              <a:t>) - </a:t>
            </a:r>
            <a:r>
              <a:rPr lang="cs-CZ" sz="1200" dirty="0"/>
              <a:t>úroky se vyplácí (připisují na účet) na začátku úrokovacího období</a:t>
            </a:r>
            <a:endParaRPr lang="cs-CZ" altLang="cs-CZ" sz="1100" dirty="0"/>
          </a:p>
          <a:p>
            <a:pPr marL="0" indent="0">
              <a:buClr>
                <a:srgbClr val="307871"/>
              </a:buClr>
              <a:buNone/>
            </a:pPr>
            <a:endParaRPr lang="cs-CZ" sz="1600" dirty="0"/>
          </a:p>
          <a:p>
            <a:pPr>
              <a:buClr>
                <a:srgbClr val="307871"/>
              </a:buClr>
            </a:pPr>
            <a:endParaRPr lang="cs-CZ" sz="1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Typy úročení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13E76-E926-42DA-B135-E7DF1F78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Úročení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0AB51B-E505-45B0-9EAF-6A5ED5B66A3A}"/>
              </a:ext>
            </a:extLst>
          </p:cNvPr>
          <p:cNvSpPr txBox="1"/>
          <p:nvPr/>
        </p:nvSpPr>
        <p:spPr>
          <a:xfrm>
            <a:off x="755576" y="1280554"/>
            <a:ext cx="7920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Podle způsobu započítávání úroků rozlišujeme dva základní způsoby úročení: jednoduché a složené. Při jednoduchém úročení se úroky nepřidávají k původnímu kapitálu a dále se již neúročí - takže výpočet úroků se odvíjí vždy od stejného základu. Tento způsob úročení se nejčastěji používá při krátkodobých záležitostech (</a:t>
            </a:r>
            <a:r>
              <a:rPr lang="cs-CZ" b="1" u="sng" dirty="0"/>
              <a:t>jedno období - měsíc, kvartál, rok).</a:t>
            </a:r>
          </a:p>
        </p:txBody>
      </p:sp>
    </p:spTree>
    <p:extLst>
      <p:ext uri="{BB962C8B-B14F-4D97-AF65-F5344CB8AC3E}">
        <p14:creationId xmlns:p14="http://schemas.microsoft.com/office/powerpoint/2010/main" val="312897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704065"/>
                <a:ext cx="8856984" cy="381642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600" dirty="0"/>
                  <a:t>Úrok se počítá pouze z jistiny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1600" dirty="0"/>
                  <a:t>Úroky se vyplácejí na konci (tzn. PO) uplynutí úrokovacího období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Základní rovnice pro jednoduché úročení:</a:t>
                </a:r>
              </a:p>
              <a:p>
                <a:pPr>
                  <a:buClr>
                    <a:srgbClr val="307871"/>
                  </a:buClr>
                </a:pPr>
                <a:endParaRPr lang="cs-CZ" sz="500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0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cs-CZ" sz="20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s-CZ" sz="2000" b="1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5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1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5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15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15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cs-CZ" sz="1500" dirty="0"/>
              </a:p>
              <a:p>
                <a:endParaRPr lang="cs-CZ" sz="500" dirty="0"/>
              </a:p>
              <a:p>
                <a:r>
                  <a:rPr lang="cs-CZ" sz="1000" dirty="0"/>
                  <a:t>u – úrok (jednoduchý úrok)</a:t>
                </a:r>
              </a:p>
              <a:p>
                <a:r>
                  <a:rPr lang="cs-CZ" sz="1000" dirty="0"/>
                  <a:t>C</a:t>
                </a:r>
                <a:r>
                  <a:rPr lang="cs-CZ" sz="1000" baseline="-25000" dirty="0"/>
                  <a:t>0</a:t>
                </a:r>
                <a:r>
                  <a:rPr lang="cs-CZ" sz="1000" dirty="0"/>
                  <a:t> – počáteční kapitál (základ, jistina)</a:t>
                </a:r>
              </a:p>
              <a:p>
                <a:r>
                  <a:rPr lang="cs-CZ" sz="1000" dirty="0"/>
                  <a:t>i – roční úroková sazba vyjádřená jako desetinné číslo (např. 2 %, i = 0,02)</a:t>
                </a:r>
              </a:p>
              <a:p>
                <a:r>
                  <a:rPr lang="cs-CZ" sz="1000" dirty="0"/>
                  <a:t>p – roční úroková sazba vyjádřená v procentech (např. 2 %, p = 2 %)</a:t>
                </a:r>
              </a:p>
              <a:p>
                <a:r>
                  <a:rPr lang="cs-CZ" sz="1000" dirty="0"/>
                  <a:t>n – úrokovací období</a:t>
                </a:r>
              </a:p>
              <a:p>
                <a:r>
                  <a:rPr lang="cs-CZ" sz="1000" dirty="0"/>
                  <a:t>t- doba půjčky vyjádřená v letech</a:t>
                </a:r>
              </a:p>
              <a:p>
                <a:r>
                  <a:rPr lang="cs-CZ" sz="1000" dirty="0"/>
                  <a:t>k – doba půjčky vyjádřená ve dnech</a:t>
                </a:r>
              </a:p>
              <a:p>
                <a:r>
                  <a:rPr lang="cs-CZ" sz="1000" dirty="0"/>
                  <a:t>d – srážková daň z úroků</a:t>
                </a:r>
              </a:p>
              <a:p>
                <a:r>
                  <a:rPr lang="cs-CZ" sz="1000" dirty="0" err="1"/>
                  <a:t>C</a:t>
                </a:r>
                <a:r>
                  <a:rPr lang="cs-CZ" sz="1000" baseline="-25000" dirty="0" err="1"/>
                  <a:t>n</a:t>
                </a:r>
                <a:r>
                  <a:rPr lang="cs-CZ" sz="1000" dirty="0"/>
                  <a:t> – stav kapitálu za dobu n (zúročený kapitál)</a:t>
                </a:r>
              </a:p>
              <a:p>
                <a:endParaRPr lang="cs-CZ" sz="1500" dirty="0"/>
              </a:p>
              <a:p>
                <a:r>
                  <a:rPr lang="cs-CZ" sz="1500" dirty="0"/>
                  <a:t>Pozn.: Pokud není v příkladu uvedeno jinak, předpokládáme, že d = 0, tedy neuvažujeme srážkovou daň.</a:t>
                </a: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endParaRPr lang="cs-CZ" sz="1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704065"/>
                <a:ext cx="8856984" cy="3816424"/>
              </a:xfrm>
              <a:prstGeom prst="rect">
                <a:avLst/>
              </a:prstGeom>
              <a:blipFill>
                <a:blip r:embed="rId3"/>
                <a:stretch>
                  <a:fillRect l="-619" t="-478" b="-13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polhůtní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707654"/>
            <a:ext cx="8568952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Finanční matematika je matematika aplikovaná ve finanční sféře.</a:t>
            </a:r>
          </a:p>
          <a:p>
            <a:pPr algn="just">
              <a:defRPr/>
            </a:pPr>
            <a:endParaRPr lang="cs-CZ" sz="2400" dirty="0">
              <a:solidFill>
                <a:srgbClr val="307871"/>
              </a:solidFill>
            </a:endParaRPr>
          </a:p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Pojistná matematika je matematika aplikovaná v pojišťovací činnosti.</a:t>
            </a: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3068" y="1009809"/>
            <a:ext cx="8277363" cy="32901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Jaké jsou úrokové náklady úvěru ve výši 180.000 Kč jednorázově splatného za 4 měsíce včetně úroku, je-li úroková sazba 20 %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?</a:t>
            </a: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jednotlivé veličiny příslušného vzorce dosadíme: K=180.000, p=14, i=20/100=0.20, t=120, n=4 * 30 / 360 = 1/3.</a:t>
            </a:r>
          </a:p>
          <a:p>
            <a:pPr algn="just">
              <a:buClr>
                <a:srgbClr val="307871"/>
              </a:buClr>
            </a:pPr>
            <a:endParaRPr lang="cs-CZ" sz="2000" dirty="0"/>
          </a:p>
          <a:p>
            <a:pPr algn="just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– jednoduché úročení polhůtní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</p:spTree>
    <p:extLst>
      <p:ext uri="{BB962C8B-B14F-4D97-AF65-F5344CB8AC3E}">
        <p14:creationId xmlns:p14="http://schemas.microsoft.com/office/powerpoint/2010/main" val="285458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EE6CE-6CE0-45CF-B17E-B4A8F7B8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00C9D5-43DB-4DC2-B2C5-7B29854BD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059582"/>
            <a:ext cx="6397498" cy="25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předlhůtní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843558"/>
            <a:ext cx="8748464" cy="42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FA0DF-A09E-4350-861B-3C3EEC7A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sz="2000" b="1" kern="0" dirty="0">
                <a:effectLst/>
                <a:latin typeface="Times New Roman" panose="02020603050405020304" pitchFamily="18" charset="0"/>
              </a:rPr>
              <a:t>Rovnice pro jednoduché polhůtní úročení</a:t>
            </a:r>
            <a:br>
              <a:rPr lang="cs-CZ" sz="1800" b="1" kern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60BAB2-5D40-41C7-81B5-889BFAFC7225}"/>
              </a:ext>
            </a:extLst>
          </p:cNvPr>
          <p:cNvSpPr txBox="1"/>
          <p:nvPr/>
        </p:nvSpPr>
        <p:spPr>
          <a:xfrm>
            <a:off x="539552" y="915566"/>
            <a:ext cx="6318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Vedle případů, kdy počítáme výši úroků za určité období, jsou časté případy, kdy zjišťujeme výši zúročeného kapitálu po určitém období. Zúročený kapitál sestává s původní částky zvýšené o úrok.. Vztah počátečního kapitálu a zúročeného kapitálu je tedy dán vztahem: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CED3E9-D1FE-421B-98BA-A0E2CBA4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2638804"/>
            <a:ext cx="4761209" cy="2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173EE-8954-4A99-BA3A-EE500295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768752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Jaká je výše pohledávky za dané období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E3A66E-0D2E-42AF-A16C-2E3BCD0EB76F}"/>
              </a:ext>
            </a:extLst>
          </p:cNvPr>
          <p:cNvSpPr txBox="1"/>
          <p:nvPr/>
        </p:nvSpPr>
        <p:spPr>
          <a:xfrm>
            <a:off x="755576" y="1059582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Jaká je výše pohledávky o velikosti 150.000 Kč za 6 měsíců, při úrokové sazbě 15 % p. a.?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3ED27A-63F9-4994-AD50-F043BB80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83718"/>
            <a:ext cx="7416824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1449-5053-4F11-9907-61641EA5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Diskont</a:t>
            </a:r>
            <a:br>
              <a:rPr lang="cs-CZ" sz="1800" b="1" u="sng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663B58-00AF-4060-A03A-49156EF10102}"/>
              </a:ext>
            </a:extLst>
          </p:cNvPr>
          <p:cNvSpPr txBox="1"/>
          <p:nvPr/>
        </p:nvSpPr>
        <p:spPr>
          <a:xfrm>
            <a:off x="755576" y="1059582"/>
            <a:ext cx="69127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Diskont představuje odměnu ode dne výplaty do dne splatnosti pohledávky. Počítá se dle vzorce pro jednoduché úročení ze jmenovité hodnoty základu za pomoci příslušné diskontní sazby.</a:t>
            </a:r>
          </a:p>
          <a:p>
            <a:pPr algn="just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krátkodobé půjčky (vkladu, úvěru) je založena nikoli na základu, ale na koncové splatné částce. V tomto případě se mluví nikoliv o úroku, ale o takzvaném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diskontu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diskontním principu jsou založeny obchody s většinou krátkodobých cenných papírů. Při použití tohoto principu např. s diskontní sazbou ve výši 10% dlužník obdrží ze zapůjčené koruny jen 90 haléřů, přestože musí po uplynutí sjednané doby vrátit celou korunu.  </a:t>
            </a:r>
          </a:p>
          <a:p>
            <a:pPr algn="just"/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4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26713-689E-47DC-A58B-797AFB42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Diskont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0A13C9-26E4-4898-BC76-31FFE274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9"/>
            <a:ext cx="7301100" cy="22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528F2-D4F2-4622-9178-997974E6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7B8A45-538A-48CE-A1D6-8D33B604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03598"/>
            <a:ext cx="7090960" cy="19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6567-CC07-4DA4-9945-C4F5773B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Vyplacená částka při eskontu směnky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FA958-F8FC-4612-A7E7-B92D9416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8439690" cy="2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5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směnek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9480" y="1131590"/>
            <a:ext cx="8580992" cy="35283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Směnky se podle obsahu a způsobu vyrovnání člení na dva základní druhy: </a:t>
            </a:r>
          </a:p>
          <a:p>
            <a:pPr lvl="1" algn="just"/>
            <a:r>
              <a:rPr lang="cs-CZ" sz="2000" i="1" dirty="0"/>
              <a:t>Směnka vlastní </a:t>
            </a:r>
            <a:r>
              <a:rPr lang="cs-CZ" sz="2000" dirty="0"/>
              <a:t>je krátkodobý cenný papír, v kterém se výstavce (emitent, trasant) směnky bezpodmínečně zavazuje (slibuje), že zaplatí v určitý čas stanovenou sumu věřiteli (remitentovi), který je na směnce uveden, nebo na jeho řad. </a:t>
            </a:r>
          </a:p>
          <a:p>
            <a:pPr lvl="1" algn="just"/>
            <a:r>
              <a:rPr lang="cs-CZ" sz="2000" i="1" dirty="0"/>
              <a:t>Směnka cizí </a:t>
            </a:r>
            <a:r>
              <a:rPr lang="cs-CZ" sz="2000" dirty="0"/>
              <a:t>je krátkodobý cenný papír, ve kterém výstavce (emitent, trasant) směnky přikazuje třetí osobě (směnečníkovi, trasátovi), aby věřiteli (remitentovi), nebo na jeho řad, zaplatil v určitý čas stanovenou sumu. 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120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307871"/>
                </a:solidFill>
              </a:rPr>
              <a:t>Při matematických operacích v této oblasti je nutné si uvědomit: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Řešíme příjem nebo výdej?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Kdy dochází k platbě položky?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Od kdy se počítá čas?</a:t>
            </a:r>
          </a:p>
          <a:p>
            <a:pPr marL="365760" lvl="1" indent="0">
              <a:buNone/>
              <a:defRPr/>
            </a:pPr>
            <a:endParaRPr lang="cs-CZ" sz="16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doba splatnosti?</a:t>
            </a:r>
            <a:endParaRPr lang="cs-CZ" sz="11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výše každé platby?</a:t>
            </a:r>
            <a:endParaRPr lang="cs-CZ" sz="11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14379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směnek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203598"/>
            <a:ext cx="8784976" cy="361446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250" dirty="0"/>
              <a:t>Funkce směnky:</a:t>
            </a:r>
          </a:p>
          <a:p>
            <a:pPr lvl="1" algn="just"/>
            <a:r>
              <a:rPr lang="cs-CZ" sz="1950" dirty="0"/>
              <a:t>platební: je obchodovatelná na finančních trzích, přičemž může být převedena na jiné osoby rubopisem (indosací) nebo postoupením pohledávky (cesí)</a:t>
            </a:r>
          </a:p>
          <a:p>
            <a:pPr lvl="1" algn="just"/>
            <a:r>
              <a:rPr lang="cs-CZ" sz="1950" dirty="0"/>
              <a:t>zajišťovací: představuje kvalitnější závazek než obchodní smlouva, zvýhodňuje svého majitele proti jiným věřitelům</a:t>
            </a:r>
          </a:p>
          <a:p>
            <a:pPr lvl="1" algn="just"/>
            <a:r>
              <a:rPr lang="cs-CZ" sz="1950" dirty="0"/>
              <a:t>úvěrová: je nástrojem krátkodobých obchodních úvěrů (tj. poskytnutí zboží na dluh) a bankovních úvěrů</a:t>
            </a:r>
          </a:p>
        </p:txBody>
      </p:sp>
    </p:spTree>
    <p:extLst>
      <p:ext uri="{BB962C8B-B14F-4D97-AF65-F5344CB8AC3E}">
        <p14:creationId xmlns:p14="http://schemas.microsoft.com/office/powerpoint/2010/main" val="253809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se směnkami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6004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Se směnkami lze provádět celou řadu operací. </a:t>
            </a:r>
          </a:p>
          <a:p>
            <a:pPr algn="just"/>
            <a:r>
              <a:rPr lang="cs-CZ" sz="2000" dirty="0"/>
              <a:t>Z pohledu využití směnky ve finančním sektoru je významný </a:t>
            </a:r>
            <a:r>
              <a:rPr lang="cs-CZ" sz="2000" i="1" dirty="0"/>
              <a:t>eskont směnky</a:t>
            </a:r>
            <a:r>
              <a:rPr lang="cs-CZ" sz="2000" dirty="0"/>
              <a:t>, který představuje prodej směnky jejím vlastníkem před dobou splatnosti, nejčastěji komerční bance. </a:t>
            </a:r>
          </a:p>
          <a:p>
            <a:pPr algn="just"/>
            <a:r>
              <a:rPr lang="cs-CZ" sz="2000" dirty="0"/>
              <a:t>Majitel směnky tak získá hotovost dříve a může ji využít na jiné účely. </a:t>
            </a:r>
          </a:p>
          <a:p>
            <a:pPr algn="just"/>
            <a:r>
              <a:rPr lang="cs-CZ" sz="2000" dirty="0"/>
              <a:t>Banka si za odkoupení směnky určí diskont (slevu), který představuje úrok ode dne eskontu do doby splatnosti směnky. </a:t>
            </a:r>
          </a:p>
          <a:p>
            <a:pPr algn="just"/>
            <a:r>
              <a:rPr lang="cs-CZ" sz="2000" dirty="0"/>
              <a:t>Banka může takto získanou směnku odprodat dál, pak se jedná o reeskont směnky.</a:t>
            </a:r>
          </a:p>
        </p:txBody>
      </p:sp>
    </p:spTree>
    <p:extLst>
      <p:ext uri="{BB962C8B-B14F-4D97-AF65-F5344CB8AC3E}">
        <p14:creationId xmlns:p14="http://schemas.microsoft.com/office/powerpoint/2010/main" val="4663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Pokladniční poukázka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928992" cy="36003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600" dirty="0"/>
              <a:t>Státní pokladniční poukázky jsou krátkodobé, úvěrové a diskontované cenné papíry, které představují přímý závazek s krátkou dobou splatnosti a slouží ke krytí deficitu ve státním rozpočtu. </a:t>
            </a:r>
          </a:p>
          <a:p>
            <a:pPr algn="just"/>
            <a:r>
              <a:rPr lang="cs-CZ" sz="1600" dirty="0"/>
              <a:t>Cílem jejich emise je pokrytí krátkodobého nesouladu mezi příjmy a výdaji státního rozpočtu. </a:t>
            </a:r>
          </a:p>
          <a:p>
            <a:pPr algn="just"/>
            <a:r>
              <a:rPr lang="cs-CZ" sz="1600" dirty="0"/>
              <a:t>Doba splatnosti je maximálně 1 rok, většinou se emitují na období 3, 6 a 9 měsíců. </a:t>
            </a:r>
          </a:p>
          <a:p>
            <a:pPr algn="just"/>
            <a:r>
              <a:rPr lang="cs-CZ" sz="1600" dirty="0"/>
              <a:t>Obvykle se emitují v pravidelných sériích, nicméně v případě nečekané potřeby finančních prostředků se mohou emitovat i mimořádně. </a:t>
            </a:r>
          </a:p>
          <a:p>
            <a:pPr algn="just"/>
            <a:r>
              <a:rPr lang="cs-CZ" sz="1600" dirty="0"/>
              <a:t>V České republice emituje státní pokladniční poukázky Ministerstvo financí ČR prostřednictvím České národní banky. </a:t>
            </a:r>
          </a:p>
          <a:p>
            <a:pPr algn="just"/>
            <a:r>
              <a:rPr lang="cs-CZ" sz="1600" dirty="0"/>
              <a:t>Primární prodej probíhá aukčním způsobem.</a:t>
            </a:r>
          </a:p>
          <a:p>
            <a:pPr algn="just"/>
            <a:r>
              <a:rPr lang="cs-CZ" sz="1600" dirty="0"/>
              <a:t>Pokladniční poukázky jsou vysoce likvidní, dobře obchodovatelné cenné papíry, které mají nízké riziko, a proto nižší výnos než jiné druhy cenných papírů. </a:t>
            </a:r>
          </a:p>
          <a:p>
            <a:pPr algn="just"/>
            <a:r>
              <a:rPr lang="cs-CZ" sz="1600" dirty="0"/>
              <a:t>Prodávají se s diskontem, tj. za nižší cenu než je jmenovitá hodnota a v době splatnosti je vyplacena vlastníkovi celá nominální hodnota. </a:t>
            </a:r>
          </a:p>
        </p:txBody>
      </p:sp>
    </p:spTree>
    <p:extLst>
      <p:ext uri="{BB962C8B-B14F-4D97-AF65-F5344CB8AC3E}">
        <p14:creationId xmlns:p14="http://schemas.microsoft.com/office/powerpoint/2010/main" val="286294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Depozitní certifikát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5" y="987575"/>
            <a:ext cx="8784975" cy="381642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just"/>
            <a:r>
              <a:rPr lang="cs-CZ" dirty="0"/>
              <a:t>Depozitní certifikáty (CD – </a:t>
            </a:r>
            <a:r>
              <a:rPr lang="cs-CZ" dirty="0" err="1"/>
              <a:t>certificate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deposit) jsou úročené cenné papíry potvrzující uložení peněžních prostředků do bank nebo jiných depozitních institucí na přesně stanovené období. </a:t>
            </a:r>
          </a:p>
          <a:p>
            <a:pPr algn="just"/>
            <a:r>
              <a:rPr lang="cs-CZ" dirty="0"/>
              <a:t>Banky vydávají depozitní certifikáty s cílem získat krátkodobé a střednědobé volné peněžní prostředky zejména od obyvatel, ale také od podnikatelských subjektů a velkých investorů. </a:t>
            </a:r>
          </a:p>
          <a:p>
            <a:pPr algn="just"/>
            <a:r>
              <a:rPr lang="cs-CZ" dirty="0"/>
              <a:t>Pro klienty bank představují alternativu termínových bankovních vkladů. </a:t>
            </a:r>
          </a:p>
          <a:p>
            <a:pPr algn="just"/>
            <a:r>
              <a:rPr lang="cs-CZ" dirty="0"/>
              <a:t>Pro banky jsou depozitní certifikáty výhodnější z hlediska řízení likvidity, protože klient nemůže požádat o jejich vyplacení před dobou splatnosti. </a:t>
            </a:r>
          </a:p>
          <a:p>
            <a:pPr algn="just"/>
            <a:r>
              <a:rPr lang="cs-CZ" dirty="0"/>
              <a:t>Depozitní certifikáty jsou emitovány v různých nominálních hodnotách, přičemž výše nominální hodnoty určuje cílovou skupinu investorů.</a:t>
            </a:r>
          </a:p>
          <a:p>
            <a:pPr algn="just"/>
            <a:r>
              <a:rPr lang="cs-CZ" dirty="0"/>
              <a:t>Doba splatnosti se pohybuje od jednoho do několika měsíců, i když někdy se emitují střednědobé depozitní certifikáty s dobou splatnosti větší než rok.</a:t>
            </a:r>
          </a:p>
          <a:p>
            <a:pPr algn="just"/>
            <a:r>
              <a:rPr lang="cs-CZ" dirty="0"/>
              <a:t>Úrokové sazby depozitních certifikátů vycházejí ze situace na peněžním trhu, jsou stanoveny na ročním základě formou pevného procenta z nominální hodnoty. </a:t>
            </a:r>
          </a:p>
          <a:p>
            <a:pPr algn="just"/>
            <a:r>
              <a:rPr lang="cs-CZ" dirty="0"/>
              <a:t>Jejich úroveň je vyšší než výnosy ze státních pokladničních poukázek, protože mají vyšší riziko insolventnosti a jejich výnosy podléhají zdanění. </a:t>
            </a:r>
          </a:p>
          <a:p>
            <a:pPr algn="just"/>
            <a:r>
              <a:rPr lang="cs-CZ" dirty="0"/>
              <a:t>Podle obchodovatelnosti se depozitní certifikáty člení na obchodovatelné a neobchodovatelné. </a:t>
            </a:r>
          </a:p>
          <a:p>
            <a:pPr algn="just"/>
            <a:r>
              <a:rPr lang="cs-CZ" dirty="0"/>
              <a:t>Prodej depozitních certifikátů je většinou založen na diskontním principu.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406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Komerční papíry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964488" cy="357274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Komerční papír je krátkodobý dlužnický cenný papír, který emituje ekonomicky silná společnost, často s nadnárodní působností. </a:t>
            </a:r>
          </a:p>
          <a:p>
            <a:pPr algn="just"/>
            <a:r>
              <a:rPr lang="cs-CZ" dirty="0"/>
              <a:t>Komerční cenný papír představuje zdroj krátkodobých peněžních prostředků a je tedy alternativou ke krátkodobým bankovním úvěrům.</a:t>
            </a:r>
          </a:p>
          <a:p>
            <a:pPr algn="just"/>
            <a:r>
              <a:rPr lang="cs-CZ" dirty="0"/>
              <a:t>Společnosti emitují komerční papíry především s cílem získat prostředky ke krytí provozních potřeb.</a:t>
            </a:r>
          </a:p>
          <a:p>
            <a:pPr algn="just"/>
            <a:r>
              <a:rPr lang="cs-CZ" dirty="0"/>
              <a:t>Hlavním důvodem jejich vzniku byla skutečnost, že získávání krátkodobých bankovních úvěrů bylo pro společnosti nákladné a poměrně složité. </a:t>
            </a:r>
          </a:p>
          <a:p>
            <a:pPr algn="just"/>
            <a:r>
              <a:rPr lang="cs-CZ" dirty="0"/>
              <a:t>Výnosnost komerčních papírů je velmi adaptabilní, jelikož citlivě reagují na vývoj peněžního trhu, tedy na poptávku a nabídku krátkodobých zdrojů. </a:t>
            </a:r>
          </a:p>
          <a:p>
            <a:pPr algn="just"/>
            <a:r>
              <a:rPr lang="cs-CZ" dirty="0"/>
              <a:t>Výnosy se počítají s použitím metody bankovního diskontu (podobně jako u státních pokladničních poukázek). Výnosnost komerčních papírů je všeobecně vyšší než výnosnost státních pokladničních poukázek, nicméně nižší než úrokové sazby krátkodobých bankovních úvěrů.</a:t>
            </a:r>
          </a:p>
        </p:txBody>
      </p:sp>
    </p:spTree>
    <p:extLst>
      <p:ext uri="{BB962C8B-B14F-4D97-AF65-F5344CB8AC3E}">
        <p14:creationId xmlns:p14="http://schemas.microsoft.com/office/powerpoint/2010/main" val="266903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496" y="843558"/>
            <a:ext cx="8928992" cy="38128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650" dirty="0"/>
              <a:t>Podle způsobu emise můžeme komerční papíry členit do dvou základních skupin: </a:t>
            </a:r>
          </a:p>
          <a:p>
            <a:pPr lvl="1" algn="just"/>
            <a:r>
              <a:rPr lang="cs-CZ" sz="1350" dirty="0"/>
              <a:t>Přímé komerční papíry jsou emitovány velkými společnostmi, které je prodávají přímo investorům.</a:t>
            </a:r>
          </a:p>
          <a:p>
            <a:pPr lvl="1" algn="just"/>
            <a:r>
              <a:rPr lang="cs-CZ" sz="1350" dirty="0"/>
              <a:t>Dealerské komerční papíry emitují méně známé společnosti a prodávají je nejprve dealerům. </a:t>
            </a:r>
          </a:p>
          <a:p>
            <a:pPr algn="just"/>
            <a:r>
              <a:rPr lang="cs-CZ" sz="1650" dirty="0"/>
              <a:t>Doba splatnosti tohoto druhu cenných papírů se pohybuje v rozpětí od 3 dnů do 9 měsíců. </a:t>
            </a:r>
          </a:p>
          <a:p>
            <a:pPr algn="just"/>
            <a:r>
              <a:rPr lang="cs-CZ" sz="1650" dirty="0"/>
              <a:t>Mezi výhody komerčních papírů patří především jejich vysoká kvalita a přitažlivost pro investory, přibližují se kvalitě státních pokladničních poukázek. </a:t>
            </a:r>
          </a:p>
          <a:p>
            <a:pPr algn="just"/>
            <a:r>
              <a:rPr lang="cs-CZ" sz="1650" dirty="0"/>
              <a:t>Mnozí emitenti komerčních cenných papírů mají vysoký mezinárodní rating své úvěrové schopnosti, která zaručuje jejich kvalitu a solventnost. </a:t>
            </a:r>
          </a:p>
          <a:p>
            <a:pPr algn="just"/>
            <a:r>
              <a:rPr lang="cs-CZ" sz="1650" dirty="0"/>
              <a:t>Mezi nevýhody lze zařadit to, že emise těchto cenných papírů může narušit dobré vztahy mezi společností a bankami. Komerční papíry jsou poměrně citlivé na hospodářské podmínky, proto v čase ekonomické recese je poměrně náročné získat krátkodobé peněžní prostředky za přijatelných podmínek. Nevýhodou může být i to, že tento druh cenných papírů není možno vypovědět a splatit tak dluh před dobou splatnosti. </a:t>
            </a:r>
          </a:p>
        </p:txBody>
      </p:sp>
    </p:spTree>
    <p:extLst>
      <p:ext uri="{BB962C8B-B14F-4D97-AF65-F5344CB8AC3E}">
        <p14:creationId xmlns:p14="http://schemas.microsoft.com/office/powerpoint/2010/main" val="89227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964488" cy="357274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Skonto je sleva, kterou poskytuje prodávající kupujícímu v případě, že kupující zaplatí za zboží okamžitě nebo během dohodnuté krátké lhůty. </a:t>
            </a:r>
          </a:p>
          <a:p>
            <a:pPr algn="just"/>
            <a:r>
              <a:rPr lang="cs-CZ" dirty="0"/>
              <a:t>Jestliže kupující této možnosti využije, pak vlastně prodávajícímu půjčí peníze, přičemž místo úroku obdrží skonto. </a:t>
            </a:r>
          </a:p>
          <a:p>
            <a:pPr algn="just"/>
            <a:r>
              <a:rPr lang="cs-CZ" dirty="0"/>
              <a:t>Skonto je založeno na principu předlhůtního úročení. </a:t>
            </a:r>
          </a:p>
          <a:p>
            <a:pPr algn="just"/>
            <a:r>
              <a:rPr lang="cs-CZ" dirty="0"/>
              <a:t>Skonto je stanoveno jako procento z původní prodejní ceny (v tomto případě budoucí hodnota). </a:t>
            </a:r>
          </a:p>
          <a:p>
            <a:pPr algn="just"/>
            <a:r>
              <a:rPr lang="cs-CZ" dirty="0"/>
              <a:t>Současnou hodnotu pak představuje cena snížená o skonto. </a:t>
            </a:r>
          </a:p>
          <a:p>
            <a:pPr algn="just"/>
            <a:r>
              <a:rPr lang="cs-CZ" dirty="0"/>
              <a:t>Výhodnost skonta je proto nutné posoudit tak, že se jeho velikost porovná s velikostí úroku, který může realizovat prodávající, jestliže dostane zaplaceno předčasně.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820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46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Osoba A vystavila 15. 6. 2007 osobě B směnku s jmenovitou hodnotou 3 000 dolarů s roční úrokovou sazbou 7 %. Datum splatnosti směnky je 15. 12. 2007. 28. 7. 2007 osoba B eskontovala směnku na banku, která účtuje roční diskontní sazbu 8 %. Jakou částku osoba B od banky obdržela?</a:t>
            </a:r>
          </a:p>
        </p:txBody>
      </p:sp>
    </p:spTree>
    <p:extLst>
      <p:ext uri="{BB962C8B-B14F-4D97-AF65-F5344CB8AC3E}">
        <p14:creationId xmlns:p14="http://schemas.microsoft.com/office/powerpoint/2010/main" val="3983948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2E4BB-495A-0401-BE69-39A4F873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D7B3BF0-6A23-A539-F9B1-F3E8C1A5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6256562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3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4A90F-6A80-B20B-B82A-7E356101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33F6BF9-ACA6-CCE6-E2D3-B805B6D0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614225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Co jsou to peníze?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jsou jejich základní funkce?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formy peněz znáte?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Diskutujte podstatu peněz ve vztahu k finanční a pojistné matematice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Peníze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2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62BCB1-9EBC-8AFE-4FD7-48FDF70742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104149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DDE9-D05A-1AF7-84E8-6834742F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E28CB3-89AB-4E26-A614-806E0391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1590"/>
            <a:ext cx="4442845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6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A878-D9D4-3450-A565-E87FFC91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3E6C2A-C624-1D17-F37D-2A3D6D26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6302286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AD8DD9-E6EC-F714-B9ED-CB37955342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6" y="1045435"/>
            <a:ext cx="6241321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5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4FFB-90DA-AD4D-34B7-DC228952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C36E49E-03E4-B983-F301-E027F4AE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03" y="864722"/>
            <a:ext cx="545639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8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67E8A-69E0-8337-E96B-C4A782A6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3746DCF-0E2E-4B74-53BF-0B9CDE35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6984776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AE587-ABA0-E613-5377-2DB9B9DC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327CB8-2D2F-58F7-E7D0-EC673CCD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066046" cy="464860"/>
          </a:xfrm>
          <a:prstGeom prst="rect">
            <a:avLst/>
          </a:prstGeom>
        </p:spPr>
      </p:pic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65B3A71-4CA5-1082-0AC5-993C7AFE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4" y="1939235"/>
            <a:ext cx="3635055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5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4C011-ADE0-090B-A997-C4C0E11D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FE9A96F-5D67-99D6-5037-DD93AEAE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9" y="1668701"/>
            <a:ext cx="6241321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5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BD516-9317-8813-20F0-BD21481D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85445B3-3C01-EF96-1371-7D9691D8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14" y="1474375"/>
            <a:ext cx="566977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4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50ED9-4A26-172A-25C6-B26B1AFD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B65D2BF-AE16-4EA2-D545-750C12C6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66967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92899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/>
              <a:t>Vztahy, které vyjadřují vzájemné platební závazky subjektů</a:t>
            </a:r>
          </a:p>
          <a:p>
            <a:pPr>
              <a:defRPr/>
            </a:pPr>
            <a:r>
              <a:rPr lang="cs-CZ" sz="1800" dirty="0"/>
              <a:t>Finanční vztahy mezi více subjekty lze dekomponovat na více ﬁnančních vztahů mezi dvěma subjekty: </a:t>
            </a:r>
          </a:p>
          <a:p>
            <a:pPr lvl="1">
              <a:defRPr/>
            </a:pPr>
            <a:r>
              <a:rPr lang="cs-CZ" sz="1800" dirty="0"/>
              <a:t>Věřitel = osoba/instituce, které finanční částka patří</a:t>
            </a:r>
          </a:p>
          <a:p>
            <a:pPr lvl="1">
              <a:defRPr/>
            </a:pPr>
            <a:r>
              <a:rPr lang="cs-CZ" sz="1800" dirty="0"/>
              <a:t>Dlužník = osoba/instituce, která peněžitou částku užívá</a:t>
            </a:r>
          </a:p>
          <a:p>
            <a:pPr lvl="1">
              <a:defRPr/>
            </a:pPr>
            <a:endParaRPr lang="cs-CZ" sz="1800" dirty="0"/>
          </a:p>
          <a:p>
            <a:pPr lvl="1">
              <a:defRPr/>
            </a:pPr>
            <a:r>
              <a:rPr lang="cs-CZ" sz="1800" dirty="0"/>
              <a:t>Zvláštním případem tohoto partnerství je smluvní poměr mezi vkladatelem a peněžním ústavem, totéž platí v případě pojištění</a:t>
            </a:r>
          </a:p>
          <a:p>
            <a:pPr lvl="2">
              <a:defRPr/>
            </a:pPr>
            <a:r>
              <a:rPr lang="cs-CZ" sz="1600" dirty="0"/>
              <a:t>Vkladatel je věřitel a peněžní ústav je dlužník</a:t>
            </a:r>
          </a:p>
          <a:p>
            <a:pPr lvl="2">
              <a:defRPr/>
            </a:pPr>
            <a:r>
              <a:rPr lang="cs-CZ" sz="1600" dirty="0"/>
              <a:t>Pojištěný je věřitel a pojišťovna je dlužník</a:t>
            </a:r>
          </a:p>
          <a:p>
            <a:pPr marL="731520" lvl="2" indent="0">
              <a:buNone/>
              <a:defRPr/>
            </a:pPr>
            <a:endParaRPr lang="cs-CZ" sz="1600" dirty="0"/>
          </a:p>
          <a:p>
            <a:pPr marL="0" indent="0" algn="ctr">
              <a:buNone/>
              <a:defRPr/>
            </a:pPr>
            <a:r>
              <a:rPr lang="cs-CZ" sz="1200" dirty="0"/>
              <a:t>Pozn.: Finanční vztahy mezi subjekty bývají většinou smluvní, tj. dobrovolné. Existují však také vztahy nucené, v nichž smlouva je nahrazena „donucením“ ze strany zákona. Ve všech úlohách finanční matematiky jde vždy </a:t>
            </a:r>
            <a:r>
              <a:rPr lang="cs-CZ" sz="1200" b="1" dirty="0"/>
              <a:t>o smluvní platební závazky</a:t>
            </a:r>
            <a:r>
              <a:rPr lang="cs-CZ" sz="1200" dirty="0"/>
              <a:t> mezi dvěma stranami.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vztahy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27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2AD44-B848-0286-8F15-0C77CDBE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A6C34C-467E-D95B-AC06-DDB77DF0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574"/>
            <a:ext cx="6187976" cy="563929"/>
          </a:xfrm>
          <a:prstGeom prst="rect">
            <a:avLst/>
          </a:prstGeom>
        </p:spPr>
      </p:pic>
      <p:pic>
        <p:nvPicPr>
          <p:cNvPr id="6" name="Obrázek 5" descr="Obsah obrázku text">
            <a:extLst>
              <a:ext uri="{FF2B5EF4-FFF2-40B4-BE49-F238E27FC236}">
                <a16:creationId xmlns:a16="http://schemas.microsoft.com/office/drawing/2014/main" id="{B5E0B04C-FB6E-7304-0490-D6D37632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8685"/>
            <a:ext cx="4610500" cy="983065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622379F-AA71-217B-27C1-9059BF9A8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8932"/>
            <a:ext cx="5418290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6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65AC-A897-8F6B-3512-79619CA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5F993F7-A20E-239D-EA46-26AE0870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5265876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2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2A08-72FC-B587-D276-E57F79B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EACD8-AA69-6D89-9790-B9CB3161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6172735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7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B401D-9ABF-782A-477D-6F9686ED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6B412A9-26BF-59FF-357E-B941B120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1590"/>
            <a:ext cx="3551228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9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87BAD-789D-6BFB-1C46-B56F4CAB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4B1368-F413-FAFD-974D-60475214773F}"/>
              </a:ext>
            </a:extLst>
          </p:cNvPr>
          <p:cNvSpPr txBox="1"/>
          <p:nvPr/>
        </p:nvSpPr>
        <p:spPr>
          <a:xfrm>
            <a:off x="755576" y="1141053"/>
            <a:ext cx="6102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Investor zakoupil dne 3.5.2022 depozitní směnku za její směnečnou hodnotu 100 000 Kč. Ke směnce byla připojena úroková doložka s úrokovou mírou 7% </a:t>
            </a:r>
            <a:r>
              <a:rPr lang="cs-CZ" dirty="0" err="1"/>
              <a:t>p.a</a:t>
            </a:r>
            <a:r>
              <a:rPr lang="cs-CZ" dirty="0"/>
              <a:t>. Směnka byla splatná na viděnou, ne dříve než za 2 měsíce a ne později než za 4 měsíce. Směnka byla předložena k proplacení dne 14.8.2022. Určete výnos z této směnky při standardu 30E/360. Jaká celková částka bude vyplacena investorovi? </a:t>
            </a:r>
          </a:p>
        </p:txBody>
      </p:sp>
    </p:spTree>
    <p:extLst>
      <p:ext uri="{BB962C8B-B14F-4D97-AF65-F5344CB8AC3E}">
        <p14:creationId xmlns:p14="http://schemas.microsoft.com/office/powerpoint/2010/main" val="2378116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1BE89-9014-753B-E600-11F23B3B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555EF4-E694-C0C7-AD20-0CAE0BB62DA3}"/>
              </a:ext>
            </a:extLst>
          </p:cNvPr>
          <p:cNvSpPr txBox="1"/>
          <p:nvPr/>
        </p:nvSpPr>
        <p:spPr>
          <a:xfrm>
            <a:off x="251520" y="915566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Banka vyplatí investorovi po předložení směnky v požadované době směnečnou částku a navíc i úrokový výnos, který vypočteme jako jednoduchý úrok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FD2A70C-803A-A69F-60C5-D33DBC28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2283718"/>
            <a:ext cx="6881456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Okruhy k SZZ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496944" cy="36724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dirty="0"/>
              <a:t>Úrok a úroková míra ve finanční matematice </a:t>
            </a:r>
          </a:p>
          <a:p>
            <a:pPr algn="just"/>
            <a:r>
              <a:rPr lang="cs-CZ" sz="2600" dirty="0"/>
              <a:t>Úroková míra a faktory, které ovlivňují úrokovou míru, efektivní úroková míra, nominální a reálná úroková míra, časová hodnota peněz, riziko a klasifikace rizik, finanční riziko a jeho definice, finanční portfolio a jeho analýza.</a:t>
            </a:r>
          </a:p>
          <a:p>
            <a:pPr marL="0" indent="0" algn="just">
              <a:buNone/>
            </a:pPr>
            <a:endParaRPr lang="cs-CZ" sz="2600" dirty="0"/>
          </a:p>
          <a:p>
            <a:pPr marL="0" indent="0" algn="just">
              <a:buNone/>
            </a:pPr>
            <a:r>
              <a:rPr lang="cs-CZ" dirty="0"/>
              <a:t>2. Jednoduché a složené úročení a příklady jejich použití</a:t>
            </a:r>
          </a:p>
          <a:p>
            <a:pPr algn="just"/>
            <a:r>
              <a:rPr lang="cs-CZ" sz="2600" dirty="0"/>
              <a:t>Základní rovnice jednoduchého úročení, jednoduché úročení polhůtní, současná a budoucí hodnota při jednoduchém úročení. Úrokové číslo a úrokový dělitel. Jednoduché úročení předlhůtní, diskont. Využití jednoduchého úročení v praxi.</a:t>
            </a:r>
          </a:p>
          <a:p>
            <a:pPr algn="just"/>
            <a:r>
              <a:rPr lang="cs-CZ" sz="2600" dirty="0"/>
              <a:t>Základní rovnice složeného úročení. Kombinace jednoduchého a složeného úročení. Výpočet doby splatnosti při složeném úročení, současné hodnoty a výnosnosti. Srovnání jednoduchého a složeného úročení. Využití složeného úročení v praxi.</a:t>
            </a:r>
          </a:p>
        </p:txBody>
      </p:sp>
    </p:spTree>
    <p:extLst>
      <p:ext uri="{BB962C8B-B14F-4D97-AF65-F5344CB8AC3E}">
        <p14:creationId xmlns:p14="http://schemas.microsoft.com/office/powerpoint/2010/main" val="26438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48565-BFE8-4038-B995-2D33539E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8B897B-09F4-43D3-ADE5-4DBEF5EA6747}"/>
              </a:ext>
            </a:extLst>
          </p:cNvPr>
          <p:cNvSpPr txBox="1"/>
          <p:nvPr/>
        </p:nvSpPr>
        <p:spPr>
          <a:xfrm>
            <a:off x="467544" y="864919"/>
            <a:ext cx="63904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3. Krátkodobé cenné papíry.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Krátkodobé cenné papíry, příklady a definice těchto cenných papírů. Eskont směnky. Durace, cena a kurz dluhopisu, cena a kurz akcie, předkupní právo. Výpočet výnosnosti cenných papírů.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4. Spoření a důchody ve finanční matematice a příklady jejich použití.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5. Dluhopisy a stavení ceny dluhopisu.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Durace, cena a kurz dluhopisu.</a:t>
            </a:r>
          </a:p>
        </p:txBody>
      </p:sp>
    </p:spTree>
    <p:extLst>
      <p:ext uri="{BB962C8B-B14F-4D97-AF65-F5344CB8AC3E}">
        <p14:creationId xmlns:p14="http://schemas.microsoft.com/office/powerpoint/2010/main" val="21084823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C7C2-6A45-4851-B6A5-EB28E64B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7D5E19-CC48-4F87-90F0-9CC2F3F4C239}"/>
              </a:ext>
            </a:extLst>
          </p:cNvPr>
          <p:cNvSpPr txBox="1"/>
          <p:nvPr/>
        </p:nvSpPr>
        <p:spPr>
          <a:xfrm>
            <a:off x="611560" y="1418917"/>
            <a:ext cx="6246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6. Akcie a stanovení ceny akcie.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cena a kurz akcie, předkupní právo.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7. Základní výpočty devizových kurzů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Determinace, devizového kurzu, přímá a nepřímá kotace devizových kurzů, interpretace pohybu devizových kurzů, výpočet spreadu, výpočet dvoucestné kotace a středového kurzu, výpočty křížového devizového kurzu, devizové riziko a jeho zajištění.</a:t>
            </a:r>
          </a:p>
        </p:txBody>
      </p:sp>
    </p:spTree>
    <p:extLst>
      <p:ext uri="{BB962C8B-B14F-4D97-AF65-F5344CB8AC3E}">
        <p14:creationId xmlns:p14="http://schemas.microsoft.com/office/powerpoint/2010/main" val="1646479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69D7-F99D-489E-93D3-3902A20B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Aplikace jednoduchého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C85F0E-E0E3-477A-B253-FDF3C19749B3}"/>
              </a:ext>
            </a:extLst>
          </p:cNvPr>
          <p:cNvSpPr txBox="1"/>
          <p:nvPr/>
        </p:nvSpPr>
        <p:spPr>
          <a:xfrm>
            <a:off x="1043608" y="1418917"/>
            <a:ext cx="5814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 praxi se používají oba způsoby jednoduchého úročení. Krátkodobé cenné papíry, jejichž doba splatnosti je kratší než jeden rok, bývají obchodovány</a:t>
            </a:r>
            <a:br>
              <a:rPr lang="cs-CZ" dirty="0"/>
            </a:br>
            <a:r>
              <a:rPr lang="cs-CZ" dirty="0">
                <a:effectLst/>
                <a:latin typeface="Arial" panose="020B0604020202020204" pitchFamily="34" charset="0"/>
              </a:rPr>
              <a:t>na principu jednoduchého diskontu, zatímco při tvorbě uzávěrek běžných či kontokorentních účtů se používá polhůtního způsobu úročení.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74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Finanční operace </a:t>
            </a:r>
            <a:r>
              <a:rPr lang="cs-CZ" sz="2000" dirty="0"/>
              <a:t>= takové operace, které se používají při určování změn finančních vztahů v průběhu času.</a:t>
            </a:r>
          </a:p>
          <a:p>
            <a:pPr algn="just"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Například:</a:t>
            </a:r>
          </a:p>
          <a:p>
            <a:pPr lvl="1">
              <a:defRPr/>
            </a:pPr>
            <a:r>
              <a:rPr lang="cs-CZ" sz="1800" dirty="0"/>
              <a:t>Emisní činnost</a:t>
            </a:r>
          </a:p>
          <a:p>
            <a:pPr lvl="1">
              <a:defRPr/>
            </a:pPr>
            <a:r>
              <a:rPr lang="cs-CZ" sz="1800" dirty="0"/>
              <a:t>Směnárenská činnost</a:t>
            </a:r>
          </a:p>
          <a:p>
            <a:pPr lvl="1">
              <a:defRPr/>
            </a:pPr>
            <a:r>
              <a:rPr lang="cs-CZ" sz="1800" dirty="0"/>
              <a:t>Úvěrová činnost </a:t>
            </a:r>
          </a:p>
          <a:p>
            <a:pPr lvl="1">
              <a:defRPr/>
            </a:pPr>
            <a:r>
              <a:rPr lang="cs-CZ" sz="1800" dirty="0"/>
              <a:t>Spořitelní činnost</a:t>
            </a:r>
          </a:p>
          <a:p>
            <a:pPr lvl="1">
              <a:defRPr/>
            </a:pPr>
            <a:r>
              <a:rPr lang="cs-CZ" sz="1800" dirty="0"/>
              <a:t>Pojišťovací činnost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operace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8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C5E40-09F4-4667-8106-E6ABE509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F7288F-3B98-4C7B-A3BF-8BE567F6F972}"/>
              </a:ext>
            </a:extLst>
          </p:cNvPr>
          <p:cNvSpPr txBox="1"/>
          <p:nvPr/>
        </p:nvSpPr>
        <p:spPr>
          <a:xfrm>
            <a:off x="683568" y="987574"/>
            <a:ext cx="71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Proveďte uzávěrku běžného účtu, na kterém byly zaznamenány </a:t>
            </a:r>
            <a:r>
              <a:rPr lang="cs-CZ" dirty="0" err="1"/>
              <a:t>násle</a:t>
            </a:r>
            <a:r>
              <a:rPr lang="cs-CZ" dirty="0"/>
              <a:t>-</a:t>
            </a:r>
          </a:p>
          <a:p>
            <a:r>
              <a:rPr lang="cs-CZ" dirty="0"/>
              <a:t>dující pohyby (viz tabulka)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Úroková míra činí 1,5% </a:t>
            </a:r>
            <a:r>
              <a:rPr lang="cs-CZ" dirty="0" err="1">
                <a:effectLst/>
                <a:latin typeface="Arial" panose="020B0604020202020204" pitchFamily="34" charset="0"/>
              </a:rPr>
              <a:t>p.a</a:t>
            </a:r>
            <a:r>
              <a:rPr lang="cs-CZ" dirty="0">
                <a:effectLst/>
                <a:latin typeface="Arial" panose="020B0604020202020204" pitchFamily="34" charset="0"/>
              </a:rPr>
              <a:t>., použijte standard ACT /360. Pro jednoduchost upouštíme od danění připsaného úroku.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256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8B87C-E945-4189-84EE-8B035F2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Řešení: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808A6C-3854-4201-ADFE-52D48032B617}"/>
              </a:ext>
            </a:extLst>
          </p:cNvPr>
          <p:cNvSpPr txBox="1"/>
          <p:nvPr/>
        </p:nvSpPr>
        <p:spPr>
          <a:xfrm>
            <a:off x="1115616" y="113159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Úroková čísla U C a úrokový dělitel U D byly vypočteny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B001E8-D10E-4F21-826D-8BA3CE9D6C34}"/>
              </a:ext>
            </a:extLst>
          </p:cNvPr>
          <p:cNvSpPr txBox="1"/>
          <p:nvPr/>
        </p:nvSpPr>
        <p:spPr>
          <a:xfrm>
            <a:off x="1135050" y="2021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Pohyby na běžném účtu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BFF6BD-42F8-4CDD-951D-DCBC3BF38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4" y="2571750"/>
            <a:ext cx="461074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4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FF1DD-A14C-45B6-BA4E-362B9BF5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Účtování zůstatkovým způsobem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4BFF1B-D484-45F0-8230-3AE0AA74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3238952" cy="14289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E76E76-77FF-41FF-A260-DECC2FB46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7092"/>
            <a:ext cx="5410955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7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B1E9D-01BA-4695-9C9F-72D4F741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156157-14A4-47AA-8BE1-18A31343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9622"/>
            <a:ext cx="628150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1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EC737-2709-4103-AB8A-51C3EBF4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Postupný způsob (německý)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DEF424-1183-433F-920F-5CA82DC900C8}"/>
              </a:ext>
            </a:extLst>
          </p:cNvPr>
          <p:cNvSpPr txBox="1"/>
          <p:nvPr/>
        </p:nvSpPr>
        <p:spPr>
          <a:xfrm>
            <a:off x="1043608" y="1280418"/>
            <a:ext cx="5814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Úroky z jednotlivých položek jsou počítány za dobu od data, kdy se na účtu objevily (toto datum nepočítáme), až do konce roku. U položek ze sloupce Dal budou mít příslušná úroková čísla kladné znaménko, u položek ze sloupce Má dáti záporné znaménko. Výše úroku připsaného na účet na konci roku činí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2BB76D-8E0A-4D32-9151-677E200F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65" y="3462976"/>
            <a:ext cx="2886478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4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9668C-CE14-4C68-8050-23A4AAB3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Účtování postupným způsobem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E98CCC-5764-49FD-8C26-D8301247A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9582"/>
            <a:ext cx="4163006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13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F96CE-3998-4342-AA65-B75C3C76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FB86C2-CE94-46F4-91D1-C2CC55E93345}"/>
              </a:ext>
            </a:extLst>
          </p:cNvPr>
          <p:cNvSpPr txBox="1"/>
          <p:nvPr/>
        </p:nvSpPr>
        <p:spPr>
          <a:xfrm>
            <a:off x="971600" y="1972915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Proveďte uzávěrku běžného účtu z předchozího příkladu postupným způsobem. </a:t>
            </a:r>
          </a:p>
          <a:p>
            <a:r>
              <a:rPr lang="cs-CZ" dirty="0"/>
              <a:t>Úroková míra a standard zůstávají stejné.</a:t>
            </a:r>
          </a:p>
        </p:txBody>
      </p:sp>
    </p:spTree>
    <p:extLst>
      <p:ext uri="{BB962C8B-B14F-4D97-AF65-F5344CB8AC3E}">
        <p14:creationId xmlns:p14="http://schemas.microsoft.com/office/powerpoint/2010/main" val="3793250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D0D85-8BEC-4C4C-B49D-800BE78A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B0E7C-E936-4336-9000-509EBB3B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57263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3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BCC32-9298-4B28-9BF8-340159E4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Zpětný způsob (francouzský)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5CDCA0-F915-44BF-BE52-AE98831AED12}"/>
              </a:ext>
            </a:extLst>
          </p:cNvPr>
          <p:cNvSpPr txBox="1"/>
          <p:nvPr/>
        </p:nvSpPr>
        <p:spPr>
          <a:xfrm>
            <a:off x="539552" y="1141918"/>
            <a:ext cx="6318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Postup výpočtu úroku je opačný než u německého způsobu. Úroky jsou počítány od zvoleného data epochy (např. 1.1.) až do data změny na účtu včetně. Znaménka úrokových čísel pro položky Dal jsou záporná a pro položky Má dáti kladná. Úrokové číslo náležející zůstatku ze dne 31.12. má však kladné znaménko. Celkový připsaný úrok bude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1BD95F-E62C-4AC6-9437-A6FB5159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75806"/>
            <a:ext cx="385816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87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76669-3A11-45F4-B732-5509D644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FF9F9F-F6B8-4829-A04D-01D2313BCD82}"/>
              </a:ext>
            </a:extLst>
          </p:cNvPr>
          <p:cNvSpPr txBox="1"/>
          <p:nvPr/>
        </p:nvSpPr>
        <p:spPr>
          <a:xfrm>
            <a:off x="899592" y="987574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Proveďte uzávěrku běžného účtu z předchozího příkladu zpětným </a:t>
            </a:r>
            <a:r>
              <a:rPr lang="cs-CZ" dirty="0" err="1"/>
              <a:t>způ</a:t>
            </a:r>
            <a:r>
              <a:rPr lang="cs-CZ" dirty="0"/>
              <a:t>-</a:t>
            </a:r>
          </a:p>
          <a:p>
            <a:r>
              <a:rPr lang="cs-CZ" dirty="0"/>
              <a:t>sobem. Úroková míra je 1,5%p.a. </a:t>
            </a:r>
          </a:p>
        </p:txBody>
      </p:sp>
    </p:spTree>
    <p:extLst>
      <p:ext uri="{BB962C8B-B14F-4D97-AF65-F5344CB8AC3E}">
        <p14:creationId xmlns:p14="http://schemas.microsoft.com/office/powerpoint/2010/main" val="410356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/>
              <a:t>Kapitál = </a:t>
            </a:r>
            <a:r>
              <a:rPr lang="cs-CZ" altLang="cs-CZ" sz="1600" dirty="0"/>
              <a:t>užívaná peněžitá částka (jistina)</a:t>
            </a:r>
            <a:endParaRPr lang="cs-CZ" altLang="cs-CZ" sz="1100" dirty="0"/>
          </a:p>
          <a:p>
            <a:pPr lvl="2"/>
            <a:r>
              <a:rPr lang="cs-CZ" altLang="cs-CZ" sz="1200" dirty="0"/>
              <a:t>Pokud hovoříme o větším počtu pravidelně uhrazovaných peněžitých částek, jedná se o </a:t>
            </a:r>
            <a:r>
              <a:rPr lang="cs-CZ" altLang="cs-CZ" sz="1200" b="1" dirty="0"/>
              <a:t>důchod</a:t>
            </a:r>
            <a:r>
              <a:rPr lang="cs-CZ" altLang="cs-CZ" sz="1200" dirty="0"/>
              <a:t>, popř. </a:t>
            </a:r>
            <a:r>
              <a:rPr lang="cs-CZ" altLang="cs-CZ" sz="1200" b="1" dirty="0"/>
              <a:t>anuitu</a:t>
            </a:r>
            <a:r>
              <a:rPr lang="cs-CZ" altLang="cs-CZ" sz="1200" dirty="0"/>
              <a:t>.</a:t>
            </a:r>
          </a:p>
          <a:p>
            <a:pPr lvl="2"/>
            <a:endParaRPr lang="cs-CZ" altLang="cs-CZ" sz="1000" dirty="0"/>
          </a:p>
          <a:p>
            <a:pPr marL="0" indent="0">
              <a:buNone/>
            </a:pPr>
            <a:r>
              <a:rPr lang="cs-CZ" altLang="cs-CZ" sz="1600" b="1" dirty="0"/>
              <a:t>Úroková doba/doba splatnosti</a:t>
            </a:r>
            <a:r>
              <a:rPr lang="cs-CZ" altLang="cs-CZ" sz="1600" dirty="0"/>
              <a:t> = doba, po kterou je peněžní částka uložena nebo zapůjčena, tedy za kterou se počítá úrok (doba existence smluvního vztahu)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 algn="just">
              <a:buNone/>
            </a:pPr>
            <a:r>
              <a:rPr lang="cs-CZ" altLang="cs-CZ" sz="1600" b="1" dirty="0"/>
              <a:t>Úrokovací období </a:t>
            </a:r>
            <a:r>
              <a:rPr lang="cs-CZ" altLang="cs-CZ" sz="1600" dirty="0"/>
              <a:t>= doba, za kterou se úrok pravidelně připisuje</a:t>
            </a:r>
          </a:p>
          <a:p>
            <a:pPr lvl="1" algn="just"/>
            <a:r>
              <a:rPr lang="cs-CZ" sz="1800" dirty="0"/>
              <a:t>Roční - </a:t>
            </a:r>
            <a:r>
              <a:rPr lang="cs-CZ" sz="1800" dirty="0" err="1"/>
              <a:t>p.a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Pololetní - </a:t>
            </a:r>
            <a:r>
              <a:rPr lang="cs-CZ" sz="1800" dirty="0" err="1"/>
              <a:t>p.s.</a:t>
            </a:r>
            <a:endParaRPr lang="cs-CZ" sz="1800" dirty="0"/>
          </a:p>
          <a:p>
            <a:pPr lvl="1" algn="just"/>
            <a:r>
              <a:rPr lang="cs-CZ" sz="1800" dirty="0"/>
              <a:t>Čtvrtletní – </a:t>
            </a:r>
            <a:r>
              <a:rPr lang="cs-CZ" sz="1800" dirty="0" err="1"/>
              <a:t>p.q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Měsíční – </a:t>
            </a:r>
            <a:r>
              <a:rPr lang="cs-CZ" sz="1800" dirty="0" err="1"/>
              <a:t>p.m</a:t>
            </a:r>
            <a:r>
              <a:rPr lang="cs-CZ" sz="1800" dirty="0"/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24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A6E67-B2BD-45C9-914E-0C0B80A5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284E3D-0558-4444-88AD-0F89197FBB0F}"/>
              </a:ext>
            </a:extLst>
          </p:cNvPr>
          <p:cNvSpPr txBox="1"/>
          <p:nvPr/>
        </p:nvSpPr>
        <p:spPr>
          <a:xfrm>
            <a:off x="899592" y="968702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Zvolme 1. leden jako datum epochy. Pak pohyby na účtu a jim odpovídající počty dnů a úroková čísla jsou následující (viz tabulka):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518784-D954-45E7-9D04-882DA9AF11E0}"/>
              </a:ext>
            </a:extLst>
          </p:cNvPr>
          <p:cNvSpPr txBox="1"/>
          <p:nvPr/>
        </p:nvSpPr>
        <p:spPr>
          <a:xfrm>
            <a:off x="899592" y="16958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 vypočteme podle vzorce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F497B9F-8AA8-40CE-99E1-98D9EC04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9742"/>
            <a:ext cx="459169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7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E8FC6-F485-4CAE-B2BA-E9E844AE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Účtování zpětným způsobem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7D009C-7A56-4217-96B4-319E73B0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55" y="1885854"/>
            <a:ext cx="368668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FBC67-2AA2-407D-BD5C-81AF9141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Kontokorentní účet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C4D19A-F155-4E03-B918-9C972088E7EC}"/>
              </a:ext>
            </a:extLst>
          </p:cNvPr>
          <p:cNvSpPr txBox="1"/>
          <p:nvPr/>
        </p:nvSpPr>
        <p:spPr>
          <a:xfrm>
            <a:off x="755576" y="1141918"/>
            <a:ext cx="6696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Tento typ účtu nabízí klientovi banky možnost přechodně přejít z kladných zůstatků do záporných (do debetu) s tím, že je předem dohodnuta maximální výše debetu. Klient takto získává krátkodobou půjčku, která bývá v praxi označována jako kontokorentní úvěr. V souvislosti s poskytováním těchto</a:t>
            </a:r>
          </a:p>
          <a:p>
            <a:r>
              <a:rPr lang="cs-CZ" dirty="0"/>
              <a:t>úvěrů je potřeba se dále seznámit s následujícími pojmy</a:t>
            </a:r>
          </a:p>
        </p:txBody>
      </p:sp>
    </p:spTree>
    <p:extLst>
      <p:ext uri="{BB962C8B-B14F-4D97-AF65-F5344CB8AC3E}">
        <p14:creationId xmlns:p14="http://schemas.microsoft.com/office/powerpoint/2010/main" val="850078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033E4-DF08-49A1-83A0-1026CC8D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8364AD-D716-4C42-A3D9-13AAC2814CDC}"/>
              </a:ext>
            </a:extLst>
          </p:cNvPr>
          <p:cNvSpPr txBox="1"/>
          <p:nvPr/>
        </p:nvSpPr>
        <p:spPr>
          <a:xfrm>
            <a:off x="683568" y="1140589"/>
            <a:ext cx="7920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- úvěrový rámec (UR) - maximální povolený debet na účtu,</a:t>
            </a:r>
          </a:p>
          <a:p>
            <a:r>
              <a:rPr lang="cs-CZ" dirty="0"/>
              <a:t>• kreditní úrok - úrok z kladných zůstatků připsaný ve prospěch majitele</a:t>
            </a:r>
          </a:p>
          <a:p>
            <a:r>
              <a:rPr lang="cs-CZ" dirty="0"/>
              <a:t>účtu,</a:t>
            </a:r>
          </a:p>
          <a:p>
            <a:r>
              <a:rPr lang="cs-CZ" dirty="0"/>
              <a:t>• debetní úrok - úrok ze záporných zůstatků, které nejsou větší než </a:t>
            </a:r>
            <a:r>
              <a:rPr lang="cs-CZ" dirty="0" err="1"/>
              <a:t>sjed</a:t>
            </a:r>
            <a:r>
              <a:rPr lang="cs-CZ" dirty="0"/>
              <a:t>-</a:t>
            </a:r>
          </a:p>
          <a:p>
            <a:r>
              <a:rPr lang="cs-CZ" dirty="0" err="1"/>
              <a:t>naný</a:t>
            </a:r>
            <a:r>
              <a:rPr lang="cs-CZ" dirty="0"/>
              <a:t> úvěrový rámec,</a:t>
            </a:r>
          </a:p>
          <a:p>
            <a:r>
              <a:rPr lang="cs-CZ" dirty="0"/>
              <a:t>• pohotovostní provize - náklady vzniklé v důsledku sjednaného,</a:t>
            </a:r>
          </a:p>
          <a:p>
            <a:r>
              <a:rPr lang="cs-CZ" dirty="0"/>
              <a:t>avšak nečerpaného úvěru; patří sem pohotovostní provize z </a:t>
            </a:r>
            <a:r>
              <a:rPr lang="cs-CZ" dirty="0" err="1"/>
              <a:t>nečerpa</a:t>
            </a:r>
            <a:r>
              <a:rPr lang="cs-CZ" dirty="0"/>
              <a:t>-</a:t>
            </a:r>
          </a:p>
          <a:p>
            <a:r>
              <a:rPr lang="cs-CZ" dirty="0" err="1"/>
              <a:t>ného</a:t>
            </a:r>
            <a:r>
              <a:rPr lang="cs-CZ" dirty="0"/>
              <a:t> úvěrového rámce (NU),</a:t>
            </a:r>
          </a:p>
          <a:p>
            <a:r>
              <a:rPr lang="cs-CZ" dirty="0"/>
              <a:t>• provize za překročení úvěrového rámce (PR) - sankční úrok při</a:t>
            </a:r>
          </a:p>
          <a:p>
            <a:r>
              <a:rPr lang="cs-CZ" dirty="0"/>
              <a:t>porušení sjednané výše úvěrového rámce</a:t>
            </a:r>
          </a:p>
        </p:txBody>
      </p:sp>
    </p:spTree>
    <p:extLst>
      <p:ext uri="{BB962C8B-B14F-4D97-AF65-F5344CB8AC3E}">
        <p14:creationId xmlns:p14="http://schemas.microsoft.com/office/powerpoint/2010/main" val="6134009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309DF-73AA-4A4A-90C1-E3DF71D7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D37552-120E-4E89-9611-630E9E016443}"/>
              </a:ext>
            </a:extLst>
          </p:cNvPr>
          <p:cNvSpPr txBox="1"/>
          <p:nvPr/>
        </p:nvSpPr>
        <p:spPr>
          <a:xfrm>
            <a:off x="899592" y="1131590"/>
            <a:ext cx="87484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Uzávěrku kontokorentního účtu provádíme tak, že postupně vypočteme výši</a:t>
            </a:r>
          </a:p>
          <a:p>
            <a:r>
              <a:rPr lang="cs-CZ" dirty="0"/>
              <a:t>kreditních úroků, debetních úroků a provizí - pomocí úrokových čísel a pří-</a:t>
            </a:r>
          </a:p>
          <a:p>
            <a:r>
              <a:rPr lang="cs-CZ" dirty="0"/>
              <a:t>slušných úrokových dělitelů. K tomu je daná kreditní úroková míra </a:t>
            </a:r>
            <a:r>
              <a:rPr lang="cs-CZ" dirty="0" err="1"/>
              <a:t>ic</a:t>
            </a:r>
            <a:r>
              <a:rPr lang="cs-CZ" dirty="0"/>
              <a:t>, de-</a:t>
            </a:r>
          </a:p>
          <a:p>
            <a:r>
              <a:rPr lang="cs-CZ" dirty="0" err="1"/>
              <a:t>betní</a:t>
            </a:r>
            <a:r>
              <a:rPr lang="cs-CZ" dirty="0"/>
              <a:t> úroková míra id a dále sazby pro pohotovostní provizi z nečerpaného</a:t>
            </a:r>
          </a:p>
          <a:p>
            <a:r>
              <a:rPr lang="cs-CZ" dirty="0"/>
              <a:t>úvěru </a:t>
            </a:r>
            <a:r>
              <a:rPr lang="cs-CZ" dirty="0" err="1"/>
              <a:t>pN</a:t>
            </a:r>
            <a:r>
              <a:rPr lang="cs-CZ" dirty="0"/>
              <a:t> U a pro sankční úrok v případě překročení úvěrového rámce </a:t>
            </a:r>
            <a:r>
              <a:rPr lang="cs-CZ" dirty="0" err="1"/>
              <a:t>pP</a:t>
            </a:r>
            <a:r>
              <a:rPr lang="cs-CZ" dirty="0"/>
              <a:t> R.</a:t>
            </a:r>
          </a:p>
          <a:p>
            <a:r>
              <a:rPr lang="cs-CZ" dirty="0"/>
              <a:t>Kreditní a debetní úroky, pohotovostní provize z nečerpaného úvěrového</a:t>
            </a:r>
          </a:p>
          <a:p>
            <a:r>
              <a:rPr lang="cs-CZ" dirty="0"/>
              <a:t>rámce a provize za překročení úvěrového rámce pro příslušný stav účtu se</a:t>
            </a:r>
          </a:p>
          <a:p>
            <a:r>
              <a:rPr lang="cs-CZ" dirty="0"/>
              <a:t>vypočítají zůstatkovým způsobem.</a:t>
            </a:r>
          </a:p>
          <a:p>
            <a:r>
              <a:rPr lang="cs-CZ" dirty="0"/>
              <a:t>Konečný zůstatek k poslednímu dni v roce získáme přičtením kreditních</a:t>
            </a:r>
          </a:p>
          <a:p>
            <a:r>
              <a:rPr lang="cs-CZ" dirty="0"/>
              <a:t>úroků k poslednímu zůstatku a odečtením úrokových nákladů (debetní</a:t>
            </a:r>
          </a:p>
          <a:p>
            <a:r>
              <a:rPr lang="cs-CZ" dirty="0"/>
              <a:t>úroky, provize), případně dalších poplatků.</a:t>
            </a:r>
          </a:p>
        </p:txBody>
      </p:sp>
    </p:spTree>
    <p:extLst>
      <p:ext uri="{BB962C8B-B14F-4D97-AF65-F5344CB8AC3E}">
        <p14:creationId xmlns:p14="http://schemas.microsoft.com/office/powerpoint/2010/main" val="2066480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0D2FF-7457-4C9C-AFA4-CDC2F77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768752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Aplikace jednoduchého diskontování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190FC5-F611-4112-A564-B25BD1021A6C}"/>
              </a:ext>
            </a:extLst>
          </p:cNvPr>
          <p:cNvSpPr txBox="1"/>
          <p:nvPr/>
        </p:nvSpPr>
        <p:spPr>
          <a:xfrm>
            <a:off x="1043608" y="1418917"/>
            <a:ext cx="7056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Jednoduché diskontování nachází uplatnění při obchodování s </a:t>
            </a:r>
            <a:r>
              <a:rPr lang="cs-CZ" dirty="0" err="1"/>
              <a:t>krátkodo</a:t>
            </a:r>
            <a:r>
              <a:rPr lang="cs-CZ" dirty="0"/>
              <a:t>-</a:t>
            </a:r>
          </a:p>
          <a:p>
            <a:r>
              <a:rPr lang="cs-CZ" dirty="0" err="1"/>
              <a:t>bými</a:t>
            </a:r>
            <a:r>
              <a:rPr lang="cs-CZ" dirty="0"/>
              <a:t> cennými papíry. </a:t>
            </a:r>
          </a:p>
          <a:p>
            <a:endParaRPr lang="cs-CZ" dirty="0"/>
          </a:p>
          <a:p>
            <a:r>
              <a:rPr lang="cs-CZ" dirty="0"/>
              <a:t>Typickým příkladem těchto cenných papírů jsou</a:t>
            </a:r>
          </a:p>
          <a:p>
            <a:r>
              <a:rPr lang="cs-CZ" dirty="0"/>
              <a:t>pokladniční poukázky a směnky, někdy k nim řadíme i depozitní certifikáty.</a:t>
            </a:r>
          </a:p>
          <a:p>
            <a:endParaRPr lang="cs-CZ" dirty="0"/>
          </a:p>
          <a:p>
            <a:r>
              <a:rPr lang="cs-CZ" dirty="0"/>
              <a:t>Krátkodobé cenné papíry jsou obchodovány na peněžním trhu</a:t>
            </a:r>
          </a:p>
        </p:txBody>
      </p:sp>
    </p:spTree>
    <p:extLst>
      <p:ext uri="{BB962C8B-B14F-4D97-AF65-F5344CB8AC3E}">
        <p14:creationId xmlns:p14="http://schemas.microsoft.com/office/powerpoint/2010/main" val="506884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D9784-C560-4585-A597-700F6FAE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Pokladniční poukázky, depozitní certifikáty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87EA24-EA97-45F2-A595-8B18C8EEBC9C}"/>
              </a:ext>
            </a:extLst>
          </p:cNvPr>
          <p:cNvSpPr txBox="1"/>
          <p:nvPr/>
        </p:nvSpPr>
        <p:spPr>
          <a:xfrm>
            <a:off x="395536" y="915566"/>
            <a:ext cx="7344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Pokladniční poukázky jsou krátkodobé cenné papíry s dobou splatnosti</a:t>
            </a:r>
          </a:p>
          <a:p>
            <a:r>
              <a:rPr lang="cs-CZ" dirty="0"/>
              <a:t>od 14 dní až po několik měsíců, které emitují státní orgány v případě deficitu</a:t>
            </a:r>
          </a:p>
          <a:p>
            <a:r>
              <a:rPr lang="cs-CZ" dirty="0"/>
              <a:t>ve státním rozpočtu. Díky krátké době splatnosti jsou pokladniční poukázky</a:t>
            </a:r>
          </a:p>
          <a:p>
            <a:r>
              <a:rPr lang="cs-CZ" dirty="0"/>
              <a:t>velmi likvidní, tj. snadno přeměnitelné v hotovost, ale, vzhledem ke státní</a:t>
            </a:r>
          </a:p>
          <a:p>
            <a:r>
              <a:rPr lang="cs-CZ" dirty="0"/>
              <a:t>garanci z nich plyne jen nižší úrokový výnos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81F665-691D-4E62-94D4-58B7837DE4DE}"/>
              </a:ext>
            </a:extLst>
          </p:cNvPr>
          <p:cNvSpPr txBox="1"/>
          <p:nvPr/>
        </p:nvSpPr>
        <p:spPr>
          <a:xfrm>
            <a:off x="395536" y="2717455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Depozitní certifikát je cenný papír, často obchodovaný na diskontním</a:t>
            </a:r>
          </a:p>
          <a:p>
            <a:r>
              <a:rPr lang="cs-CZ" dirty="0"/>
              <a:t>principu, kterým je potvrzen vklad při jisté úrokové míře na jistou dobu,</a:t>
            </a:r>
          </a:p>
          <a:p>
            <a:r>
              <a:rPr lang="cs-CZ" dirty="0"/>
              <a:t>zpravidla nepřekračující jeden rok. Depozitní certifikáty vystavují banky.</a:t>
            </a:r>
          </a:p>
          <a:p>
            <a:r>
              <a:rPr lang="cs-CZ" dirty="0"/>
              <a:t>Jejich prodejem (za cenu rovnou nominální hodnotě snížené o diskont) tak</a:t>
            </a:r>
          </a:p>
          <a:p>
            <a:r>
              <a:rPr lang="cs-CZ" dirty="0"/>
              <a:t>získávají kapitál, který lze považovat za úvěr, splatný ve výši nominální</a:t>
            </a:r>
          </a:p>
          <a:p>
            <a:r>
              <a:rPr lang="cs-CZ" dirty="0"/>
              <a:t>hodnoty certifikátu v době splatnosti. </a:t>
            </a:r>
          </a:p>
        </p:txBody>
      </p:sp>
    </p:spTree>
    <p:extLst>
      <p:ext uri="{BB962C8B-B14F-4D97-AF65-F5344CB8AC3E}">
        <p14:creationId xmlns:p14="http://schemas.microsoft.com/office/powerpoint/2010/main" val="3122227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BDA6E-1DBC-4163-8BE7-D504349E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1080120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Výpočet ceny P </a:t>
            </a:r>
            <a:r>
              <a:rPr lang="cs-CZ" dirty="0" err="1">
                <a:effectLst/>
                <a:latin typeface="Arial" panose="020B0604020202020204" pitchFamily="34" charset="0"/>
              </a:rPr>
              <a:t>pokl</a:t>
            </a:r>
            <a:r>
              <a:rPr lang="cs-CZ" dirty="0">
                <a:effectLst/>
                <a:latin typeface="Arial" panose="020B0604020202020204" pitchFamily="34" charset="0"/>
              </a:rPr>
              <a:t>. poukázky a dep. certifikátu před dobou splatnosti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5C5F10-B329-46EB-85F1-8168F508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2378"/>
            <a:ext cx="2520280" cy="8253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3F3130-9410-4778-82EC-898B95D06004}"/>
              </a:ext>
            </a:extLst>
          </p:cNvPr>
          <p:cNvSpPr txBox="1"/>
          <p:nvPr/>
        </p:nvSpPr>
        <p:spPr>
          <a:xfrm>
            <a:off x="467544" y="2111414"/>
            <a:ext cx="639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kde S je nominální hodnota cenného papíru, d roční diskontní míra a t je zbytková doba splatnosti</a:t>
            </a:r>
          </a:p>
        </p:txBody>
      </p:sp>
    </p:spTree>
    <p:extLst>
      <p:ext uri="{BB962C8B-B14F-4D97-AF65-F5344CB8AC3E}">
        <p14:creationId xmlns:p14="http://schemas.microsoft.com/office/powerpoint/2010/main" val="33548447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8DE0D-CDB6-4AC3-B21F-4E5F53EE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63437-D455-41B8-8A5C-F564EEA09618}"/>
              </a:ext>
            </a:extLst>
          </p:cNvPr>
          <p:cNvSpPr txBox="1"/>
          <p:nvPr/>
        </p:nvSpPr>
        <p:spPr>
          <a:xfrm>
            <a:off x="1043608" y="1338708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Určete cenu, za kterou lze koupit pokladniční poukázky s nominální hodnotou 10 000 Kč, dobou splatnosti 90 dní při diskontní míře 5,5%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2591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41D2-641F-4113-9723-4EFDDA74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8EE7F6-410E-4867-92CC-B56B62455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2" y="1347614"/>
            <a:ext cx="4384260" cy="5715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BB9C-ED1C-4686-BA3A-C5B7EC550D86}"/>
              </a:ext>
            </a:extLst>
          </p:cNvPr>
          <p:cNvSpPr txBox="1"/>
          <p:nvPr/>
        </p:nvSpPr>
        <p:spPr>
          <a:xfrm>
            <a:off x="1115616" y="2249914"/>
            <a:ext cx="57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Pokladniční poukázky lze koupit za 9 862,50 Kč</a:t>
            </a:r>
          </a:p>
        </p:txBody>
      </p:sp>
    </p:spTree>
    <p:extLst>
      <p:ext uri="{BB962C8B-B14F-4D97-AF65-F5344CB8AC3E}">
        <p14:creationId xmlns:p14="http://schemas.microsoft.com/office/powerpoint/2010/main" val="425274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843558"/>
            <a:ext cx="867696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Úročení </a:t>
            </a:r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způsob započítávání úroků k zapůjčenému kapitálu</a:t>
            </a:r>
          </a:p>
          <a:p>
            <a:pPr marL="0" indent="0">
              <a:buNone/>
            </a:pPr>
            <a:endParaRPr lang="cs-CZ" altLang="cs-CZ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Úroková míra</a:t>
            </a:r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= úrok vyjádřený relativně (v procentech), tj. jako část z hodnoty kapitálu</a:t>
            </a:r>
          </a:p>
          <a:p>
            <a:pPr marL="0" indent="0">
              <a:buNone/>
            </a:pPr>
            <a:endParaRPr lang="cs-CZ" altLang="cs-CZ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sz="1600" b="1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Úrokové sazby </a:t>
            </a:r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jsou měřítkem ceny peněz. Určují, jakou část jistiny musí dlužník za stanovenou dobu zaplatit věřiteli za půjčku. Firmy porovnávají úrokové sazby na finančním trhu s výnosností svých projektů. Pokud vynášejí více než nabízené úrokové sazby, pustí se do investice.</a:t>
            </a:r>
            <a:endParaRPr lang="cs-CZ" altLang="cs-CZ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Míra zisku</a:t>
            </a:r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= míra výnosnosti, výnosnost, výnosové procento apod.</a:t>
            </a:r>
          </a:p>
          <a:p>
            <a:pPr lvl="2"/>
            <a:r>
              <a:rPr lang="cs-CZ" altLang="cs-CZ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Úroková míra realizovaná v rámci investování (z matematického hlediska jde o ekvivalenty)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F2C05-4622-478E-B1F5-F72E1A2A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Složené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377103-AC13-4D0B-BB97-A8D3E803FD1F}"/>
              </a:ext>
            </a:extLst>
          </p:cNvPr>
          <p:cNvSpPr txBox="1"/>
          <p:nvPr/>
        </p:nvSpPr>
        <p:spPr>
          <a:xfrm>
            <a:off x="467544" y="1059582"/>
            <a:ext cx="8064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rozdíl od jednoduchého úročení budeme v případě složeného úročení</a:t>
            </a:r>
          </a:p>
          <a:p>
            <a:r>
              <a:rPr lang="cs-CZ" dirty="0"/>
              <a:t>předpokládat, že počáteční kapitál K0 je úročen po dobu tvořenou více</a:t>
            </a:r>
          </a:p>
          <a:p>
            <a:r>
              <a:rPr lang="cs-CZ" dirty="0"/>
              <a:t>úrokovými obdobími, kde úrokové období je jeden rok. Úrok bude ke</a:t>
            </a:r>
          </a:p>
          <a:p>
            <a:r>
              <a:rPr lang="cs-CZ" dirty="0"/>
              <a:t>vkladu připsán vždy na konci roku a následující rok bude znovu spolu s</a:t>
            </a:r>
          </a:p>
          <a:p>
            <a:r>
              <a:rPr lang="cs-CZ" dirty="0"/>
              <a:t>vkladem úročen, vzniknou tedy úroky z úroků. Vzhledem k době připisování</a:t>
            </a:r>
          </a:p>
          <a:p>
            <a:r>
              <a:rPr lang="cs-CZ" dirty="0"/>
              <a:t>úroků půjde o polhůtní (roční) složené úročení. Předlhůtní složené úročení</a:t>
            </a:r>
          </a:p>
          <a:p>
            <a:r>
              <a:rPr lang="cs-CZ" dirty="0"/>
              <a:t>nemá v praxi využití, nebudeme se jím dále zabývat.</a:t>
            </a:r>
          </a:p>
        </p:txBody>
      </p:sp>
    </p:spTree>
    <p:extLst>
      <p:ext uri="{BB962C8B-B14F-4D97-AF65-F5344CB8AC3E}">
        <p14:creationId xmlns:p14="http://schemas.microsoft.com/office/powerpoint/2010/main" val="23053604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89B2A-5201-4437-9CA6-38D4D11D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Základní rovnice složeného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C4A4BA-8290-4B9B-842A-DC76C322F402}"/>
              </a:ext>
            </a:extLst>
          </p:cNvPr>
          <p:cNvSpPr txBox="1"/>
          <p:nvPr/>
        </p:nvSpPr>
        <p:spPr>
          <a:xfrm>
            <a:off x="395536" y="1557417"/>
            <a:ext cx="8064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K0 je počáteční kapitál. Zajímá nás, jak se změní jeho výše za n let,</a:t>
            </a:r>
          </a:p>
          <a:p>
            <a:r>
              <a:rPr lang="cs-CZ" dirty="0"/>
              <a:t>kde n je celé kladné číslo, jestliže úroky byly připisovány vždy na konci roku</a:t>
            </a:r>
          </a:p>
          <a:p>
            <a:r>
              <a:rPr lang="cs-CZ" dirty="0"/>
              <a:t>a další rok znovu úročeny při neměnné úrokové míře i. Postup odvození je</a:t>
            </a:r>
          </a:p>
          <a:p>
            <a:r>
              <a:rPr lang="cs-CZ" dirty="0"/>
              <a:t>uveden v tabulce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9764C1-3D76-4553-8C1B-FD3CF5D7C5B8}"/>
              </a:ext>
            </a:extLst>
          </p:cNvPr>
          <p:cNvSpPr txBox="1"/>
          <p:nvPr/>
        </p:nvSpPr>
        <p:spPr>
          <a:xfrm>
            <a:off x="385492" y="3147814"/>
            <a:ext cx="7786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Základní rovnice pro složené úročení je uvedena v posledním řádku tabulky, tedy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A67846-624E-4A54-9BD7-EB888CC9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95886"/>
            <a:ext cx="175284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557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E8EA5-5A27-4143-8628-DC671D2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AD1635-EC5D-4B59-8D18-0263E159B6CE}"/>
              </a:ext>
            </a:extLst>
          </p:cNvPr>
          <p:cNvSpPr txBox="1"/>
          <p:nvPr/>
        </p:nvSpPr>
        <p:spPr>
          <a:xfrm>
            <a:off x="827584" y="1418917"/>
            <a:ext cx="603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kde </a:t>
            </a:r>
            <a:r>
              <a:rPr lang="cs-CZ" dirty="0" err="1"/>
              <a:t>Kn</a:t>
            </a:r>
            <a:r>
              <a:rPr lang="cs-CZ" dirty="0"/>
              <a:t> je splatná částka na konci n-</a:t>
            </a:r>
            <a:r>
              <a:rPr lang="cs-CZ" dirty="0" err="1"/>
              <a:t>tého</a:t>
            </a:r>
            <a:r>
              <a:rPr lang="cs-CZ" dirty="0"/>
              <a:t> roku. Částky </a:t>
            </a:r>
            <a:r>
              <a:rPr lang="cs-CZ" dirty="0" err="1"/>
              <a:t>Kj</a:t>
            </a:r>
            <a:r>
              <a:rPr lang="cs-CZ" dirty="0"/>
              <a:t> , </a:t>
            </a:r>
          </a:p>
          <a:p>
            <a:r>
              <a:rPr lang="cs-CZ" dirty="0"/>
              <a:t>j = 1, . . . , n, na</a:t>
            </a:r>
          </a:p>
          <a:p>
            <a:r>
              <a:rPr lang="cs-CZ" dirty="0"/>
              <a:t>konci i-</a:t>
            </a:r>
            <a:r>
              <a:rPr lang="cs-CZ" dirty="0" err="1"/>
              <a:t>tého</a:t>
            </a:r>
            <a:r>
              <a:rPr lang="cs-CZ" dirty="0"/>
              <a:t> roku tvoří geometrickou posloupnost s kvocientem 1+i, který se nazývá úrokovací faktor neboli úročitel. Úročitel můžeme interpretovat jako budoucí hodnotu jednotkového kapitálu na konci roku.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69887F-63DA-42C5-96D6-41D8BAFE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61" y="906809"/>
            <a:ext cx="175580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07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479F-C273-49AF-87FB-42CAC47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60CF3C-43E2-4C4F-8F41-F9752740CA55}"/>
              </a:ext>
            </a:extLst>
          </p:cNvPr>
          <p:cNvSpPr txBox="1"/>
          <p:nvPr/>
        </p:nvSpPr>
        <p:spPr>
          <a:xfrm>
            <a:off x="1043608" y="987574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vzroste částka 10 000 Kč uložená na účtu po dobu 5 let při ročním</a:t>
            </a:r>
          </a:p>
          <a:p>
            <a:r>
              <a:rPr lang="cs-CZ" dirty="0"/>
              <a:t>složeném úročení? Úroková míra je 10%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492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14FE3-3E24-4701-9702-3DD7FF4C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FDFCD2-5B68-4AB5-8256-406955317BFA}"/>
              </a:ext>
            </a:extLst>
          </p:cNvPr>
          <p:cNvSpPr txBox="1"/>
          <p:nvPr/>
        </p:nvSpPr>
        <p:spPr>
          <a:xfrm>
            <a:off x="1115616" y="843558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Budeme počítat hodnotu K5 podle základní rovnice pro složené úročení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6D2AB0-B9CA-4615-94B5-6DFA6E78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0" y="2051575"/>
            <a:ext cx="3200847" cy="4763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BA8756-3D61-48FE-A7D3-47E989FAA366}"/>
              </a:ext>
            </a:extLst>
          </p:cNvPr>
          <p:cNvSpPr txBox="1"/>
          <p:nvPr/>
        </p:nvSpPr>
        <p:spPr>
          <a:xfrm>
            <a:off x="1456406" y="2766411"/>
            <a:ext cx="6624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Částka 10 000 Kč vzroste za uvedených podmínek na 16 105,10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5350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D1871-6CE5-40D5-8ED0-BEAD2986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Tabulka - Odvození základní rovnice složeného úročení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C96DF2-B09D-4390-B75E-39ED05107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03598"/>
            <a:ext cx="3530910" cy="22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880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8DEAA-84A6-484E-ADBA-C75EC6FA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Současná a budoucí hodnota kapitálu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617095-799B-440F-99AD-66677923E967}"/>
              </a:ext>
            </a:extLst>
          </p:cNvPr>
          <p:cNvSpPr txBox="1"/>
          <p:nvPr/>
        </p:nvSpPr>
        <p:spPr>
          <a:xfrm>
            <a:off x="827584" y="1188213"/>
            <a:ext cx="7219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 hlediska času je částka </a:t>
            </a:r>
            <a:r>
              <a:rPr lang="cs-CZ" dirty="0" err="1"/>
              <a:t>Kn</a:t>
            </a:r>
            <a:r>
              <a:rPr lang="cs-CZ" dirty="0"/>
              <a:t> budoucí hodnotou počátečního kapitálu</a:t>
            </a:r>
          </a:p>
          <a:p>
            <a:r>
              <a:rPr lang="cs-CZ" dirty="0"/>
              <a:t>K0 a, naopak, částka K0 je současnou hodnotou splatné částky </a:t>
            </a:r>
            <a:r>
              <a:rPr lang="cs-CZ" dirty="0" err="1"/>
              <a:t>Kn</a:t>
            </a:r>
            <a:r>
              <a:rPr lang="cs-CZ" dirty="0"/>
              <a:t>.</a:t>
            </a:r>
          </a:p>
          <a:p>
            <a:r>
              <a:rPr lang="cs-CZ" dirty="0"/>
              <a:t>Současnou hodnotu K0 vypočítáme ze základní rovnice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461F36-15FF-451A-83F7-97F292975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55589"/>
            <a:ext cx="3143689" cy="6763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7206697-E6BF-48CD-A110-182F7D9E5C39}"/>
              </a:ext>
            </a:extLst>
          </p:cNvPr>
          <p:cNvSpPr txBox="1"/>
          <p:nvPr/>
        </p:nvSpPr>
        <p:spPr>
          <a:xfrm>
            <a:off x="911440" y="3276004"/>
            <a:ext cx="69729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podíl 1</a:t>
            </a:r>
          </a:p>
          <a:p>
            <a:r>
              <a:rPr lang="cs-CZ" dirty="0"/>
              <a:t>1+i se nazývá diskontní faktor neboli odúročitel. V literatuře se</a:t>
            </a:r>
          </a:p>
          <a:p>
            <a:r>
              <a:rPr lang="cs-CZ" dirty="0"/>
              <a:t>často značí jako v, tj</a:t>
            </a:r>
          </a:p>
        </p:txBody>
      </p:sp>
    </p:spTree>
    <p:extLst>
      <p:ext uri="{BB962C8B-B14F-4D97-AF65-F5344CB8AC3E}">
        <p14:creationId xmlns:p14="http://schemas.microsoft.com/office/powerpoint/2010/main" val="22840484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9BFC-FFCF-4DDE-A9CF-5067547A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182447-7408-4F13-994F-5A2B410F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12" y="1131590"/>
            <a:ext cx="2263412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6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34FB8-712D-45B7-AB0B-B180277B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DB34B3-D894-4FFA-9D32-F6451F6556FB}"/>
              </a:ext>
            </a:extLst>
          </p:cNvPr>
          <p:cNvSpPr txBox="1"/>
          <p:nvPr/>
        </p:nvSpPr>
        <p:spPr>
          <a:xfrm>
            <a:off x="899592" y="1059582"/>
            <a:ext cx="6696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Jakou částku musíme dnes složit na účet, abychom z něj za 3 roky mohli vybrat 20 000 Kč? Úroková míra je 6%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793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80EFD-9E40-46FE-ADAC-CACB61E3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E32E86-719F-4371-8DA6-B6668E44D6E3}"/>
              </a:ext>
            </a:extLst>
          </p:cNvPr>
          <p:cNvSpPr txBox="1"/>
          <p:nvPr/>
        </p:nvSpPr>
        <p:spPr>
          <a:xfrm>
            <a:off x="827584" y="915566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Částka, kterou budeme dnes ukládat, představuje současnou hodnotu částky 20 000 Kč. Podle vztahu dostaneme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F68559-5D51-48C9-9804-5F9E520A4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2" y="1744420"/>
            <a:ext cx="3400900" cy="6477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A9F73F-D312-4657-84B8-8AE120B61F6A}"/>
              </a:ext>
            </a:extLst>
          </p:cNvPr>
          <p:cNvSpPr txBox="1"/>
          <p:nvPr/>
        </p:nvSpPr>
        <p:spPr>
          <a:xfrm>
            <a:off x="1460960" y="29317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účet dnes musíme složit 16 792,40 Kč</a:t>
            </a:r>
          </a:p>
        </p:txBody>
      </p:sp>
    </p:spTree>
    <p:extLst>
      <p:ext uri="{BB962C8B-B14F-4D97-AF65-F5344CB8AC3E}">
        <p14:creationId xmlns:p14="http://schemas.microsoft.com/office/powerpoint/2010/main" val="212458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Úroková míra </a:t>
            </a:r>
            <a:r>
              <a:rPr lang="cs-CZ" altLang="cs-CZ" sz="2000" dirty="0"/>
              <a:t>= podíl úroku k zapůjčené částce; obvykle vyjadřována v procentech na roční bázi (</a:t>
            </a:r>
            <a:r>
              <a:rPr lang="cs-CZ" altLang="cs-CZ" sz="2000" dirty="0" err="1"/>
              <a:t>p.a</a:t>
            </a:r>
            <a:r>
              <a:rPr lang="cs-CZ" altLang="cs-CZ" sz="2000" dirty="0"/>
              <a:t>.). </a:t>
            </a:r>
          </a:p>
          <a:p>
            <a:pPr marL="0" indent="0" algn="just">
              <a:buNone/>
            </a:pPr>
            <a:r>
              <a:rPr lang="cs-CZ" altLang="cs-CZ" sz="2000" b="1" dirty="0"/>
              <a:t>Úroková sazba</a:t>
            </a:r>
            <a:r>
              <a:rPr lang="cs-CZ" altLang="cs-CZ" sz="2000" dirty="0"/>
              <a:t> = úroková míra v jednotlivých konkrétních transakcích 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dirty="0"/>
              <a:t>Změny úrokových sazeb se vyjadřují v procentních respektive základních (bazických) bodech!!!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600" dirty="0"/>
              <a:t>Pokud se úroková sazba zvýší z 3 %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jedná se o nárůst o dva procentní body (nikoliv o dvě procenta). </a:t>
            </a:r>
          </a:p>
          <a:p>
            <a:pPr lvl="1" algn="just"/>
            <a:r>
              <a:rPr lang="cs-CZ" altLang="cs-CZ" sz="1600" dirty="0"/>
              <a:t>Jeden základní bod dále odpovídá 0,01 % neboli 0,0001. </a:t>
            </a:r>
          </a:p>
          <a:p>
            <a:pPr lvl="1" algn="just"/>
            <a:r>
              <a:rPr lang="cs-CZ" altLang="cs-CZ" sz="1600" dirty="0"/>
              <a:t>Dojde-li například k poklesu úrokové sazby ze 4 %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3,25 %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říkáme, že došlo k poklesu o 75 základních (bazických) bodů.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Úroková míra vs. Úroková sazba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66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72CC4-F71D-4577-9DDA-71F3B3A2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Výpočet doby splatnosti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770C3A-5FB6-4E7B-A40E-01104832E4F8}"/>
              </a:ext>
            </a:extLst>
          </p:cNvPr>
          <p:cNvSpPr txBox="1"/>
          <p:nvPr/>
        </p:nvSpPr>
        <p:spPr>
          <a:xfrm>
            <a:off x="1115616" y="1131590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Dobu splatnosti při složeném úročení vypočteme ze základní rovnice použitím následujících matematických úprav: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42E9CC-81A5-4EBB-8852-53751502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50" y="1995686"/>
            <a:ext cx="2762636" cy="217200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D2070C-2705-4F11-913D-169AA6D45D81}"/>
              </a:ext>
            </a:extLst>
          </p:cNvPr>
          <p:cNvSpPr txBox="1"/>
          <p:nvPr/>
        </p:nvSpPr>
        <p:spPr>
          <a:xfrm>
            <a:off x="1691680" y="3923789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Poznámka:</a:t>
            </a:r>
          </a:p>
          <a:p>
            <a:r>
              <a:rPr lang="cs-CZ" dirty="0"/>
              <a:t>Doba splatnosti nemusí vyjít v podobě celého čísla</a:t>
            </a:r>
          </a:p>
        </p:txBody>
      </p:sp>
    </p:spTree>
    <p:extLst>
      <p:ext uri="{BB962C8B-B14F-4D97-AF65-F5344CB8AC3E}">
        <p14:creationId xmlns:p14="http://schemas.microsoft.com/office/powerpoint/2010/main" val="32749593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847AE-A985-433B-8B14-7F6C1BFD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Výpočet úrokové míry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D20D20-C21C-4228-8A83-6D14929ED6D7}"/>
              </a:ext>
            </a:extLst>
          </p:cNvPr>
          <p:cNvSpPr txBox="1"/>
          <p:nvPr/>
        </p:nvSpPr>
        <p:spPr>
          <a:xfrm>
            <a:off x="1187624" y="987574"/>
            <a:ext cx="662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Úrokovou míru odvodíme též ze základní rovnice.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83C4D5-ED31-4A8E-B69D-96CADFA89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51670"/>
            <a:ext cx="172426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38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2DBE8-F929-4CE3-942C-45421D88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E41FA1-6C42-469F-800B-2F9A97A2A19F}"/>
              </a:ext>
            </a:extLst>
          </p:cNvPr>
          <p:cNvSpPr txBox="1"/>
          <p:nvPr/>
        </p:nvSpPr>
        <p:spPr>
          <a:xfrm>
            <a:off x="539552" y="113159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velká byla úroková míra, která zúročila vklad 9 000 Kč na 12 500 Kč za</a:t>
            </a:r>
          </a:p>
          <a:p>
            <a:r>
              <a:rPr lang="cs-CZ" dirty="0"/>
              <a:t>3 roky při ročním složeném úročení?</a:t>
            </a:r>
          </a:p>
        </p:txBody>
      </p:sp>
    </p:spTree>
    <p:extLst>
      <p:ext uri="{BB962C8B-B14F-4D97-AF65-F5344CB8AC3E}">
        <p14:creationId xmlns:p14="http://schemas.microsoft.com/office/powerpoint/2010/main" val="40493668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45AC-1E70-4F06-BDD8-2D05BC1C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Řešení: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7DCC3D-964F-4C68-8673-A15B0221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64" y="1275606"/>
            <a:ext cx="2353003" cy="9240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65657A-090F-4102-8308-04C158619FB4}"/>
              </a:ext>
            </a:extLst>
          </p:cNvPr>
          <p:cNvSpPr txBox="1"/>
          <p:nvPr/>
        </p:nvSpPr>
        <p:spPr>
          <a:xfrm>
            <a:off x="1763688" y="27461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Úroková míra činila 0,115 7, tj. 11,57%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4533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F1459-AD45-4F4C-8444-8F5450C4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Úroková období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40061B-29F8-4D4E-82BA-D35D910F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7614"/>
            <a:ext cx="2684467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272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A8944-C344-48D4-8767-D2B0EE6F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Smíšené úročení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8930B9-2A15-474A-B95F-3E16278BA84A}"/>
              </a:ext>
            </a:extLst>
          </p:cNvPr>
          <p:cNvSpPr txBox="1"/>
          <p:nvPr/>
        </p:nvSpPr>
        <p:spPr>
          <a:xfrm>
            <a:off x="827584" y="1275606"/>
            <a:ext cx="80648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Smíšené úročení je kombinací složeného a jednoduchého úročení v případě,</a:t>
            </a:r>
          </a:p>
          <a:p>
            <a:r>
              <a:rPr lang="cs-CZ" dirty="0"/>
              <a:t>že doba splatnosti n zde není vyjádřena celým kladným číslem, nýbrž je</a:t>
            </a:r>
          </a:p>
          <a:p>
            <a:r>
              <a:rPr lang="cs-CZ" dirty="0"/>
              <a:t>dána jako součet celého počtu úrokových období </a:t>
            </a:r>
            <a:r>
              <a:rPr lang="cs-CZ" dirty="0" err="1"/>
              <a:t>nm</a:t>
            </a:r>
            <a:r>
              <a:rPr lang="cs-CZ" dirty="0"/>
              <a:t> a zbytku l, který je</a:t>
            </a:r>
          </a:p>
          <a:p>
            <a:r>
              <a:rPr lang="cs-CZ" dirty="0"/>
              <a:t>kratší než jedno úrokové období. Po dobu </a:t>
            </a:r>
            <a:r>
              <a:rPr lang="cs-CZ" dirty="0" err="1"/>
              <a:t>nm</a:t>
            </a:r>
            <a:r>
              <a:rPr lang="cs-CZ" dirty="0"/>
              <a:t> jsou úroky připisovány vždy</a:t>
            </a:r>
          </a:p>
          <a:p>
            <a:r>
              <a:rPr lang="cs-CZ" dirty="0"/>
              <a:t>na konci úrokového období a v dalším období znovu úročeny, pouze na konci</a:t>
            </a:r>
          </a:p>
          <a:p>
            <a:r>
              <a:rPr lang="cs-CZ" dirty="0"/>
              <a:t>doby splatnosti (za dobu l) se úročí jednoduše. Dále uvažujeme počáteční</a:t>
            </a:r>
          </a:p>
          <a:p>
            <a:r>
              <a:rPr lang="cs-CZ" dirty="0"/>
              <a:t>kapitál K0 a roční úrokovou míru i. Splatnou částku při smíšeném úročení</a:t>
            </a:r>
          </a:p>
          <a:p>
            <a:r>
              <a:rPr lang="cs-CZ" dirty="0"/>
              <a:t>vypočteme tedy ze vztahu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53C17C-53F0-4105-A5BC-392C5EC6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7341"/>
            <a:ext cx="2419688" cy="5811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662E57-4E59-48D9-8089-362B2F44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43" y="3976493"/>
            <a:ext cx="1476581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92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E62FC-AC8A-4D4F-8895-2CE3F295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95B714-77EA-4BD4-90F4-844B9CA57978}"/>
              </a:ext>
            </a:extLst>
          </p:cNvPr>
          <p:cNvSpPr txBox="1"/>
          <p:nvPr/>
        </p:nvSpPr>
        <p:spPr>
          <a:xfrm>
            <a:off x="611560" y="1059582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kolik vzroste vklad 10 000 Kč uložený 5 roků a 3 měsíce při úrokové míře</a:t>
            </a:r>
          </a:p>
          <a:p>
            <a:r>
              <a:rPr lang="cs-CZ" dirty="0"/>
              <a:t>10% </a:t>
            </a:r>
            <a:r>
              <a:rPr lang="cs-CZ" dirty="0" err="1"/>
              <a:t>p.a</a:t>
            </a:r>
            <a:r>
              <a:rPr lang="cs-CZ" dirty="0"/>
              <a:t>.? Úroky jsou připisovány ročně a dále úročeny s vkladem</a:t>
            </a:r>
          </a:p>
        </p:txBody>
      </p:sp>
    </p:spTree>
    <p:extLst>
      <p:ext uri="{BB962C8B-B14F-4D97-AF65-F5344CB8AC3E}">
        <p14:creationId xmlns:p14="http://schemas.microsoft.com/office/powerpoint/2010/main" val="36985443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2A9B-41FE-402A-A4FB-C6AEB396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BFBEFA-A77C-4E99-B094-EC8E1BCAE8D1}"/>
              </a:ext>
            </a:extLst>
          </p:cNvPr>
          <p:cNvSpPr txBox="1"/>
          <p:nvPr/>
        </p:nvSpPr>
        <p:spPr>
          <a:xfrm>
            <a:off x="755576" y="1834415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Doba, po kterou je vklad uložen, vzhledem k frekvenci připisování úroků</a:t>
            </a:r>
          </a:p>
          <a:p>
            <a:r>
              <a:rPr lang="cs-CZ" dirty="0"/>
              <a:t>není celočíselná, půjde tedy o případ smíšeného úročení. Podle vztahu  je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75D9F6-3B98-424E-AB28-FE4B4A19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7774"/>
            <a:ext cx="4591691" cy="5906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A85EDA-CBCE-450E-88AC-8DB625070C1A}"/>
              </a:ext>
            </a:extLst>
          </p:cNvPr>
          <p:cNvSpPr txBox="1"/>
          <p:nvPr/>
        </p:nvSpPr>
        <p:spPr>
          <a:xfrm>
            <a:off x="1436906" y="350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Vklad vzroste na 16 507,70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45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2C706-02A5-437C-B80C-9D2387CC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765912-C386-4CEF-B8B4-4A23AAE6A19A}"/>
              </a:ext>
            </a:extLst>
          </p:cNvPr>
          <p:cNvSpPr txBox="1"/>
          <p:nvPr/>
        </p:nvSpPr>
        <p:spPr>
          <a:xfrm>
            <a:off x="683568" y="915566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Určete dobu uložení kapitálu 20 000 Kč, jehož budoucí hodnota je 24 000</a:t>
            </a:r>
          </a:p>
          <a:p>
            <a:r>
              <a:rPr lang="cs-CZ" dirty="0"/>
              <a:t>Kč, při úrokové míře 6% </a:t>
            </a:r>
            <a:r>
              <a:rPr lang="cs-CZ" dirty="0" err="1"/>
              <a:t>p.a</a:t>
            </a:r>
            <a:r>
              <a:rPr lang="cs-CZ" dirty="0"/>
              <a:t>. 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348BBC-DBCA-45A7-B9B8-06029863A6CB}"/>
              </a:ext>
            </a:extLst>
          </p:cNvPr>
          <p:cNvSpPr txBox="1"/>
          <p:nvPr/>
        </p:nvSpPr>
        <p:spPr>
          <a:xfrm>
            <a:off x="683568" y="1972915"/>
            <a:ext cx="6174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1. ročním složeném úročení,</a:t>
            </a:r>
          </a:p>
          <a:p>
            <a:r>
              <a:rPr lang="cs-CZ" dirty="0"/>
              <a:t>2. měsíčním složeném úročení. Vyjádřete v tomto případě dobu uložení v rocích i v měsících</a:t>
            </a:r>
          </a:p>
        </p:txBody>
      </p:sp>
    </p:spTree>
    <p:extLst>
      <p:ext uri="{BB962C8B-B14F-4D97-AF65-F5344CB8AC3E}">
        <p14:creationId xmlns:p14="http://schemas.microsoft.com/office/powerpoint/2010/main" val="21065057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6FD4F-519A-425A-898E-F7996868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442D5-3463-4F98-A075-72AC9CDB80FF}"/>
              </a:ext>
            </a:extLst>
          </p:cNvPr>
          <p:cNvSpPr txBox="1"/>
          <p:nvPr/>
        </p:nvSpPr>
        <p:spPr>
          <a:xfrm>
            <a:off x="827584" y="10595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prvním případě dosadíme do vzorce  tj.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F3855E-E16E-4E5E-BABF-FD4C6321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38732"/>
            <a:ext cx="3429479" cy="6287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91469E-9CAD-4A7C-AA12-ECBF8A96211B}"/>
              </a:ext>
            </a:extLst>
          </p:cNvPr>
          <p:cNvSpPr txBox="1"/>
          <p:nvPr/>
        </p:nvSpPr>
        <p:spPr>
          <a:xfrm>
            <a:off x="827584" y="206747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druhém případě je možné vypočítat dobu uložení v měsících i v letech</a:t>
            </a:r>
          </a:p>
          <a:p>
            <a:r>
              <a:rPr lang="cs-CZ" dirty="0"/>
              <a:t>způsobem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BDBEB67-70EC-4FA8-B54E-AB9F97BA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71750"/>
            <a:ext cx="3734321" cy="11717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4DBFE4-76C8-4199-A850-719A2B45014E}"/>
              </a:ext>
            </a:extLst>
          </p:cNvPr>
          <p:cNvSpPr txBox="1"/>
          <p:nvPr/>
        </p:nvSpPr>
        <p:spPr>
          <a:xfrm>
            <a:off x="863588" y="3924603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Doba uložení kapitálu při ročním složeném úročení je 3,13 roků (3 roky a</a:t>
            </a:r>
          </a:p>
          <a:p>
            <a:r>
              <a:rPr lang="cs-CZ" dirty="0"/>
              <a:t>47 dní), při měsíčním složeném úročení 3,05 roků, což je 36,56 měsíců</a:t>
            </a:r>
          </a:p>
        </p:txBody>
      </p:sp>
    </p:spTree>
    <p:extLst>
      <p:ext uri="{BB962C8B-B14F-4D97-AF65-F5344CB8AC3E}">
        <p14:creationId xmlns:p14="http://schemas.microsoft.com/office/powerpoint/2010/main" val="76226183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5595</Words>
  <Application>Microsoft Office PowerPoint</Application>
  <PresentationFormat>Předvádění na obrazovce (16:9)</PresentationFormat>
  <Paragraphs>556</Paragraphs>
  <Slides>149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149</vt:i4>
      </vt:variant>
    </vt:vector>
  </HeadingPairs>
  <TitlesOfParts>
    <vt:vector size="157" baseType="lpstr">
      <vt:lpstr>Arial</vt:lpstr>
      <vt:lpstr>Calibri</vt:lpstr>
      <vt:lpstr>cambria</vt:lpstr>
      <vt:lpstr>Cambria Math</vt:lpstr>
      <vt:lpstr>Enriqueta</vt:lpstr>
      <vt:lpstr>Symbol</vt:lpstr>
      <vt:lpstr>Times New Roman</vt:lpstr>
      <vt:lpstr>SLU</vt:lpstr>
      <vt:lpstr>Finanční pojistná matematika určeno studentům KOMB studia</vt:lpstr>
      <vt:lpstr>Předmět finanční a pojistné matematiky</vt:lpstr>
      <vt:lpstr>Předmět finanční a pojistné matematiky</vt:lpstr>
      <vt:lpstr>Peníze</vt:lpstr>
      <vt:lpstr>Finanční vztahy</vt:lpstr>
      <vt:lpstr>Finanční operace</vt:lpstr>
      <vt:lpstr>Základní pojmy související s úrokem</vt:lpstr>
      <vt:lpstr>Základní pojmy související s úrokem</vt:lpstr>
      <vt:lpstr>Úroková míra vs. Úroková sazba</vt:lpstr>
      <vt:lpstr>Prezentace aplikace PowerPoint</vt:lpstr>
      <vt:lpstr>Faktory ovlivňující úrokovou míru</vt:lpstr>
      <vt:lpstr>Základní druhy úrokových měr</vt:lpstr>
      <vt:lpstr>Úrokovací období</vt:lpstr>
      <vt:lpstr>Nominální X reálná úroková míra</vt:lpstr>
      <vt:lpstr>Prezentace aplikace PowerPoint</vt:lpstr>
      <vt:lpstr>Časová hodnota peněz</vt:lpstr>
      <vt:lpstr>Typy úročení</vt:lpstr>
      <vt:lpstr>Úročení</vt:lpstr>
      <vt:lpstr>Jednoduché úročení polhůtní</vt:lpstr>
      <vt:lpstr>Řešený příklad – jednoduché úročení polhůtní</vt:lpstr>
      <vt:lpstr>Prezentace aplikace PowerPoint</vt:lpstr>
      <vt:lpstr>Jednoduché úročení předlhůtní</vt:lpstr>
      <vt:lpstr>Rovnice pro jednoduché polhůtní úročení </vt:lpstr>
      <vt:lpstr>Příklad  Jaká je výše pohledávky za dané období </vt:lpstr>
      <vt:lpstr>Diskont </vt:lpstr>
      <vt:lpstr>Diskont</vt:lpstr>
      <vt:lpstr>Prezentace aplikace PowerPoint</vt:lpstr>
      <vt:lpstr>Příklad  Vyplacená částka při eskontu směnky </vt:lpstr>
      <vt:lpstr>Druhy směnek</vt:lpstr>
      <vt:lpstr>Funkce směnek</vt:lpstr>
      <vt:lpstr>Operace se směnkami</vt:lpstr>
      <vt:lpstr>Pokladniční poukázka</vt:lpstr>
      <vt:lpstr>Depozitní certifikát</vt:lpstr>
      <vt:lpstr>Komerční papíry</vt:lpstr>
      <vt:lpstr>Prezentace aplikace PowerPoint</vt:lpstr>
      <vt:lpstr>Skonto</vt:lpstr>
      <vt:lpstr>Příklad 1</vt:lpstr>
      <vt:lpstr>Řešení:</vt:lpstr>
      <vt:lpstr>Prezentace aplikace PowerPoint</vt:lpstr>
      <vt:lpstr>Příklad 2</vt:lpstr>
      <vt:lpstr>Řešení</vt:lpstr>
      <vt:lpstr>Prezentace aplikace PowerPoint</vt:lpstr>
      <vt:lpstr>Příklad 3</vt:lpstr>
      <vt:lpstr>Řešení</vt:lpstr>
      <vt:lpstr>Příklad 4</vt:lpstr>
      <vt:lpstr>Řešení:</vt:lpstr>
      <vt:lpstr>Prezentace aplikace PowerPoint</vt:lpstr>
      <vt:lpstr>Prezentace aplikace PowerPoint</vt:lpstr>
      <vt:lpstr>Příklad 5</vt:lpstr>
      <vt:lpstr>Řešení</vt:lpstr>
      <vt:lpstr>Prezentace aplikace PowerPoint</vt:lpstr>
      <vt:lpstr>Příklad 6</vt:lpstr>
      <vt:lpstr>Řešení:</vt:lpstr>
      <vt:lpstr>Příklad 7</vt:lpstr>
      <vt:lpstr>Řešení:</vt:lpstr>
      <vt:lpstr>Okruhy k SZZ</vt:lpstr>
      <vt:lpstr>Prezentace aplikace PowerPoint</vt:lpstr>
      <vt:lpstr>Prezentace aplikace PowerPoint</vt:lpstr>
      <vt:lpstr>Aplikace jednoduchého úročení</vt:lpstr>
      <vt:lpstr>Příklad</vt:lpstr>
      <vt:lpstr>Řešení:</vt:lpstr>
      <vt:lpstr>Účtování zůstatkovým způsobem</vt:lpstr>
      <vt:lpstr>Prezentace aplikace PowerPoint</vt:lpstr>
      <vt:lpstr>Postupný způsob (německý)</vt:lpstr>
      <vt:lpstr>Účtování postupným způsobem</vt:lpstr>
      <vt:lpstr>Příklad</vt:lpstr>
      <vt:lpstr>Řešení</vt:lpstr>
      <vt:lpstr>Zpětný způsob (francouzský)</vt:lpstr>
      <vt:lpstr>Příklad </vt:lpstr>
      <vt:lpstr>Prezentace aplikace PowerPoint</vt:lpstr>
      <vt:lpstr>Účtování zpětným způsobem</vt:lpstr>
      <vt:lpstr>Kontokorentní účet</vt:lpstr>
      <vt:lpstr>Prezentace aplikace PowerPoint</vt:lpstr>
      <vt:lpstr>Prezentace aplikace PowerPoint</vt:lpstr>
      <vt:lpstr>Aplikace jednoduchého diskontování</vt:lpstr>
      <vt:lpstr>Pokladniční poukázky, depozitní certifikáty</vt:lpstr>
      <vt:lpstr>Výpočet ceny P pokl. poukázky a dep. certifikátu před dobou splatnosti</vt:lpstr>
      <vt:lpstr>Příklad</vt:lpstr>
      <vt:lpstr>Řešení</vt:lpstr>
      <vt:lpstr>Složené úročení</vt:lpstr>
      <vt:lpstr>Základní rovnice složeného úročení</vt:lpstr>
      <vt:lpstr>Prezentace aplikace PowerPoint</vt:lpstr>
      <vt:lpstr>Příklad </vt:lpstr>
      <vt:lpstr>Řešení</vt:lpstr>
      <vt:lpstr>Tabulka - Odvození základní rovnice složeného úročení</vt:lpstr>
      <vt:lpstr>Současná a budoucí hodnota kapitálu</vt:lpstr>
      <vt:lpstr>Prezentace aplikace PowerPoint</vt:lpstr>
      <vt:lpstr>Příklad </vt:lpstr>
      <vt:lpstr>Řešení</vt:lpstr>
      <vt:lpstr>Výpočet doby splatnosti</vt:lpstr>
      <vt:lpstr>Výpočet úrokové míry</vt:lpstr>
      <vt:lpstr>Příklad </vt:lpstr>
      <vt:lpstr>Řešení:</vt:lpstr>
      <vt:lpstr>Úroková období</vt:lpstr>
      <vt:lpstr>Smíšené úročení</vt:lpstr>
      <vt:lpstr>Příklad</vt:lpstr>
      <vt:lpstr>Řešení</vt:lpstr>
      <vt:lpstr>Příklad </vt:lpstr>
      <vt:lpstr>Řešení</vt:lpstr>
      <vt:lpstr>Finanční a pojistná matematika  Spojité úročení, úroková míra Nominální a reálná úroková míra </vt:lpstr>
      <vt:lpstr>Spojité úročení – úroková intenzita</vt:lpstr>
      <vt:lpstr>Nominální a reálná úroková míra</vt:lpstr>
      <vt:lpstr>Inflace</vt:lpstr>
      <vt:lpstr>Reálná úroková míra</vt:lpstr>
      <vt:lpstr>Reálná úroková míra</vt:lpstr>
      <vt:lpstr>Příklad 1</vt:lpstr>
      <vt:lpstr>Vliv inflace </vt:lpstr>
      <vt:lpstr>Příklad</vt:lpstr>
      <vt:lpstr>Prezentace aplikace PowerPoint</vt:lpstr>
      <vt:lpstr>Řešení </vt:lpstr>
      <vt:lpstr>Příklad </vt:lpstr>
      <vt:lpstr>Prezentace aplikace PowerPoint</vt:lpstr>
      <vt:lpstr>Příklad</vt:lpstr>
      <vt:lpstr>Krátkodobé polhůtní spoření</vt:lpstr>
      <vt:lpstr>Příklad</vt:lpstr>
      <vt:lpstr>Pojistné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130</cp:revision>
  <dcterms:created xsi:type="dcterms:W3CDTF">2016-07-06T15:42:34Z</dcterms:created>
  <dcterms:modified xsi:type="dcterms:W3CDTF">2022-11-03T19:09:56Z</dcterms:modified>
</cp:coreProperties>
</file>