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9"/>
  </p:notesMasterIdLst>
  <p:sldIdLst>
    <p:sldId id="256" r:id="rId2"/>
    <p:sldId id="405" r:id="rId3"/>
    <p:sldId id="406" r:id="rId4"/>
    <p:sldId id="407" r:id="rId5"/>
    <p:sldId id="408" r:id="rId6"/>
    <p:sldId id="409" r:id="rId7"/>
    <p:sldId id="410" r:id="rId8"/>
    <p:sldId id="411" r:id="rId9"/>
    <p:sldId id="412" r:id="rId10"/>
    <p:sldId id="413" r:id="rId11"/>
    <p:sldId id="414" r:id="rId12"/>
    <p:sldId id="415" r:id="rId13"/>
    <p:sldId id="416" r:id="rId14"/>
    <p:sldId id="417" r:id="rId15"/>
    <p:sldId id="418" r:id="rId16"/>
    <p:sldId id="419" r:id="rId17"/>
    <p:sldId id="420" r:id="rId18"/>
    <p:sldId id="421" r:id="rId19"/>
    <p:sldId id="422" r:id="rId20"/>
    <p:sldId id="423" r:id="rId21"/>
    <p:sldId id="424" r:id="rId22"/>
    <p:sldId id="425" r:id="rId23"/>
    <p:sldId id="426" r:id="rId24"/>
    <p:sldId id="427" r:id="rId25"/>
    <p:sldId id="428" r:id="rId26"/>
    <p:sldId id="429" r:id="rId27"/>
    <p:sldId id="430" r:id="rId28"/>
    <p:sldId id="431" r:id="rId29"/>
    <p:sldId id="432" r:id="rId30"/>
    <p:sldId id="433" r:id="rId31"/>
    <p:sldId id="440" r:id="rId32"/>
    <p:sldId id="442" r:id="rId33"/>
    <p:sldId id="443" r:id="rId34"/>
    <p:sldId id="444" r:id="rId35"/>
    <p:sldId id="445" r:id="rId36"/>
    <p:sldId id="446" r:id="rId37"/>
    <p:sldId id="447" r:id="rId38"/>
    <p:sldId id="448" r:id="rId39"/>
    <p:sldId id="449" r:id="rId40"/>
    <p:sldId id="450" r:id="rId41"/>
    <p:sldId id="451" r:id="rId42"/>
    <p:sldId id="314" r:id="rId43"/>
    <p:sldId id="335" r:id="rId44"/>
    <p:sldId id="336" r:id="rId45"/>
    <p:sldId id="316" r:id="rId46"/>
    <p:sldId id="337" r:id="rId47"/>
    <p:sldId id="452" r:id="rId48"/>
    <p:sldId id="321" r:id="rId49"/>
    <p:sldId id="340" r:id="rId50"/>
    <p:sldId id="341" r:id="rId51"/>
    <p:sldId id="342" r:id="rId52"/>
    <p:sldId id="343" r:id="rId53"/>
    <p:sldId id="344" r:id="rId54"/>
    <p:sldId id="345" r:id="rId55"/>
    <p:sldId id="346" r:id="rId56"/>
    <p:sldId id="347" r:id="rId57"/>
    <p:sldId id="348" r:id="rId58"/>
    <p:sldId id="453" r:id="rId59"/>
    <p:sldId id="351" r:id="rId60"/>
    <p:sldId id="352" r:id="rId61"/>
    <p:sldId id="441" r:id="rId62"/>
    <p:sldId id="434" r:id="rId63"/>
    <p:sldId id="290" r:id="rId64"/>
    <p:sldId id="291" r:id="rId65"/>
    <p:sldId id="292" r:id="rId66"/>
    <p:sldId id="454" r:id="rId67"/>
    <p:sldId id="455" r:id="rId68"/>
    <p:sldId id="456" r:id="rId69"/>
    <p:sldId id="457" r:id="rId70"/>
    <p:sldId id="356" r:id="rId71"/>
    <p:sldId id="357" r:id="rId72"/>
    <p:sldId id="360" r:id="rId73"/>
    <p:sldId id="361" r:id="rId74"/>
    <p:sldId id="458" r:id="rId75"/>
    <p:sldId id="365" r:id="rId76"/>
    <p:sldId id="459" r:id="rId77"/>
    <p:sldId id="358" r:id="rId78"/>
    <p:sldId id="460" r:id="rId79"/>
    <p:sldId id="330" r:id="rId80"/>
    <p:sldId id="461" r:id="rId81"/>
    <p:sldId id="435" r:id="rId82"/>
    <p:sldId id="436" r:id="rId83"/>
    <p:sldId id="437" r:id="rId84"/>
    <p:sldId id="287" r:id="rId85"/>
    <p:sldId id="462" r:id="rId86"/>
    <p:sldId id="300" r:id="rId87"/>
    <p:sldId id="301" r:id="rId88"/>
    <p:sldId id="302" r:id="rId89"/>
    <p:sldId id="389" r:id="rId90"/>
    <p:sldId id="395" r:id="rId91"/>
    <p:sldId id="304" r:id="rId92"/>
    <p:sldId id="305" r:id="rId93"/>
    <p:sldId id="359" r:id="rId94"/>
    <p:sldId id="396" r:id="rId95"/>
    <p:sldId id="397" r:id="rId96"/>
    <p:sldId id="402" r:id="rId97"/>
    <p:sldId id="295" r:id="rId98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1858" autoAdjust="0"/>
  </p:normalViewPr>
  <p:slideViewPr>
    <p:cSldViewPr>
      <p:cViewPr varScale="1">
        <p:scale>
          <a:sx n="89" d="100"/>
          <a:sy n="89" d="100"/>
        </p:scale>
        <p:origin x="1282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notesMaster" Target="notesMasters/notesMaster1.xml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05.12.2022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6076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2231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6630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1149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mp"/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mp"/><Relationship Id="rId2" Type="http://schemas.openxmlformats.org/officeDocument/2006/relationships/image" Target="../media/image41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tmp"/><Relationship Id="rId2" Type="http://schemas.openxmlformats.org/officeDocument/2006/relationships/image" Target="../media/image43.tmp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tmp"/><Relationship Id="rId2" Type="http://schemas.openxmlformats.org/officeDocument/2006/relationships/image" Target="../media/image45.tmp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tmp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tmp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tmp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tmp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tmp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tmp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tmp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tmp"/><Relationship Id="rId2" Type="http://schemas.openxmlformats.org/officeDocument/2006/relationships/image" Target="../media/image55.tmp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tmp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tmp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tmp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tmp"/><Relationship Id="rId2" Type="http://schemas.openxmlformats.org/officeDocument/2006/relationships/image" Target="../media/image60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tmp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tmp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tmp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tmp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tmp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tmp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tmp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tmp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tmp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tmp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tmp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tmp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tmp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tmp"/><Relationship Id="rId2" Type="http://schemas.openxmlformats.org/officeDocument/2006/relationships/image" Target="../media/image76.tmp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tmp"/><Relationship Id="rId2" Type="http://schemas.openxmlformats.org/officeDocument/2006/relationships/image" Target="../media/image78.tmp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tmp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tmp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tmp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tmp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tmp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tmp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tmp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tmp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tmp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395536" y="1203598"/>
            <a:ext cx="5472608" cy="2088232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algn="l"/>
            <a:r>
              <a:rPr lang="cs-CZ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Příprava </a:t>
            </a:r>
            <a: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 zkoušce</a:t>
            </a:r>
            <a:endParaRPr lang="cs-CZ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012160" y="3477019"/>
            <a:ext cx="2888103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3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FIU/BPFPM</a:t>
            </a:r>
          </a:p>
          <a:p>
            <a:pPr algn="r"/>
            <a:r>
              <a:rPr 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Finanční a pojistná matematika</a:t>
            </a:r>
            <a:br>
              <a:rPr 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altLang="cs-CZ" sz="13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3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Roman Hlawiczka, Ph.D.</a:t>
            </a:r>
          </a:p>
          <a:p>
            <a:pPr algn="r"/>
            <a:r>
              <a:rPr lang="pl-PL" altLang="cs-CZ" sz="13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financí a účetnictví</a:t>
            </a: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BFEFBA-8036-42CE-DAC2-0B4C118D7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6A92478C-8DCC-5679-B8AA-3DF055CBF3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5863"/>
            <a:ext cx="9144000" cy="295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543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B7FEB3-9963-8F5D-6A0F-14402BEEF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A35DF16-0A2C-0F65-A918-6A3801E74B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8375"/>
            <a:ext cx="9144000" cy="2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588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8C6D3A-C312-1AB0-9068-BD2FDBC57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FE1EAEE-11F9-698D-AEAA-5358CA7F39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25" y="994273"/>
            <a:ext cx="7948349" cy="315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742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CF692C-3320-8F49-1B22-EAA5A14C0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6CFCD38-9827-75A0-056D-52A7321D8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8189" y="2567939"/>
            <a:ext cx="7621" cy="7621"/>
          </a:xfrm>
          <a:prstGeom prst="rect">
            <a:avLst/>
          </a:prstGeom>
        </p:spPr>
      </p:pic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B6180900-124F-136D-B447-3AA51F9F51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2665"/>
            <a:ext cx="9144000" cy="315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275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1B5ABC-BD13-4C5A-01FA-DF28F6246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AF3CF708-4A5D-1A9A-BB99-1FD68F1FE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1721"/>
            <a:ext cx="9144000" cy="274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961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B4F0BA-2ABA-73EA-3936-B2FD7FED4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1A5EC6F4-8C33-BD5E-CA3A-67ADADFB95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099" y="937118"/>
            <a:ext cx="6713802" cy="32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062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7EC7CE-C3E6-74DB-188C-954CF262D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FCB5BFE0-E08D-F3AC-6F7F-978726E52A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163" y="994273"/>
            <a:ext cx="4305673" cy="315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6378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0D872C-3071-94D7-4F96-1743E9B7A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57484D9-C7A0-0FE8-F5D9-2849A89B52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2437"/>
            <a:ext cx="9144000" cy="269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874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3FD088-2E88-AE98-8C5D-A32BD1E59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DDA31234-EE18-397F-923E-41BF74344B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581" y="1039997"/>
            <a:ext cx="6652837" cy="306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1024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D46AD5-C92D-8291-6525-71FE008F7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C64FA8BB-DD0B-9B90-FC0F-97D448FDE9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9625"/>
            <a:ext cx="9144000" cy="280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383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D2CA71-DBCB-90EB-5BAE-58F7C6C60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487D829-294D-0EB7-5B46-D60C7F9ADEEA}"/>
              </a:ext>
            </a:extLst>
          </p:cNvPr>
          <p:cNvSpPr txBox="1"/>
          <p:nvPr/>
        </p:nvSpPr>
        <p:spPr>
          <a:xfrm>
            <a:off x="1475656" y="1693508"/>
            <a:ext cx="538234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Jak velkou částku musíme dnes při neměnné úrokové sazbě 6 % </a:t>
            </a:r>
            <a:r>
              <a:rPr lang="cs-CZ" dirty="0" err="1"/>
              <a:t>p.a</a:t>
            </a:r>
            <a:r>
              <a:rPr lang="cs-CZ" dirty="0"/>
              <a:t>. uložit novorozenému dítěti, aby v 19 letech mělo takový kapitál, který by mu zabezpečoval po dobu 7 let (do 26 let věku) měsíční polhůtní důchod ve výši 3.000 Kč?</a:t>
            </a:r>
          </a:p>
        </p:txBody>
      </p:sp>
    </p:spTree>
    <p:extLst>
      <p:ext uri="{BB962C8B-B14F-4D97-AF65-F5344CB8AC3E}">
        <p14:creationId xmlns:p14="http://schemas.microsoft.com/office/powerpoint/2010/main" val="41228078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F208A2-9873-56CF-7369-F15325D2D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BB5F3D7E-01A1-2C7B-782B-C67860B202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045" y="1043807"/>
            <a:ext cx="5425910" cy="305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688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966F7A-EF6B-4CF3-4C38-8440BBC34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32D0A8FE-0534-BBC6-2115-E7F6224102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7922"/>
            <a:ext cx="9144000" cy="268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9956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211E1A-3BC1-9DE0-67FB-AB6DF58B7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D6F688D-EEEB-053D-8A98-95D55D08F8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7197"/>
            <a:ext cx="9144000" cy="308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1519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EE290D-B100-352A-2649-46F7FB0A4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8A68CABD-7DA2-DDFB-5361-BD451A820F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0269"/>
            <a:ext cx="9144000" cy="272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7890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0682C8-2621-24E6-9227-99231200B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999A4613-07E1-8715-943F-22FAA9EDBB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9835"/>
            <a:ext cx="9144000" cy="274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0438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8F8141-5128-644C-C8D3-9D123043C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A7AF4E3C-782F-4737-8214-B6B80358D2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580" y="1009514"/>
            <a:ext cx="5768840" cy="312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3220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461415-BEAC-624B-B198-EAC1B6415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EBF3B349-4A40-AD4E-30CA-D183CB89D6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7257"/>
            <a:ext cx="9144000" cy="292898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B4A1C540-AA3F-8E5C-5207-FDE1AEF01E9A}"/>
              </a:ext>
            </a:extLst>
          </p:cNvPr>
          <p:cNvSpPr txBox="1"/>
          <p:nvPr/>
        </p:nvSpPr>
        <p:spPr>
          <a:xfrm>
            <a:off x="235621" y="3939902"/>
            <a:ext cx="799288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1000" b="0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Pro výpočty dlouhodobých investic je v praxi nutno použít složené úročení (složené úročení anuity, resp. budoucí hodnota anuity). Pro odhad správné odpovědi stačí spočítat vklady za 30 let (včetně jejich zúročení): 1. odpověď: 500 000 Kč, 2. odpověď: přibližně 1,5 mil. Kč, 3. odpověď: přibližně 3 mil. Kč, 4. odpověď: přibližně 5 mil. Kč. </a:t>
            </a:r>
            <a:r>
              <a:rPr lang="cs-CZ" sz="1000" dirty="0">
                <a:solidFill>
                  <a:srgbClr val="666666"/>
                </a:solidFill>
                <a:latin typeface="Open Sans" panose="020B0606030504020204" pitchFamily="34" charset="0"/>
              </a:rPr>
              <a:t>Díky znalostem byste měli </a:t>
            </a:r>
            <a:r>
              <a:rPr lang="cs-CZ" sz="1000" b="0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 vyloučit špatné odpovědi (1., 2. a 4.). Platí tedy pravidlo, že při pravidelné investici 1000 Kč měsíčně a </a:t>
            </a:r>
            <a:r>
              <a:rPr lang="cs-CZ" sz="1000" b="0" i="0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prům</a:t>
            </a:r>
            <a:r>
              <a:rPr lang="cs-CZ" sz="1000" b="0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. výnosu 6 % p. a. bude mít po 30 letech klient cca 1 mil. Kč. Pro získání 3 mil. Kč tak musí investovat přibližně 3 tis. Kč.</a:t>
            </a:r>
          </a:p>
          <a:p>
            <a:pPr algn="l"/>
            <a:r>
              <a:rPr lang="cs-CZ" sz="1000" b="0" i="1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ŠOBA, Oldřich a Martin ŠIRŮČEK. Finanční matematika v praxi. 2., aktualizované a rozšířené vydání. Praha: Grada </a:t>
            </a:r>
            <a:r>
              <a:rPr lang="cs-CZ" sz="1000" b="0" i="1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Publishing</a:t>
            </a:r>
            <a:r>
              <a:rPr lang="cs-CZ" sz="1000" b="0" i="1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, 2017. </a:t>
            </a:r>
            <a:r>
              <a:rPr lang="cs-CZ" sz="1000" b="0" i="1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Partners</a:t>
            </a:r>
            <a:r>
              <a:rPr lang="cs-CZ" sz="1000" b="0" i="1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. ISBN 978-80-271-0250-1. od str. 75</a:t>
            </a:r>
          </a:p>
        </p:txBody>
      </p:sp>
    </p:spTree>
    <p:extLst>
      <p:ext uri="{BB962C8B-B14F-4D97-AF65-F5344CB8AC3E}">
        <p14:creationId xmlns:p14="http://schemas.microsoft.com/office/powerpoint/2010/main" val="20861773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42D3DB-4D9A-55CE-F27F-4FEAB1D8F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D43B856A-91AF-29FA-586F-92DE53A79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3908"/>
            <a:ext cx="9144000" cy="375568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227C8D5-BB59-B4A7-ECF8-4D803BF49B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6" y="4449591"/>
            <a:ext cx="9144000" cy="71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5790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E2B7DA-B686-6037-1530-91EFC563B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AA89FA6F-3922-F1DA-438E-2BA9D87D5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803"/>
            <a:ext cx="9144000" cy="418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0606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6791AB-0830-8503-32BB-5DCD78B77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9376022-82D4-4C7A-D337-C2E1F0168A5D}"/>
              </a:ext>
            </a:extLst>
          </p:cNvPr>
          <p:cNvSpPr txBox="1"/>
          <p:nvPr/>
        </p:nvSpPr>
        <p:spPr>
          <a:xfrm>
            <a:off x="395536" y="987574"/>
            <a:ext cx="68407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Jaké jsou úrokové náklady úvěru ve výši 180.000 Kč jednorázově splatného za 4 měsíce včetně úroku, je-li úroková sazba 20 %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p.a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?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0CB4C16-D3AF-2418-4441-64E69ED2718D}"/>
              </a:ext>
            </a:extLst>
          </p:cNvPr>
          <p:cNvSpPr txBox="1"/>
          <p:nvPr/>
        </p:nvSpPr>
        <p:spPr>
          <a:xfrm>
            <a:off x="2286000" y="1970507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Za jednotlivé veličiny příslušného vzorce dosadíme: K=180.000, p=14, i=20/100=0.20, t=120, n=4 * 30 / 360 = 1/3.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D0BCC07-88F6-EA0E-8BED-15D3966C1A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76" y="1901996"/>
            <a:ext cx="6485182" cy="25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152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3A235D-483F-48F5-A194-4C2F97A52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Řešení</a:t>
            </a:r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B2C2EBA2-2198-799C-3C38-FED4CAF0E1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890" y="1276237"/>
            <a:ext cx="5540220" cy="25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6411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D09D24-6A00-A7CE-EF49-88993C882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FE9F85FA-75ED-3F27-6791-B20BFE321B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57" y="195486"/>
            <a:ext cx="8549985" cy="425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8154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4BE1DC-DE47-CB51-015A-BB40AA7A3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6408712" cy="507703"/>
          </a:xfrm>
        </p:spPr>
        <p:txBody>
          <a:bodyPr/>
          <a:lstStyle/>
          <a:p>
            <a:r>
              <a:rPr lang="cs-CZ" sz="2400" dirty="0">
                <a:solidFill>
                  <a:schemeClr val="accent5">
                    <a:lumMod val="75000"/>
                  </a:schemeClr>
                </a:solidFill>
              </a:rPr>
              <a:t>Příklad </a:t>
            </a:r>
            <a:r>
              <a:rPr lang="cs-CZ" sz="24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Výpočet původní výše kapitálu</a:t>
            </a:r>
            <a:endParaRPr lang="cs-CZ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Obrázek 3" descr="Obsah obrázku stůl&#10;&#10;Popis byl vytvořen automaticky">
            <a:extLst>
              <a:ext uri="{FF2B5EF4-FFF2-40B4-BE49-F238E27FC236}">
                <a16:creationId xmlns:a16="http://schemas.microsoft.com/office/drawing/2014/main" id="{7EFD0DF9-4581-473B-410D-98A77BB511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1131590"/>
            <a:ext cx="7294090" cy="256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0344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45E7AD-D1EC-4726-AAD2-24FE1C02D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5760640" cy="507703"/>
          </a:xfrm>
        </p:spPr>
        <p:txBody>
          <a:bodyPr/>
          <a:lstStyle/>
          <a:p>
            <a:r>
              <a:rPr lang="cs-CZ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Příklad </a:t>
            </a:r>
            <a:r>
              <a:rPr lang="cs-CZ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Výpočet úrokové sazby</a:t>
            </a:r>
            <a:b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FB3D632-EEC2-4E63-9481-44D7E22A69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59582"/>
            <a:ext cx="7002981" cy="264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0648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4AFFCD-D364-41EB-A81B-491DF871C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6336704" cy="507703"/>
          </a:xfrm>
        </p:spPr>
        <p:txBody>
          <a:bodyPr/>
          <a:lstStyle/>
          <a:p>
            <a:r>
              <a:rPr lang="cs-CZ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Příklad 	</a:t>
            </a:r>
            <a:r>
              <a:rPr lang="cs-CZ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Výpočet počáteční výše úvěru</a:t>
            </a:r>
            <a:br>
              <a:rPr lang="cs-CZ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cs-CZ" sz="2000" dirty="0">
              <a:solidFill>
                <a:srgbClr val="FF0000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D45155B-3C5A-48BC-A233-1189169701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15" y="1647696"/>
            <a:ext cx="7659169" cy="184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2934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716567-CC07-4DA4-9945-C4F5773BC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6264696" cy="507703"/>
          </a:xfrm>
        </p:spPr>
        <p:txBody>
          <a:bodyPr/>
          <a:lstStyle/>
          <a:p>
            <a:r>
              <a:rPr lang="cs-CZ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Příklad 	</a:t>
            </a:r>
            <a:r>
              <a:rPr lang="cs-CZ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Vyplacená částka při eskontu směnky</a:t>
            </a:r>
            <a:b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8EFA958-F8FC-4612-A7E7-B92D94166D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9583"/>
            <a:ext cx="8439690" cy="274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8487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32FF52-D513-3DB2-C397-A249E492D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0C95C9"/>
                </a:solidFill>
                <a:effectLst/>
                <a:latin typeface="Arial" panose="020B0604020202020204" pitchFamily="34" charset="0"/>
              </a:rPr>
              <a:t>Příklad</a:t>
            </a:r>
            <a:br>
              <a:rPr lang="cs-CZ" b="0" i="0" dirty="0">
                <a:solidFill>
                  <a:srgbClr val="0C95C9"/>
                </a:solidFill>
                <a:effectLst/>
                <a:latin typeface="Arial" panose="020B0604020202020204" pitchFamily="34" charset="0"/>
              </a:rPr>
            </a:br>
            <a:endParaRPr lang="cs-CZ" dirty="0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BC4B42BE-1437-9100-0B76-BAA983C6AC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47615"/>
            <a:ext cx="7384762" cy="164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649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27CF00-6A14-C52D-081B-061E07071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0C95C9"/>
                </a:solidFill>
                <a:effectLst/>
                <a:latin typeface="Arial" panose="020B0604020202020204" pitchFamily="34" charset="0"/>
              </a:rPr>
              <a:t>Řešení</a:t>
            </a:r>
            <a:br>
              <a:rPr lang="cs-CZ" b="0" i="0" dirty="0">
                <a:solidFill>
                  <a:srgbClr val="0C95C9"/>
                </a:solidFill>
                <a:effectLst/>
                <a:latin typeface="Arial" panose="020B0604020202020204" pitchFamily="34" charset="0"/>
              </a:rPr>
            </a:br>
            <a:endParaRPr lang="cs-CZ" dirty="0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FB145BAC-D6AC-A5E0-B0DA-096DB690D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597" y="1139066"/>
            <a:ext cx="5608806" cy="286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1735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714547-801A-FEB0-74E1-CEEBF5B6A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9B96CB3D-E062-7D97-745A-DEC739A060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59582"/>
            <a:ext cx="7089109" cy="243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8902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AB181E-EF87-7417-4452-72F0ACC5A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0C95C9"/>
                </a:solidFill>
                <a:effectLst/>
                <a:latin typeface="Arial" panose="020B0604020202020204" pitchFamily="34" charset="0"/>
              </a:rPr>
              <a:t>Úlohy</a:t>
            </a:r>
            <a:br>
              <a:rPr lang="cs-CZ" b="0" i="0" dirty="0">
                <a:solidFill>
                  <a:srgbClr val="0C95C9"/>
                </a:solidFill>
                <a:effectLst/>
                <a:latin typeface="Arial" panose="020B0604020202020204" pitchFamily="34" charset="0"/>
              </a:rPr>
            </a:br>
            <a:endParaRPr lang="cs-CZ" dirty="0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F13ECA55-38DE-8105-64CC-7C759833A4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87574"/>
            <a:ext cx="6408712" cy="1080120"/>
          </a:xfrm>
          <a:prstGeom prst="rect">
            <a:avLst/>
          </a:prstGeom>
        </p:spPr>
      </p:pic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4560A4F3-4841-C94E-F61C-86D5C37453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450913"/>
            <a:ext cx="5532599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2129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7DEFDD-EB32-55C1-6723-1DFFB72D3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21337605-C0BC-5108-7305-8ADD54B632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59582"/>
            <a:ext cx="5832648" cy="936104"/>
          </a:xfrm>
          <a:prstGeom prst="rect">
            <a:avLst/>
          </a:prstGeom>
        </p:spPr>
      </p:pic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132F7C77-1DC3-97FA-60EE-6ED593056A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319" y="2211710"/>
            <a:ext cx="5288738" cy="12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141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B47680-38C8-DA7C-85FA-B0B6CE5A1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52C4F5F-43CC-3E5F-92BC-B3A602C787D4}"/>
              </a:ext>
            </a:extLst>
          </p:cNvPr>
          <p:cNvSpPr txBox="1"/>
          <p:nvPr/>
        </p:nvSpPr>
        <p:spPr>
          <a:xfrm>
            <a:off x="1403648" y="2109006"/>
            <a:ext cx="54543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Jaká částka nám (a našim pozůstalým) zajistí čtvrtletní polhůtní věčný důchod ve výši 5.000 Kč při neměnné roční úrokové sazbě 4 % </a:t>
            </a:r>
            <a:r>
              <a:rPr lang="cs-CZ" dirty="0" err="1"/>
              <a:t>p.a</a:t>
            </a:r>
            <a:r>
              <a:rPr lang="cs-CZ" dirty="0"/>
              <a:t>.? </a:t>
            </a:r>
          </a:p>
        </p:txBody>
      </p:sp>
    </p:spTree>
    <p:extLst>
      <p:ext uri="{BB962C8B-B14F-4D97-AF65-F5344CB8AC3E}">
        <p14:creationId xmlns:p14="http://schemas.microsoft.com/office/powerpoint/2010/main" val="31760589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E47212-0163-4755-12B2-B89955EE0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1F98CD86-A7FD-0B29-F338-FA5D981198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59582"/>
            <a:ext cx="7200800" cy="1440160"/>
          </a:xfrm>
          <a:prstGeom prst="rect">
            <a:avLst/>
          </a:prstGeom>
        </p:spPr>
      </p:pic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EC6E4979-78BF-C48A-3ED6-88AD20D325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928" y="2571750"/>
            <a:ext cx="5624047" cy="187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3580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92B859-4B69-079C-0974-E6E354A5C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7AD07FFF-E189-BC2E-A750-248F82B9B5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59582"/>
            <a:ext cx="7488832" cy="1066892"/>
          </a:xfrm>
          <a:prstGeom prst="rect">
            <a:avLst/>
          </a:prstGeom>
        </p:spPr>
      </p:pic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002EF3E7-8EAC-9D9E-ACB1-8A29CF3BB4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571750"/>
            <a:ext cx="6584251" cy="133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6427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Příklad 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640960" cy="346548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cs-CZ" sz="2000" dirty="0"/>
          </a:p>
          <a:p>
            <a:pPr algn="just"/>
            <a:r>
              <a:rPr lang="cs-CZ" sz="2000" dirty="0"/>
              <a:t>Osoba A vystavila 15. 6. 2007 osobě B směnku s jmenovitou hodnotou 3 000 dolarů s roční úrokovou sazbou 7 %. Datum splatnosti směnky je 15. 12. 2007. 28. 7. 2007 osoba B eskontovala směnku na banku, která účtuje roční diskontní sazbu 8 %. Jakou částku osoba B od banky obdržela?</a:t>
            </a:r>
          </a:p>
        </p:txBody>
      </p:sp>
    </p:spTree>
    <p:extLst>
      <p:ext uri="{BB962C8B-B14F-4D97-AF65-F5344CB8AC3E}">
        <p14:creationId xmlns:p14="http://schemas.microsoft.com/office/powerpoint/2010/main" val="39839485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22E4BB-495A-0401-BE69-39A4F8736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Řešení:</a:t>
            </a:r>
          </a:p>
        </p:txBody>
      </p:sp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0D7B3BF0-6A23-A539-F9B1-F3E8C1A5C4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31590"/>
            <a:ext cx="6256562" cy="185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5136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F4A90F-6A80-B20B-B82A-7E356101F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933F6BF9-ACA6-CCE6-E2D3-B805B6D063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59582"/>
            <a:ext cx="6142252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074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Příklad 2</a:t>
            </a:r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AB62BCB1-9EBC-8AFE-4FD7-48FDF707424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31590"/>
            <a:ext cx="6104149" cy="107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577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FDDDE9-D05A-1AF7-84E8-6834742FB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Řešení</a:t>
            </a:r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7EE28CB3-89AB-4E26-A614-806E039198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31590"/>
            <a:ext cx="4442845" cy="21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3663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CBA878-D9D4-3450-A565-E87FFC91A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783E6C2A-C624-1D17-F37D-2A3D6D2627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59582"/>
            <a:ext cx="6302286" cy="227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0125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Příklad 3</a:t>
            </a:r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5CAD8DD9-E6EC-F714-B9ED-CB379553425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646" y="1045435"/>
            <a:ext cx="6241321" cy="214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6457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DE4FFB-90DA-AD4D-34B7-DC2289529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Řešení</a:t>
            </a:r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7C36E49E-03E4-B983-F301-E027F4AEED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803" y="864722"/>
            <a:ext cx="5456393" cy="341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358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53DDC4-41F4-CEA0-0C94-5956AC197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Řešení</a:t>
            </a:r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D3E9C0B6-A1AE-6B42-0ED1-C66FE35F84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785" y="1238134"/>
            <a:ext cx="4732430" cy="266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83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A67E8A-69E0-8337-E96B-C4A782A65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4</a:t>
            </a:r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43746DCF-0E2E-4B74-53BF-0B9CDE353E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87574"/>
            <a:ext cx="6984776" cy="9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2109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DAE587-ABA0-E613-5377-2DB9B9DCF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Řešení: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7327CB8-2D2F-58F7-E7D0-EC673CCDEA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31590"/>
            <a:ext cx="6066046" cy="464860"/>
          </a:xfrm>
          <a:prstGeom prst="rect">
            <a:avLst/>
          </a:prstGeom>
        </p:spPr>
      </p:pic>
      <p:pic>
        <p:nvPicPr>
          <p:cNvPr id="6" name="Obrázek 5" descr="Obsah obrázku text, bílá tabule&#10;&#10;Popis byl vytvořen automaticky">
            <a:extLst>
              <a:ext uri="{FF2B5EF4-FFF2-40B4-BE49-F238E27FC236}">
                <a16:creationId xmlns:a16="http://schemas.microsoft.com/office/drawing/2014/main" id="{E65B3A71-4CA5-1082-0AC5-993C7AFE99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44" y="1939235"/>
            <a:ext cx="3635055" cy="126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08503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D4C011-ADE0-090B-A997-C4C0E11D3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6FE9A96F-5D67-99D6-5037-DD93AEAE2C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339" y="1668701"/>
            <a:ext cx="6241321" cy="180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68566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ABD516-9317-8813-20F0-BD21481DB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B85445B3-3C01-EF96-1371-7D9691D830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114" y="1474375"/>
            <a:ext cx="5669771" cy="219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03436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650ED9-4A26-172A-25C6-B26B1AFD5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5</a:t>
            </a:r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5B65D2BF-AE16-4EA2-D545-750C12C6AB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87574"/>
            <a:ext cx="6696744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97755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62AD44-B848-0286-8F15-0C77CDBE1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Řešení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6A6C34C-467E-D95B-AC06-DDB77DF04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7574"/>
            <a:ext cx="6187976" cy="563929"/>
          </a:xfrm>
          <a:prstGeom prst="rect">
            <a:avLst/>
          </a:prstGeom>
        </p:spPr>
      </p:pic>
      <p:pic>
        <p:nvPicPr>
          <p:cNvPr id="6" name="Obrázek 5" descr="Obsah obrázku text">
            <a:extLst>
              <a:ext uri="{FF2B5EF4-FFF2-40B4-BE49-F238E27FC236}">
                <a16:creationId xmlns:a16="http://schemas.microsoft.com/office/drawing/2014/main" id="{B5E0B04C-FB6E-7304-0490-D6D376322A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88685"/>
            <a:ext cx="4610500" cy="983065"/>
          </a:xfrm>
          <a:prstGeom prst="rect">
            <a:avLst/>
          </a:prstGeom>
        </p:spPr>
      </p:pic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C622379F-AA71-217B-27C1-9059BF9A8B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08932"/>
            <a:ext cx="5418290" cy="159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93662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6565AC-A897-8F6B-3512-79619CAB8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A5F993F7-A20E-239D-EA46-26AE08704D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87574"/>
            <a:ext cx="5265876" cy="214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50263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312A08-72FC-B587-D276-E57F79B59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6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78EACD8-AA69-6D89-9790-B9CB31610C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59582"/>
            <a:ext cx="6172735" cy="5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01765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1B401D-9ABF-782A-477D-6F9686EDA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Řešení:</a:t>
            </a:r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16B412A9-26BF-59FF-357E-B941B12085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131590"/>
            <a:ext cx="3551228" cy="17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57961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F87BAD-789D-6BFB-1C46-B56F4CABB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7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24B1368-F413-FAFD-974D-60475214773F}"/>
              </a:ext>
            </a:extLst>
          </p:cNvPr>
          <p:cNvSpPr txBox="1"/>
          <p:nvPr/>
        </p:nvSpPr>
        <p:spPr>
          <a:xfrm>
            <a:off x="755576" y="1141053"/>
            <a:ext cx="610242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dirty="0"/>
              <a:t>Investor zakoupil dne 3.5.2022 depozitní směnku za její směnečnou hodnotu 100 000 Kč. Ke směnce byla připojena úroková doložka s úrokovou mírou 7% </a:t>
            </a:r>
            <a:r>
              <a:rPr lang="cs-CZ" dirty="0" err="1"/>
              <a:t>p.a</a:t>
            </a:r>
            <a:r>
              <a:rPr lang="cs-CZ" dirty="0"/>
              <a:t>. Směnka byla splatná na viděnou, ne dříve než za 2 měsíce a ne později než za 4 měsíce. Směnka byla předložena k proplacení dne 14.8.2022. Určete výnos z této směnky při standardu 30E/360. Jaká celková částka bude vyplacena investorovi? </a:t>
            </a:r>
          </a:p>
        </p:txBody>
      </p:sp>
    </p:spTree>
    <p:extLst>
      <p:ext uri="{BB962C8B-B14F-4D97-AF65-F5344CB8AC3E}">
        <p14:creationId xmlns:p14="http://schemas.microsoft.com/office/powerpoint/2010/main" val="2378116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F94EE8-D298-3D78-9AA1-0D6B9B906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6499DB15-E62F-E953-E987-DDE1E801DD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36" y="1024756"/>
            <a:ext cx="7940728" cy="309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28467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01BE89-9014-753B-E600-11F23B3B2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Řešení: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8555EF4-E694-C0C7-AD20-0CAE0BB62DA3}"/>
              </a:ext>
            </a:extLst>
          </p:cNvPr>
          <p:cNvSpPr txBox="1"/>
          <p:nvPr/>
        </p:nvSpPr>
        <p:spPr>
          <a:xfrm>
            <a:off x="251520" y="915566"/>
            <a:ext cx="71287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Banka vyplatí investorovi po předložení směnky v požadované době směnečnou částku a navíc i úrokový výnos, který vypočteme jako jednoduchý úrok</a:t>
            </a:r>
          </a:p>
        </p:txBody>
      </p:sp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FFD2A70C-803A-A69F-60C5-D33DBC2882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272" y="2283718"/>
            <a:ext cx="6881456" cy="124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4434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991FB2-E081-4CBE-65E1-2F9168AEE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0E573E57-40A1-4D36-6B38-8C7E1BE6D7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88" y="967601"/>
            <a:ext cx="8344623" cy="320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87607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171E65-C86A-F017-4805-9E5D74C81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4F08AE3F-70BA-2DF1-B74C-E33B208CC1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68" y="891394"/>
            <a:ext cx="8359864" cy="33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31716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B34FE7-C0D5-8E80-E121-79BCB82BA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0C95C9"/>
                </a:solidFill>
                <a:effectLst/>
                <a:latin typeface="Arial" panose="020B0604020202020204" pitchFamily="34" charset="0"/>
              </a:rPr>
              <a:t>Příklad</a:t>
            </a:r>
            <a:br>
              <a:rPr lang="cs-CZ" b="0" i="0" dirty="0">
                <a:solidFill>
                  <a:srgbClr val="0C95C9"/>
                </a:solidFill>
                <a:effectLst/>
                <a:latin typeface="Arial" panose="020B0604020202020204" pitchFamily="34" charset="0"/>
              </a:rPr>
            </a:b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D1D3144-D520-E22B-0FC4-F78AE529EF0E}"/>
              </a:ext>
            </a:extLst>
          </p:cNvPr>
          <p:cNvSpPr txBox="1"/>
          <p:nvPr/>
        </p:nvSpPr>
        <p:spPr>
          <a:xfrm>
            <a:off x="1340427" y="1913878"/>
            <a:ext cx="5515625" cy="1131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350" dirty="0">
                <a:solidFill>
                  <a:srgbClr val="343434"/>
                </a:solidFill>
                <a:latin typeface="Arial" panose="020B0604020202020204" pitchFamily="34" charset="0"/>
              </a:rPr>
              <a:t>Na začátku roku 2019 vložíme 1 000 000 Kč na 3 roky na bankovní účet. Banka uvádí roční úrokovou sazbu 1 %, úrokovací období je 1 rok. Úrok se přičítá na konci každého roku k již dosažené částce. Neuvažujme daň z úroku.</a:t>
            </a:r>
            <a:br>
              <a:rPr lang="cs-CZ" sz="1350" dirty="0"/>
            </a:br>
            <a:r>
              <a:rPr lang="cs-CZ" sz="1350" dirty="0">
                <a:solidFill>
                  <a:srgbClr val="343434"/>
                </a:solidFill>
                <a:latin typeface="Arial" panose="020B0604020202020204" pitchFamily="34" charset="0"/>
              </a:rPr>
              <a:t>Jak velká bude výsledná částka na </a:t>
            </a:r>
            <a:r>
              <a:rPr lang="cs-CZ" sz="1350" dirty="0" err="1">
                <a:solidFill>
                  <a:srgbClr val="343434"/>
                </a:solidFill>
                <a:latin typeface="Arial" panose="020B0604020202020204" pitchFamily="34" charset="0"/>
              </a:rPr>
              <a:t>účtě</a:t>
            </a:r>
            <a:r>
              <a:rPr lang="cs-CZ" sz="1350" dirty="0">
                <a:solidFill>
                  <a:srgbClr val="343434"/>
                </a:solidFill>
                <a:latin typeface="Arial" panose="020B0604020202020204" pitchFamily="34" charset="0"/>
              </a:rPr>
              <a:t> po třech letech?</a:t>
            </a:r>
            <a:endParaRPr lang="cs-CZ" sz="1350" dirty="0"/>
          </a:p>
        </p:txBody>
      </p:sp>
    </p:spTree>
    <p:extLst>
      <p:ext uri="{BB962C8B-B14F-4D97-AF65-F5344CB8AC3E}">
        <p14:creationId xmlns:p14="http://schemas.microsoft.com/office/powerpoint/2010/main" val="362671219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E2613B-295C-8799-E17F-0A1D71E30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0C95C9"/>
                </a:solidFill>
                <a:effectLst/>
                <a:latin typeface="Arial" panose="020B0604020202020204" pitchFamily="34" charset="0"/>
              </a:rPr>
              <a:t>Řešení</a:t>
            </a:r>
            <a:br>
              <a:rPr lang="cs-CZ" b="0" i="0" dirty="0">
                <a:solidFill>
                  <a:srgbClr val="0C95C9"/>
                </a:solidFill>
                <a:effectLst/>
                <a:latin typeface="Arial" panose="020B0604020202020204" pitchFamily="34" charset="0"/>
              </a:rPr>
            </a:br>
            <a:endParaRPr lang="cs-CZ" dirty="0"/>
          </a:p>
        </p:txBody>
      </p:sp>
      <p:pic>
        <p:nvPicPr>
          <p:cNvPr id="4" name="Obrázek 3" descr="Obsah obrázku stůl&#10;&#10;Popis byl vytvořen automaticky">
            <a:extLst>
              <a:ext uri="{FF2B5EF4-FFF2-40B4-BE49-F238E27FC236}">
                <a16:creationId xmlns:a16="http://schemas.microsoft.com/office/drawing/2014/main" id="{E29D8A39-5DA9-5008-75DD-930DAF54E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189" y="1293669"/>
            <a:ext cx="5365035" cy="177533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310D0774-6647-B5B8-8A39-9D01C775148D}"/>
              </a:ext>
            </a:extLst>
          </p:cNvPr>
          <p:cNvSpPr txBox="1"/>
          <p:nvPr/>
        </p:nvSpPr>
        <p:spPr>
          <a:xfrm>
            <a:off x="1613189" y="3342490"/>
            <a:ext cx="4570701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350" dirty="0"/>
              <a:t>Na konci roku 2021 (po třech letech) bude výsledný kapitál</a:t>
            </a:r>
          </a:p>
          <a:p>
            <a:r>
              <a:rPr lang="pl-PL" sz="1350" dirty="0"/>
              <a:t>1000000Kč+3⋅10000Kč=1030000Kč.</a:t>
            </a:r>
            <a:endParaRPr lang="cs-CZ" sz="1350" dirty="0"/>
          </a:p>
        </p:txBody>
      </p:sp>
    </p:spTree>
    <p:extLst>
      <p:ext uri="{BB962C8B-B14F-4D97-AF65-F5344CB8AC3E}">
        <p14:creationId xmlns:p14="http://schemas.microsoft.com/office/powerpoint/2010/main" val="394112191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037B19-3131-104A-E374-656CB59C9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stůl&#10;&#10;Popis byl vytvořen automaticky">
            <a:extLst>
              <a:ext uri="{FF2B5EF4-FFF2-40B4-BE49-F238E27FC236}">
                <a16:creationId xmlns:a16="http://schemas.microsoft.com/office/drawing/2014/main" id="{1A67417A-E674-6E69-85AB-FEEDC824F2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811" y="1394358"/>
            <a:ext cx="4492379" cy="23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36886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68DE0D-CDB6-4AC3-B21F-4E5F53EE5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/>
                <a:latin typeface="Arial" panose="020B0604020202020204" pitchFamily="34" charset="0"/>
              </a:rPr>
              <a:t>Příklad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5463437-D455-41B8-8A5C-F564EEA09618}"/>
              </a:ext>
            </a:extLst>
          </p:cNvPr>
          <p:cNvSpPr txBox="1"/>
          <p:nvPr/>
        </p:nvSpPr>
        <p:spPr>
          <a:xfrm>
            <a:off x="1043608" y="1338708"/>
            <a:ext cx="66247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Určete cenu, za kterou lze koupit pokladniční poukázky s nominální hodnotou 10 000 Kč, dobou splatnosti 90 dní při diskontní míře 5,5% </a:t>
            </a:r>
            <a:r>
              <a:rPr lang="cs-CZ" dirty="0" err="1"/>
              <a:t>p.a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925910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0F41D2-641F-4113-9723-4EFDDA74D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/>
                <a:latin typeface="Arial" panose="020B0604020202020204" pitchFamily="34" charset="0"/>
              </a:rPr>
              <a:t>Řešení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38EE7F6-410E-4867-92CC-B56B624550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852" y="1347614"/>
            <a:ext cx="4384260" cy="57158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6F7FBB9C-ED1C-4686-BA3A-C5B7EC550D86}"/>
              </a:ext>
            </a:extLst>
          </p:cNvPr>
          <p:cNvSpPr txBox="1"/>
          <p:nvPr/>
        </p:nvSpPr>
        <p:spPr>
          <a:xfrm>
            <a:off x="1115616" y="2249914"/>
            <a:ext cx="57423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Pokladniční poukázky lze koupit za 9 862,50 Kč</a:t>
            </a:r>
          </a:p>
        </p:txBody>
      </p:sp>
    </p:spTree>
    <p:extLst>
      <p:ext uri="{BB962C8B-B14F-4D97-AF65-F5344CB8AC3E}">
        <p14:creationId xmlns:p14="http://schemas.microsoft.com/office/powerpoint/2010/main" val="425274761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B3479F-C273-49AF-87FB-42CAC4792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/>
                <a:latin typeface="Arial" panose="020B0604020202020204" pitchFamily="34" charset="0"/>
              </a:rPr>
              <a:t>Příklad 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360CF3C-43E2-4C4F-8F41-F9752740CA55}"/>
              </a:ext>
            </a:extLst>
          </p:cNvPr>
          <p:cNvSpPr txBox="1"/>
          <p:nvPr/>
        </p:nvSpPr>
        <p:spPr>
          <a:xfrm>
            <a:off x="1043608" y="987574"/>
            <a:ext cx="70567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Jak vzroste částka 10 000 Kč uložená na účtu po dobu 5 let při ročním</a:t>
            </a:r>
          </a:p>
          <a:p>
            <a:r>
              <a:rPr lang="cs-CZ" dirty="0"/>
              <a:t>složeném úročení? Úroková míra je 10% </a:t>
            </a:r>
            <a:r>
              <a:rPr lang="cs-CZ" dirty="0" err="1"/>
              <a:t>p.a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264921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614FE3-3E24-4701-9702-3DD7FF4C3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/>
                <a:latin typeface="Arial" panose="020B0604020202020204" pitchFamily="34" charset="0"/>
              </a:rPr>
              <a:t>Řešení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3FDFCD2-5B68-4AB5-8256-406955317BFA}"/>
              </a:ext>
            </a:extLst>
          </p:cNvPr>
          <p:cNvSpPr txBox="1"/>
          <p:nvPr/>
        </p:nvSpPr>
        <p:spPr>
          <a:xfrm>
            <a:off x="1115616" y="843558"/>
            <a:ext cx="66247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Budeme počítat hodnotu K5 podle základní rovnice pro složené úročení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86D2AB0-B9CA-4615-94B5-6DFA6E78CC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560" y="2051575"/>
            <a:ext cx="3200847" cy="476316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DBBA8756-3D61-48FE-A7D3-47E989FAA366}"/>
              </a:ext>
            </a:extLst>
          </p:cNvPr>
          <p:cNvSpPr txBox="1"/>
          <p:nvPr/>
        </p:nvSpPr>
        <p:spPr>
          <a:xfrm>
            <a:off x="1456406" y="2766411"/>
            <a:ext cx="66247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Částka 10 000 Kč vzroste za uvedených podmínek na 16 105,10 Kč.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9535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993D0B-8DA1-E37D-DABE-0CA7D0659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78C96EC3-0CA9-654F-1839-57E54C4F4D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3357"/>
            <a:ext cx="9144000" cy="281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08478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234FB8-712D-45B7-AB0B-B180277B5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/>
                <a:latin typeface="Arial" panose="020B0604020202020204" pitchFamily="34" charset="0"/>
              </a:rPr>
              <a:t>Příklad 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8DB34B3-D894-4FFA-9D32-F6451F6556FB}"/>
              </a:ext>
            </a:extLst>
          </p:cNvPr>
          <p:cNvSpPr txBox="1"/>
          <p:nvPr/>
        </p:nvSpPr>
        <p:spPr>
          <a:xfrm>
            <a:off x="899592" y="1059582"/>
            <a:ext cx="66967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Jakou částku musíme dnes složit na účet, abychom z něj za 3 roky mohli vybrat 20 000 Kč? Úroková míra je 6% </a:t>
            </a:r>
            <a:r>
              <a:rPr lang="cs-CZ" dirty="0" err="1"/>
              <a:t>p.a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087930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B80EFD-9E40-46FE-ADAC-CACB61E35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/>
                <a:latin typeface="Arial" panose="020B0604020202020204" pitchFamily="34" charset="0"/>
              </a:rPr>
              <a:t>Řešení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AE32E86-719F-4371-8DA6-B6668E44D6E3}"/>
              </a:ext>
            </a:extLst>
          </p:cNvPr>
          <p:cNvSpPr txBox="1"/>
          <p:nvPr/>
        </p:nvSpPr>
        <p:spPr>
          <a:xfrm>
            <a:off x="827584" y="915566"/>
            <a:ext cx="69847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Částka, kterou budeme dnes ukládat, představuje současnou hodnotu částky 20 000 Kč. Podle vztahu dostaneme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5F68559-5D51-48C9-9804-5F9E520A44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522" y="1744420"/>
            <a:ext cx="3400900" cy="64779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33A9F73F-D312-4657-84B8-8AE120B61F6A}"/>
              </a:ext>
            </a:extLst>
          </p:cNvPr>
          <p:cNvSpPr txBox="1"/>
          <p:nvPr/>
        </p:nvSpPr>
        <p:spPr>
          <a:xfrm>
            <a:off x="1460960" y="293179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Na účet dnes musíme složit 16 792,40 Kč</a:t>
            </a:r>
          </a:p>
        </p:txBody>
      </p:sp>
    </p:spTree>
    <p:extLst>
      <p:ext uri="{BB962C8B-B14F-4D97-AF65-F5344CB8AC3E}">
        <p14:creationId xmlns:p14="http://schemas.microsoft.com/office/powerpoint/2010/main" val="212458091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22DBE8-F929-4CE3-942C-45421D88A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/>
                <a:latin typeface="Arial" panose="020B0604020202020204" pitchFamily="34" charset="0"/>
              </a:rPr>
              <a:t>Příklad 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FE41FA1-6C42-469F-800B-2F9A97A2A19F}"/>
              </a:ext>
            </a:extLst>
          </p:cNvPr>
          <p:cNvSpPr txBox="1"/>
          <p:nvPr/>
        </p:nvSpPr>
        <p:spPr>
          <a:xfrm>
            <a:off x="539552" y="1131590"/>
            <a:ext cx="74168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Jak velká byla úroková míra, která zúročila vklad 9 000 Kč na 12 500 Kč za</a:t>
            </a:r>
          </a:p>
          <a:p>
            <a:r>
              <a:rPr lang="cs-CZ" dirty="0"/>
              <a:t>3 roky při ročním složeném úročení?</a:t>
            </a:r>
          </a:p>
        </p:txBody>
      </p:sp>
    </p:spTree>
    <p:extLst>
      <p:ext uri="{BB962C8B-B14F-4D97-AF65-F5344CB8AC3E}">
        <p14:creationId xmlns:p14="http://schemas.microsoft.com/office/powerpoint/2010/main" val="404936687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CA45AC-1E70-4F06-BDD8-2D05BC1CE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/>
                <a:latin typeface="Arial" panose="020B0604020202020204" pitchFamily="34" charset="0"/>
              </a:rPr>
              <a:t>Řešení: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17DCC3D-964F-4C68-8673-A15B02219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864" y="1275606"/>
            <a:ext cx="2353003" cy="924054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8565657A-090F-4102-8308-04C158619FB4}"/>
              </a:ext>
            </a:extLst>
          </p:cNvPr>
          <p:cNvSpPr txBox="1"/>
          <p:nvPr/>
        </p:nvSpPr>
        <p:spPr>
          <a:xfrm>
            <a:off x="1763688" y="274611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Úroková míra činila 0,115 7, tj. 11,57% </a:t>
            </a:r>
            <a:r>
              <a:rPr lang="cs-CZ" dirty="0" err="1"/>
              <a:t>p.a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445334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7E62FC-AC8A-4D4F-8895-2CE3F295B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/>
                <a:latin typeface="Arial" panose="020B0604020202020204" pitchFamily="34" charset="0"/>
              </a:rPr>
              <a:t>Příklad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995B714-77EA-4BD4-90F4-844B9CA57978}"/>
              </a:ext>
            </a:extLst>
          </p:cNvPr>
          <p:cNvSpPr txBox="1"/>
          <p:nvPr/>
        </p:nvSpPr>
        <p:spPr>
          <a:xfrm>
            <a:off x="611560" y="1059582"/>
            <a:ext cx="76328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Na kolik vzroste vklad 10 000 Kč uložený 5 roků a 3 měsíce při úrokové míře</a:t>
            </a:r>
          </a:p>
          <a:p>
            <a:r>
              <a:rPr lang="cs-CZ" dirty="0"/>
              <a:t>10% </a:t>
            </a:r>
            <a:r>
              <a:rPr lang="cs-CZ" dirty="0" err="1"/>
              <a:t>p.a</a:t>
            </a:r>
            <a:r>
              <a:rPr lang="cs-CZ" dirty="0"/>
              <a:t>.? Úroky jsou připisovány ročně a dále úročeny s vkladem</a:t>
            </a:r>
          </a:p>
        </p:txBody>
      </p:sp>
    </p:spTree>
    <p:extLst>
      <p:ext uri="{BB962C8B-B14F-4D97-AF65-F5344CB8AC3E}">
        <p14:creationId xmlns:p14="http://schemas.microsoft.com/office/powerpoint/2010/main" val="369854434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C72A9B-41FE-402A-A4FB-C6AEB3960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/>
                <a:latin typeface="Arial" panose="020B0604020202020204" pitchFamily="34" charset="0"/>
              </a:rPr>
              <a:t>Řešení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2BFBEFA-A77C-4E99-B094-EC8E1BCAE8D1}"/>
              </a:ext>
            </a:extLst>
          </p:cNvPr>
          <p:cNvSpPr txBox="1"/>
          <p:nvPr/>
        </p:nvSpPr>
        <p:spPr>
          <a:xfrm>
            <a:off x="755576" y="1834415"/>
            <a:ext cx="78488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Doba, po kterou je vklad uložen, vzhledem k frekvenci připisování úroků</a:t>
            </a:r>
          </a:p>
          <a:p>
            <a:r>
              <a:rPr lang="cs-CZ" dirty="0"/>
              <a:t>není celočíselná, půjde tedy o případ smíšeného úročení. Podle vztahu  je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375D9F6-3B98-424E-AB28-FE4B4A1983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787774"/>
            <a:ext cx="4591691" cy="590632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50A85EDA-CBCE-450E-88AC-8DB625070C1A}"/>
              </a:ext>
            </a:extLst>
          </p:cNvPr>
          <p:cNvSpPr txBox="1"/>
          <p:nvPr/>
        </p:nvSpPr>
        <p:spPr>
          <a:xfrm>
            <a:off x="1436906" y="350076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Vklad vzroste na 16 507,70 Kč.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644525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65A4DC-811E-BF96-9185-E32F3104B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FE92DC0-0741-766E-C494-BCC83F626A9A}"/>
              </a:ext>
            </a:extLst>
          </p:cNvPr>
          <p:cNvSpPr txBox="1"/>
          <p:nvPr/>
        </p:nvSpPr>
        <p:spPr>
          <a:xfrm>
            <a:off x="278923" y="889432"/>
            <a:ext cx="787431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Jaká bude reálná hodnota stokoruny po dvou letech (na konci druhého roku),</a:t>
            </a:r>
          </a:p>
          <a:p>
            <a:r>
              <a:rPr lang="cs-CZ" dirty="0"/>
              <a:t>je-li míra inflace v prvním roce 10% a v druhém 15%?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Řešení:</a:t>
            </a:r>
          </a:p>
          <a:p>
            <a:r>
              <a:rPr lang="cs-CZ" dirty="0"/>
              <a:t>Na konci prvního roku bude reálná hodnota stokoruny činit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9DE0FDD-8680-73FA-460B-A5F904F4DA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206" y="2643758"/>
            <a:ext cx="1463167" cy="57917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AD246778-7ED9-1630-CDB6-DC83FFBD8453}"/>
              </a:ext>
            </a:extLst>
          </p:cNvPr>
          <p:cNvSpPr txBox="1"/>
          <p:nvPr/>
        </p:nvSpPr>
        <p:spPr>
          <a:xfrm>
            <a:off x="268886" y="321706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na konci druhého roku pak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3C3162B6-B921-4FD5-0852-D9AF115531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526" y="3092214"/>
            <a:ext cx="1767993" cy="624894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EB872947-7EC2-2853-6E06-2DA00111B5E3}"/>
              </a:ext>
            </a:extLst>
          </p:cNvPr>
          <p:cNvSpPr txBox="1"/>
          <p:nvPr/>
        </p:nvSpPr>
        <p:spPr>
          <a:xfrm>
            <a:off x="504816" y="3792050"/>
            <a:ext cx="80996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Reálná hodnota neboli kupní síla stokoruny po dvou letech bude činit jen</a:t>
            </a:r>
          </a:p>
          <a:p>
            <a:r>
              <a:rPr lang="cs-CZ" b="1" dirty="0">
                <a:solidFill>
                  <a:srgbClr val="C00000"/>
                </a:solidFill>
              </a:rPr>
              <a:t>79,05 Kč.</a:t>
            </a:r>
          </a:p>
        </p:txBody>
      </p:sp>
    </p:spTree>
    <p:extLst>
      <p:ext uri="{BB962C8B-B14F-4D97-AF65-F5344CB8AC3E}">
        <p14:creationId xmlns:p14="http://schemas.microsoft.com/office/powerpoint/2010/main" val="321977937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7A3EC0-31CF-AB3F-C11C-0A7AFAB94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02737ED-B155-1B4C-7534-9DF2D2591A70}"/>
              </a:ext>
            </a:extLst>
          </p:cNvPr>
          <p:cNvSpPr txBox="1"/>
          <p:nvPr/>
        </p:nvSpPr>
        <p:spPr>
          <a:xfrm>
            <a:off x="467544" y="987574"/>
            <a:ext cx="7200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Vložili jsme na bankovní účet 1 000 000Kč na jeden rok. Úrokovací období je jeden rok a roční úroková sazba je 5%. Míra inflace byla v tomto roce 2%. Daň z úroku neuvažujeme. Jaká byla reálná úroková míra zaokrouhlená na setiny procenta?</a:t>
            </a:r>
          </a:p>
        </p:txBody>
      </p:sp>
    </p:spTree>
    <p:extLst>
      <p:ext uri="{BB962C8B-B14F-4D97-AF65-F5344CB8AC3E}">
        <p14:creationId xmlns:p14="http://schemas.microsoft.com/office/powerpoint/2010/main" val="333284198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325932-CE15-2084-9530-3E6A6666B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0C95C9"/>
                </a:solidFill>
                <a:effectLst/>
                <a:latin typeface="Arial" panose="020B0604020202020204" pitchFamily="34" charset="0"/>
              </a:rPr>
              <a:t>Řešení</a:t>
            </a:r>
            <a:br>
              <a:rPr lang="cs-CZ" b="0" i="0" dirty="0">
                <a:solidFill>
                  <a:srgbClr val="0C95C9"/>
                </a:solidFill>
                <a:effectLst/>
                <a:latin typeface="Arial" panose="020B0604020202020204" pitchFamily="34" charset="0"/>
              </a:rPr>
            </a:b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A363CB1-04C1-B0C9-5569-AE8D42CDFB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15566"/>
            <a:ext cx="6508044" cy="124216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DB557F0-43AC-C863-3AB4-C3D573841B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88" y="2322769"/>
            <a:ext cx="6401355" cy="190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6084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Příklad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1131590"/>
            <a:ext cx="8568952" cy="295232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cs-CZ" sz="2200" dirty="0"/>
              <a:t>Jak se změní hodnota vkladu 15 000 Kč uloženého jeden rok na účtu při úrokové míře 10% </a:t>
            </a:r>
            <a:r>
              <a:rPr lang="cs-CZ" sz="2200" dirty="0" err="1"/>
              <a:t>p.a</a:t>
            </a:r>
            <a:r>
              <a:rPr lang="cs-CZ" sz="2200" dirty="0"/>
              <a:t>. se spojitým úročením? Jaká bude úroková intenzita?</a:t>
            </a:r>
          </a:p>
          <a:p>
            <a:r>
              <a:rPr lang="cs-CZ" sz="2200" b="1" dirty="0"/>
              <a:t> </a:t>
            </a:r>
          </a:p>
          <a:p>
            <a:r>
              <a:rPr lang="cs-CZ" sz="2200" dirty="0"/>
              <a:t>Hodnotu vkladu za rok získáme užitím vztahu 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C75369D-6F95-C82E-AB9C-E4DE0E22AF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507854"/>
            <a:ext cx="2736304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591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C14614-A818-E98C-DB6E-A3C27568A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stůl&#10;&#10;Popis byl vytvořen automaticky">
            <a:extLst>
              <a:ext uri="{FF2B5EF4-FFF2-40B4-BE49-F238E27FC236}">
                <a16:creationId xmlns:a16="http://schemas.microsoft.com/office/drawing/2014/main" id="{81F381FB-464B-8E11-B056-0306C1812E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0643"/>
            <a:ext cx="9144000" cy="294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42164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7D7B6A-E1A5-4270-55B1-56EF98561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0402CFD-7380-11DC-5C87-7F13813A6F63}"/>
              </a:ext>
            </a:extLst>
          </p:cNvPr>
          <p:cNvSpPr txBox="1"/>
          <p:nvPr/>
        </p:nvSpPr>
        <p:spPr>
          <a:xfrm>
            <a:off x="611560" y="1279553"/>
            <a:ext cx="777686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Úrokovou intenzitu vypočteme pomocí vzorce  tj. </a:t>
            </a:r>
            <a:r>
              <a:rPr lang="cs-CZ" dirty="0" err="1"/>
              <a:t>ie</a:t>
            </a:r>
            <a:r>
              <a:rPr lang="cs-CZ" dirty="0"/>
              <a:t> = e</a:t>
            </a:r>
          </a:p>
          <a:p>
            <a:r>
              <a:rPr lang="cs-CZ" dirty="0"/>
              <a:t>0,1 − 1 = 0, 10517, tj. 10, 517% </a:t>
            </a:r>
            <a:r>
              <a:rPr lang="cs-CZ" dirty="0" err="1"/>
              <a:t>p.a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dirty="0"/>
              <a:t>Vklad za jeden rok vzroste na 16 577,60 Kč. </a:t>
            </a:r>
          </a:p>
          <a:p>
            <a:r>
              <a:rPr lang="cs-CZ" dirty="0"/>
              <a:t>Úroková intenzita je 10,517% </a:t>
            </a:r>
            <a:r>
              <a:rPr lang="cs-CZ" dirty="0" err="1"/>
              <a:t>p.a</a:t>
            </a:r>
            <a:r>
              <a:rPr lang="cs-CZ" dirty="0"/>
              <a:t>. To je o 0,001% ročně více než v případě, kdy jsou úroky ke vkladu připisovány denně </a:t>
            </a:r>
          </a:p>
        </p:txBody>
      </p:sp>
    </p:spTree>
    <p:extLst>
      <p:ext uri="{BB962C8B-B14F-4D97-AF65-F5344CB8AC3E}">
        <p14:creationId xmlns:p14="http://schemas.microsoft.com/office/powerpoint/2010/main" val="261373952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43B699-8B63-2399-8467-35622BE55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DB322CDA-C44B-4173-3446-5DAF50CEFE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736" y="967601"/>
            <a:ext cx="6538527" cy="320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97127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005507-E590-8795-61FF-C3625CC03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F2BA592A-489E-B6C3-B87A-D616731168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51" y="845670"/>
            <a:ext cx="6896698" cy="34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96379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AA2463-4C36-E4B0-7B81-1953C7D6B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1C8A358B-E5B7-B590-C308-C591A898B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616" y="773274"/>
            <a:ext cx="6774767" cy="35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86828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sz="18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13AB094-6BF9-1955-AE5C-7100FE0F3922}"/>
              </a:ext>
            </a:extLst>
          </p:cNvPr>
          <p:cNvSpPr txBox="1"/>
          <p:nvPr/>
        </p:nvSpPr>
        <p:spPr>
          <a:xfrm>
            <a:off x="502920" y="993458"/>
            <a:ext cx="783336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2100" dirty="0"/>
              <a:t>Jakou částku uspoříme do konce roku, jestliže ukládáme počátkem každého měsíce 1 200 Kč při úrokové míře 9% </a:t>
            </a:r>
            <a:r>
              <a:rPr lang="cs-CZ" sz="2100" dirty="0" err="1"/>
              <a:t>p.a</a:t>
            </a:r>
            <a:r>
              <a:rPr lang="cs-CZ" sz="2100" dirty="0"/>
              <a:t>.?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BC85BD2-3053-B75E-8195-55029B40DA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028" y="2944161"/>
            <a:ext cx="3451012" cy="715580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BDC6C84A-8B29-805D-74B0-00EED6BF515D}"/>
              </a:ext>
            </a:extLst>
          </p:cNvPr>
          <p:cNvSpPr txBox="1"/>
          <p:nvPr/>
        </p:nvSpPr>
        <p:spPr>
          <a:xfrm>
            <a:off x="1242060" y="3811510"/>
            <a:ext cx="4572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500" b="1" dirty="0">
                <a:solidFill>
                  <a:srgbClr val="C00000"/>
                </a:solidFill>
              </a:rPr>
              <a:t>Uspoříme 15 102 Kč.</a:t>
            </a:r>
          </a:p>
        </p:txBody>
      </p:sp>
    </p:spTree>
    <p:extLst>
      <p:ext uri="{BB962C8B-B14F-4D97-AF65-F5344CB8AC3E}">
        <p14:creationId xmlns:p14="http://schemas.microsoft.com/office/powerpoint/2010/main" val="138386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CCE20F-C212-E10E-EB85-8E3D331A2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BD6A917-8562-381A-AD20-CB3163EF008F}"/>
              </a:ext>
            </a:extLst>
          </p:cNvPr>
          <p:cNvSpPr txBox="1"/>
          <p:nvPr/>
        </p:nvSpPr>
        <p:spPr>
          <a:xfrm>
            <a:off x="594360" y="1105361"/>
            <a:ext cx="66675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500" dirty="0"/>
              <a:t>Kolik musíme ukládat počátkem každého čtvrtletí, abychom za rok uspořili</a:t>
            </a:r>
          </a:p>
          <a:p>
            <a:r>
              <a:rPr lang="cs-CZ" sz="1500" dirty="0"/>
              <a:t>10 000 Kč při úrokové míře 8% </a:t>
            </a:r>
            <a:r>
              <a:rPr lang="cs-CZ" sz="1500" dirty="0" err="1"/>
              <a:t>p.a</a:t>
            </a:r>
            <a:r>
              <a:rPr lang="cs-CZ" sz="1500" dirty="0"/>
              <a:t>.?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139A935-89F3-B968-ACF1-E3EEA7369602}"/>
              </a:ext>
            </a:extLst>
          </p:cNvPr>
          <p:cNvSpPr txBox="1"/>
          <p:nvPr/>
        </p:nvSpPr>
        <p:spPr>
          <a:xfrm>
            <a:off x="480060" y="1790700"/>
            <a:ext cx="637794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350" dirty="0"/>
              <a:t>Řešení: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664FDFE4-48B1-026C-3A51-750B4A4ABE40}"/>
              </a:ext>
            </a:extLst>
          </p:cNvPr>
          <p:cNvSpPr txBox="1"/>
          <p:nvPr/>
        </p:nvSpPr>
        <p:spPr>
          <a:xfrm>
            <a:off x="1059180" y="3609536"/>
            <a:ext cx="540258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350" dirty="0"/>
              <a:t>Abychom naspořili 10 000 Kč, musíme pravidelně ukládat </a:t>
            </a:r>
            <a:r>
              <a:rPr lang="cs-CZ" sz="1350" dirty="0">
                <a:solidFill>
                  <a:srgbClr val="C00000"/>
                </a:solidFill>
              </a:rPr>
              <a:t>2 381 Kč.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2598C67C-2AE7-D177-BA97-AAC149CFD9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659" y="2365992"/>
            <a:ext cx="1874683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15516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FF33E1-976E-8DEA-8FD3-F6E843FF8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Krátkodobé polhůtní spoření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F08CFB9-8027-5B06-DF35-7AC389EB5057}"/>
              </a:ext>
            </a:extLst>
          </p:cNvPr>
          <p:cNvSpPr txBox="1"/>
          <p:nvPr/>
        </p:nvSpPr>
        <p:spPr>
          <a:xfrm>
            <a:off x="838200" y="1315917"/>
            <a:ext cx="6370320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350" dirty="0"/>
              <a:t>Příklad</a:t>
            </a:r>
          </a:p>
          <a:p>
            <a:r>
              <a:rPr lang="cs-CZ" sz="1350" dirty="0"/>
              <a:t>Jakou částku uspoříme do konce roku, jestliže koncem každého měsíce ukládáme 1 200 Kč při úrokové míře 9% </a:t>
            </a:r>
            <a:r>
              <a:rPr lang="cs-CZ" sz="1350" dirty="0" err="1"/>
              <a:t>p.a</a:t>
            </a:r>
            <a:r>
              <a:rPr lang="cs-CZ" sz="1350" dirty="0"/>
              <a:t>.?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12D3FF2-CD07-ADC8-0830-1C195E639705}"/>
              </a:ext>
            </a:extLst>
          </p:cNvPr>
          <p:cNvSpPr txBox="1"/>
          <p:nvPr/>
        </p:nvSpPr>
        <p:spPr>
          <a:xfrm>
            <a:off x="838200" y="2136393"/>
            <a:ext cx="4572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350" dirty="0"/>
              <a:t>Řešení:</a:t>
            </a:r>
          </a:p>
          <a:p>
            <a:r>
              <a:rPr lang="cs-CZ" sz="1350" dirty="0"/>
              <a:t>Dosadíme do vzorce , kde opět m = 12 a x = 1200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BA0D7DC-8C7E-569E-9D5B-E5830B8B52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246" y="2730069"/>
            <a:ext cx="3285814" cy="630351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6B6DE9A1-113E-6BAB-A17E-C9FA3BC0D4E1}"/>
              </a:ext>
            </a:extLst>
          </p:cNvPr>
          <p:cNvSpPr txBox="1"/>
          <p:nvPr/>
        </p:nvSpPr>
        <p:spPr>
          <a:xfrm>
            <a:off x="1028700" y="3584667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350" dirty="0"/>
              <a:t>Uspoříme 14 994 Kč. To je o 8 Kč méně než v případě předlhůtního spoření, kdy jsou úroky počítány ze všech úložek. U polhůtního spoření úrok z</a:t>
            </a:r>
          </a:p>
          <a:p>
            <a:r>
              <a:rPr lang="cs-CZ" sz="1350" dirty="0"/>
              <a:t>poslední úložky už nepočítáme, proto je naspořená částka nižší.</a:t>
            </a:r>
          </a:p>
        </p:txBody>
      </p:sp>
    </p:spTree>
    <p:extLst>
      <p:ext uri="{BB962C8B-B14F-4D97-AF65-F5344CB8AC3E}">
        <p14:creationId xmlns:p14="http://schemas.microsoft.com/office/powerpoint/2010/main" val="222825219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BBF72F-BC84-95CC-C466-F8D9B7AAF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EE88CDE-D0D7-B847-C3B4-8C7428B8E3B6}"/>
              </a:ext>
            </a:extLst>
          </p:cNvPr>
          <p:cNvSpPr txBox="1"/>
          <p:nvPr/>
        </p:nvSpPr>
        <p:spPr>
          <a:xfrm>
            <a:off x="1043608" y="1905876"/>
            <a:ext cx="592836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350" dirty="0"/>
              <a:t>Dosadíme do vzorce: Kc = 50000, K = 7000, r = 0,04 a n = ?. </a:t>
            </a:r>
            <a:endParaRPr lang="cs-CZ" sz="135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2BB353E-56A9-1BE3-E6F1-9218CC0E8C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583" y="2205958"/>
            <a:ext cx="2594835" cy="731584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1DD5D70E-9E3E-9AD0-A814-7A7782136A2C}"/>
              </a:ext>
            </a:extLst>
          </p:cNvPr>
          <p:cNvSpPr txBox="1"/>
          <p:nvPr/>
        </p:nvSpPr>
        <p:spPr>
          <a:xfrm>
            <a:off x="876300" y="3171178"/>
            <a:ext cx="457200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350" dirty="0"/>
              <a:t>Uvedenou částku naspoříme přibližně za 6,4 roku. 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9A02CE8-1565-F4A8-2733-56E1D9E815FE}"/>
              </a:ext>
            </a:extLst>
          </p:cNvPr>
          <p:cNvSpPr txBox="1"/>
          <p:nvPr/>
        </p:nvSpPr>
        <p:spPr>
          <a:xfrm>
            <a:off x="683568" y="1059582"/>
            <a:ext cx="67687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  jak  dlouho  naspoříme  50  000  Kč  při  ročním  polhůtním  ukládání  7 000  Kč  při neměnné 4 % úrokové sazbě </a:t>
            </a: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p.a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.? Předpokládáme roční připisování úroků. 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45890454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1A1A4C-4CF0-2776-0B7C-C14FCA96A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68F5D0A-C6BD-7087-A1A1-C00BAE065636}"/>
              </a:ext>
            </a:extLst>
          </p:cNvPr>
          <p:cNvSpPr txBox="1"/>
          <p:nvPr/>
        </p:nvSpPr>
        <p:spPr>
          <a:xfrm>
            <a:off x="708660" y="981433"/>
            <a:ext cx="7429500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350" dirty="0"/>
              <a:t>Jak  dlouho  je  nutno  spořit  počátkem  každého  měsíce  500  Kč,  aby  uspořená částka dosáhla  výše  50  000  Kč  při  neměnné  4  %  roční  úrokové  sazbě  a  ročním  připisování úroků? Dosadíme do vzorce: </a:t>
            </a:r>
            <a:r>
              <a:rPr lang="cs-CZ" sz="1350" dirty="0" err="1"/>
              <a:t>Kc</a:t>
            </a:r>
            <a:r>
              <a:rPr lang="cs-CZ" sz="1350" dirty="0"/>
              <a:t> = 50000, K = 500, m = 12, r = 0,04 a n = ?.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8EFBE30-B955-E6EA-C62D-C8433A1985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256" y="1971623"/>
            <a:ext cx="2983489" cy="1200254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D1636C03-D686-23A8-99A4-F91C75B2AB62}"/>
              </a:ext>
            </a:extLst>
          </p:cNvPr>
          <p:cNvSpPr txBox="1"/>
          <p:nvPr/>
        </p:nvSpPr>
        <p:spPr>
          <a:xfrm>
            <a:off x="1653540" y="3606730"/>
            <a:ext cx="457200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350" dirty="0"/>
              <a:t>Uvedenou částku naspoříme přibližně za 7,2 roku.</a:t>
            </a:r>
          </a:p>
        </p:txBody>
      </p:sp>
    </p:spTree>
    <p:extLst>
      <p:ext uri="{BB962C8B-B14F-4D97-AF65-F5344CB8AC3E}">
        <p14:creationId xmlns:p14="http://schemas.microsoft.com/office/powerpoint/2010/main" val="220019182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8FFCD7-54FB-4E37-B41F-193D9436B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Příklad 	</a:t>
            </a:r>
            <a:r>
              <a:rPr lang="cs-CZ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Výpočet penále z prodlení</a:t>
            </a:r>
            <a:b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482E300-F7B5-48E0-BEF9-7257851686C4}"/>
              </a:ext>
            </a:extLst>
          </p:cNvPr>
          <p:cNvSpPr txBox="1"/>
          <p:nvPr/>
        </p:nvSpPr>
        <p:spPr>
          <a:xfrm>
            <a:off x="971600" y="1554543"/>
            <a:ext cx="58864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Odběratel XY nezaplatil fakturovanou částku 1.500.000 Kč v termínu splatnosti, který byl stanoven na 10 leden. Podle obchodního zákoníku jste oprávněni připočíst k fakturované částce 0.05% denně. Jaká bude celková fakturovaná částka, v případě že dlužník uhradí svůj závazek k 20 březnu.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21CDDF6-203B-4B8A-B25F-B940A7D58C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36" y="3363838"/>
            <a:ext cx="6216777" cy="77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5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B4E45E-5A4A-C0C1-F236-429D8460A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A713FA8C-14D1-6B6B-779D-7C06CC2B6F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66" y="1020945"/>
            <a:ext cx="7696867" cy="310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72393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FBF97E-55F1-495D-9FDC-6940CB4E2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Příklad 	</a:t>
            </a:r>
            <a:r>
              <a:rPr lang="cs-CZ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Výpočet doby splatnosti</a:t>
            </a:r>
            <a:r>
              <a:rPr lang="cs-C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cs-C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cs-CZ" sz="20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7336A07-2AA0-4C0F-9B71-AAA50AB058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43558"/>
            <a:ext cx="8145301" cy="296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3172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endParaRPr lang="cs-CZ" sz="1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-96195"/>
            <a:ext cx="8352928" cy="507703"/>
          </a:xfrm>
        </p:spPr>
        <p:txBody>
          <a:bodyPr/>
          <a:lstStyle/>
          <a:p>
            <a:r>
              <a:rPr lang="cs-CZ" altLang="cs-CZ" b="1" dirty="0"/>
              <a:t>Srovnání jednoduchého úročení polhůtního a předlhůtního</a:t>
            </a:r>
            <a:endParaRPr lang="en-US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FIU/BKFPM Tutoriál 1</a:t>
            </a:r>
          </a:p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graphicFrame>
        <p:nvGraphicFramePr>
          <p:cNvPr id="7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5282205"/>
              </p:ext>
            </p:extLst>
          </p:nvPr>
        </p:nvGraphicFramePr>
        <p:xfrm>
          <a:off x="0" y="555525"/>
          <a:ext cx="9144000" cy="4504702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40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JEDNODUCHÉ DEKURZIVNÍ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JEDNODUCHÉ ANTICIPATIVNÍ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648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0">
                      <a:blip r:embed="rId3"/>
                      <a:stretch>
                        <a:fillRect l="-133" t="-23451" r="-100266" b="-286726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0">
                      <a:blip r:embed="rId3"/>
                      <a:stretch>
                        <a:fillRect l="-100267" t="-23451" r="-400" b="-286726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8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effectLst/>
                        </a:rPr>
                        <a:t>Úrok je připisován na konci úrokovacího období.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effectLst/>
                        </a:rPr>
                        <a:t>Úrok je připisován na začátku úrokovacího</a:t>
                      </a:r>
                      <a:r>
                        <a:rPr lang="cs-CZ" sz="1600" b="1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600" b="1" dirty="0">
                          <a:solidFill>
                            <a:schemeClr val="tx1"/>
                          </a:solidFill>
                          <a:effectLst/>
                        </a:rPr>
                        <a:t>období.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8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cs-CZ" sz="1600" b="1" baseline="-250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r>
                        <a:rPr lang="cs-CZ" sz="1600" b="1" dirty="0">
                          <a:solidFill>
                            <a:schemeClr val="tx1"/>
                          </a:solidFill>
                          <a:effectLst/>
                        </a:rPr>
                        <a:t> je počáteční kapitál, který je s časem úročen.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cs-CZ" sz="1600" b="1" baseline="-250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r>
                        <a:rPr lang="cs-CZ" sz="1600" b="1" dirty="0">
                          <a:solidFill>
                            <a:schemeClr val="tx1"/>
                          </a:solidFill>
                          <a:effectLst/>
                        </a:rPr>
                        <a:t> je kapitál, který obdržel klient a jež se s časem úročí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915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0">
                      <a:blip r:embed="rId3"/>
                      <a:stretch>
                        <a:fillRect l="-133" t="-471429" r="-100266" b="-311429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0">
                      <a:blip r:embed="rId3"/>
                      <a:stretch>
                        <a:fillRect l="-100267" t="-471429" r="-400" b="-311429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4105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0">
                      <a:blip r:embed="rId3"/>
                      <a:stretch>
                        <a:fillRect l="-133" t="-372671" r="-100266" b="-103106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0">
                      <a:blip r:embed="rId3"/>
                      <a:stretch>
                        <a:fillRect l="-100267" t="-372671" r="-400" b="-103106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785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Úročíme-li tentýž kapitál C</a:t>
                      </a:r>
                      <a:r>
                        <a:rPr lang="cs-CZ" sz="1600" baseline="-250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600" dirty="0" err="1">
                          <a:solidFill>
                            <a:schemeClr val="tx1"/>
                          </a:solidFill>
                          <a:effectLst/>
                        </a:rPr>
                        <a:t>anticipativně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 nebo dekurzivně (s odpovídající úrokovou sazbou), výsledný zúročený kapitál je shodný). Úročení se liší pouze způsobem připisování úroků!!!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891592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703189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endParaRPr lang="cs-CZ" sz="1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C00000"/>
                </a:solidFill>
              </a:rPr>
              <a:t>Řešený příklad </a:t>
            </a:r>
            <a:endParaRPr lang="en-US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Jednoduché úročení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2" y="655633"/>
            <a:ext cx="9144793" cy="4523624"/>
          </a:xfrm>
          <a:prstGeom prst="rect">
            <a:avLst/>
          </a:prstGeom>
        </p:spPr>
      </p:pic>
      <p:graphicFrame>
        <p:nvGraphicFramePr>
          <p:cNvPr id="7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6411478"/>
              </p:ext>
            </p:extLst>
          </p:nvPr>
        </p:nvGraphicFramePr>
        <p:xfrm>
          <a:off x="166986" y="2310179"/>
          <a:ext cx="8581478" cy="2349805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4290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0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9389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0">
                      <a:blip r:embed="rId4"/>
                      <a:stretch>
                        <a:fillRect l="-136" t="-5882" r="-100272" b="-20294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0">
                      <a:blip r:embed="rId4"/>
                      <a:stretch>
                        <a:fillRect l="-100136" t="-5882" r="-272" b="-202941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9076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0">
                      <a:blip r:embed="rId4"/>
                      <a:stretch>
                        <a:fillRect l="-136" t="-85207" r="-100272" b="-63314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0">
                      <a:blip r:embed="rId4"/>
                      <a:stretch>
                        <a:fillRect l="-100136" t="-85207" r="-272" b="-63314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13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0">
                      <a:blip r:embed="rId4"/>
                      <a:stretch>
                        <a:fillRect l="-136" t="-298095" r="-100272" b="-1905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0">
                      <a:blip r:embed="rId4"/>
                      <a:stretch>
                        <a:fillRect l="-100136" t="-298095" r="-272" b="-1905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235813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2CEF3E52-31B8-4E48-AFAE-2FB0FC94C32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55" y="1658780"/>
            <a:ext cx="7001852" cy="2257740"/>
          </a:xfrm>
          <a:prstGeom prst="rect">
            <a:avLst/>
          </a:prstGeom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sz="2000" dirty="0">
                <a:solidFill>
                  <a:srgbClr val="FF0000"/>
                </a:solidFill>
              </a:rPr>
              <a:t>Příklad </a:t>
            </a:r>
            <a:r>
              <a:rPr lang="cs-CZ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Výpočet původní výše kapitálu</a:t>
            </a:r>
            <a:b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Jednoduché úročení</a:t>
            </a:r>
          </a:p>
        </p:txBody>
      </p:sp>
    </p:spTree>
    <p:extLst>
      <p:ext uri="{BB962C8B-B14F-4D97-AF65-F5344CB8AC3E}">
        <p14:creationId xmlns:p14="http://schemas.microsoft.com/office/powerpoint/2010/main" val="417652411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45E7AD-D1EC-4726-AAD2-24FE1C02D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5760640" cy="507703"/>
          </a:xfrm>
        </p:spPr>
        <p:txBody>
          <a:bodyPr/>
          <a:lstStyle/>
          <a:p>
            <a:r>
              <a:rPr lang="cs-CZ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Příklad </a:t>
            </a:r>
            <a:r>
              <a:rPr lang="cs-CZ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Výpočet úrokové sazby</a:t>
            </a:r>
            <a:b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FB3D632-EEC2-4E63-9481-44D7E22A69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59582"/>
            <a:ext cx="7002981" cy="264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35525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4AFFCD-D364-41EB-A81B-491DF871C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6336704" cy="507703"/>
          </a:xfrm>
        </p:spPr>
        <p:txBody>
          <a:bodyPr/>
          <a:lstStyle/>
          <a:p>
            <a:r>
              <a:rPr lang="cs-CZ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Příklad 	</a:t>
            </a:r>
            <a:r>
              <a:rPr lang="cs-CZ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Výpočet počáteční výše úvěru</a:t>
            </a:r>
            <a:br>
              <a:rPr lang="cs-CZ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cs-CZ" sz="2000" dirty="0">
              <a:solidFill>
                <a:srgbClr val="FF0000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D45155B-3C5A-48BC-A233-1189169701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15" y="1647696"/>
            <a:ext cx="7659169" cy="184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00919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716567-CC07-4DA4-9945-C4F5773BC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6264696" cy="507703"/>
          </a:xfrm>
        </p:spPr>
        <p:txBody>
          <a:bodyPr/>
          <a:lstStyle/>
          <a:p>
            <a:r>
              <a:rPr lang="cs-CZ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Příklad 	</a:t>
            </a:r>
            <a:r>
              <a:rPr lang="cs-CZ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Vyplacená částka při eskontu směnky</a:t>
            </a:r>
            <a:b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8EFA958-F8FC-4612-A7E7-B92D94166D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9583"/>
            <a:ext cx="8439690" cy="274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92517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307871"/>
              </a:buClr>
            </a:pPr>
            <a:endParaRPr lang="cs-CZ" sz="1400" dirty="0"/>
          </a:p>
          <a:p>
            <a:pPr marL="0" indent="0">
              <a:buClr>
                <a:srgbClr val="307871"/>
              </a:buClr>
              <a:buNone/>
            </a:pPr>
            <a:endParaRPr lang="cs-CZ" sz="1400" dirty="0"/>
          </a:p>
          <a:p>
            <a:pPr marL="0" indent="0">
              <a:buClr>
                <a:srgbClr val="307871"/>
              </a:buClr>
              <a:buNone/>
            </a:pPr>
            <a:endParaRPr lang="cs-CZ" sz="1400" dirty="0"/>
          </a:p>
          <a:p>
            <a:pPr marL="0" indent="0">
              <a:buClr>
                <a:srgbClr val="307871"/>
              </a:buClr>
              <a:buNone/>
            </a:pPr>
            <a:endParaRPr lang="cs-CZ" sz="1400" dirty="0"/>
          </a:p>
          <a:p>
            <a:pPr marL="0" indent="0">
              <a:buClr>
                <a:srgbClr val="307871"/>
              </a:buClr>
              <a:buNone/>
            </a:pPr>
            <a:endParaRPr lang="cs-CZ" sz="1400" dirty="0"/>
          </a:p>
          <a:p>
            <a:pPr marL="0" indent="0">
              <a:buClr>
                <a:srgbClr val="307871"/>
              </a:buClr>
              <a:buNone/>
            </a:pPr>
            <a:endParaRPr lang="cs-CZ" sz="1400" dirty="0"/>
          </a:p>
          <a:p>
            <a:pPr marL="0" indent="0" algn="ctr">
              <a:buClr>
                <a:srgbClr val="307871"/>
              </a:buClr>
              <a:buNone/>
            </a:pPr>
            <a:r>
              <a:rPr lang="cs-CZ" altLang="cs-CZ" sz="2400" dirty="0"/>
              <a:t>Děkuji za pozornost a přeji pěkný den </a:t>
            </a:r>
            <a:r>
              <a:rPr lang="cs-CZ" altLang="cs-CZ" sz="2400" dirty="0">
                <a:sym typeface="Wingdings" panose="05000000000000000000" pitchFamily="2" charset="2"/>
              </a:rPr>
              <a:t></a:t>
            </a:r>
            <a:endParaRPr lang="cs-CZ" altLang="cs-CZ" sz="2400" dirty="0"/>
          </a:p>
          <a:p>
            <a:pPr marL="0" indent="0">
              <a:buClr>
                <a:srgbClr val="307871"/>
              </a:buClr>
              <a:buNone/>
            </a:pPr>
            <a:endParaRPr lang="cs-CZ" sz="1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560567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4776</TotalTime>
  <Words>1572</Words>
  <Application>Microsoft Office PowerPoint</Application>
  <PresentationFormat>Předvádění na obrazovce (16:9)</PresentationFormat>
  <Paragraphs>150</Paragraphs>
  <Slides>97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97</vt:i4>
      </vt:variant>
    </vt:vector>
  </HeadingPairs>
  <TitlesOfParts>
    <vt:vector size="103" baseType="lpstr">
      <vt:lpstr>Arial</vt:lpstr>
      <vt:lpstr>Calibri</vt:lpstr>
      <vt:lpstr>Enriqueta</vt:lpstr>
      <vt:lpstr>Open Sans</vt:lpstr>
      <vt:lpstr>Times New Roman</vt:lpstr>
      <vt:lpstr>SLU</vt:lpstr>
      <vt:lpstr>Příprava ke zkoušce</vt:lpstr>
      <vt:lpstr>Příklad</vt:lpstr>
      <vt:lpstr>Řešení</vt:lpstr>
      <vt:lpstr>Příklad</vt:lpstr>
      <vt:lpstr>Řešení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Příklad</vt:lpstr>
      <vt:lpstr>Prezentace aplikace PowerPoint</vt:lpstr>
      <vt:lpstr>Příklad Výpočet původní výše kapitálu</vt:lpstr>
      <vt:lpstr>Příklad Výpočet úrokové sazby </vt:lpstr>
      <vt:lpstr>Příklad  Výpočet počáteční výše úvěru </vt:lpstr>
      <vt:lpstr>Příklad  Vyplacená částka při eskontu směnky </vt:lpstr>
      <vt:lpstr>Příklad </vt:lpstr>
      <vt:lpstr>Řešení </vt:lpstr>
      <vt:lpstr>Prezentace aplikace PowerPoint</vt:lpstr>
      <vt:lpstr>Úlohy </vt:lpstr>
      <vt:lpstr>Prezentace aplikace PowerPoint</vt:lpstr>
      <vt:lpstr>Prezentace aplikace PowerPoint</vt:lpstr>
      <vt:lpstr>Prezentace aplikace PowerPoint</vt:lpstr>
      <vt:lpstr>Příklad 1</vt:lpstr>
      <vt:lpstr>Řešení:</vt:lpstr>
      <vt:lpstr>Prezentace aplikace PowerPoint</vt:lpstr>
      <vt:lpstr>Příklad 2</vt:lpstr>
      <vt:lpstr>Řešení</vt:lpstr>
      <vt:lpstr>Prezentace aplikace PowerPoint</vt:lpstr>
      <vt:lpstr>Příklad 3</vt:lpstr>
      <vt:lpstr>Řešení</vt:lpstr>
      <vt:lpstr>Příklad 4</vt:lpstr>
      <vt:lpstr>Řešení:</vt:lpstr>
      <vt:lpstr>Prezentace aplikace PowerPoint</vt:lpstr>
      <vt:lpstr>Prezentace aplikace PowerPoint</vt:lpstr>
      <vt:lpstr>Příklad 5</vt:lpstr>
      <vt:lpstr>Řešení</vt:lpstr>
      <vt:lpstr>Prezentace aplikace PowerPoint</vt:lpstr>
      <vt:lpstr>Příklad 6</vt:lpstr>
      <vt:lpstr>Řešení:</vt:lpstr>
      <vt:lpstr>Příklad 7</vt:lpstr>
      <vt:lpstr>Řešení:</vt:lpstr>
      <vt:lpstr>Prezentace aplikace PowerPoint</vt:lpstr>
      <vt:lpstr>Prezentace aplikace PowerPoint</vt:lpstr>
      <vt:lpstr>Příklad </vt:lpstr>
      <vt:lpstr>Řešení </vt:lpstr>
      <vt:lpstr>Prezentace aplikace PowerPoint</vt:lpstr>
      <vt:lpstr>Příklad</vt:lpstr>
      <vt:lpstr>Řešení</vt:lpstr>
      <vt:lpstr>Příklad </vt:lpstr>
      <vt:lpstr>Řešení</vt:lpstr>
      <vt:lpstr>Příklad </vt:lpstr>
      <vt:lpstr>Řešení</vt:lpstr>
      <vt:lpstr>Příklad </vt:lpstr>
      <vt:lpstr>Řešení:</vt:lpstr>
      <vt:lpstr>Příklad</vt:lpstr>
      <vt:lpstr>Řešení</vt:lpstr>
      <vt:lpstr>Příklad</vt:lpstr>
      <vt:lpstr>Prezentace aplikace PowerPoint</vt:lpstr>
      <vt:lpstr>Řešení </vt:lpstr>
      <vt:lpstr>Příklad </vt:lpstr>
      <vt:lpstr>Prezentace aplikace PowerPoint</vt:lpstr>
      <vt:lpstr>Prezentace aplikace PowerPoint</vt:lpstr>
      <vt:lpstr>Prezentace aplikace PowerPoint</vt:lpstr>
      <vt:lpstr>Prezentace aplikace PowerPoint</vt:lpstr>
      <vt:lpstr>Příklad</vt:lpstr>
      <vt:lpstr>Příklad</vt:lpstr>
      <vt:lpstr>Krátkodobé polhůtní spoření</vt:lpstr>
      <vt:lpstr>Prezentace aplikace PowerPoint</vt:lpstr>
      <vt:lpstr>Příklad</vt:lpstr>
      <vt:lpstr>Příklad  Výpočet penále z prodlení </vt:lpstr>
      <vt:lpstr>Příklad  Výpočet doby splatnosti  </vt:lpstr>
      <vt:lpstr>Srovnání jednoduchého úročení polhůtního a předlhůtního</vt:lpstr>
      <vt:lpstr>Řešený příklad </vt:lpstr>
      <vt:lpstr>Příklad Výpočet původní výše kapitálu </vt:lpstr>
      <vt:lpstr>Příklad Výpočet úrokové sazby </vt:lpstr>
      <vt:lpstr>Příklad  Výpočet počáteční výše úvěru </vt:lpstr>
      <vt:lpstr>Příklad  Vyplacená částka při eskontu směnky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Roman Hlawiczka</cp:lastModifiedBy>
  <cp:revision>143</cp:revision>
  <dcterms:created xsi:type="dcterms:W3CDTF">2016-07-06T15:42:34Z</dcterms:created>
  <dcterms:modified xsi:type="dcterms:W3CDTF">2022-12-05T15:34:11Z</dcterms:modified>
</cp:coreProperties>
</file>