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7" r:id="rId3"/>
    <p:sldId id="363" r:id="rId4"/>
    <p:sldId id="360" r:id="rId5"/>
    <p:sldId id="319" r:id="rId6"/>
    <p:sldId id="296" r:id="rId7"/>
    <p:sldId id="361" r:id="rId8"/>
    <p:sldId id="318" r:id="rId9"/>
    <p:sldId id="317" r:id="rId10"/>
    <p:sldId id="320" r:id="rId11"/>
    <p:sldId id="321" r:id="rId12"/>
    <p:sldId id="362" r:id="rId13"/>
    <p:sldId id="323" r:id="rId14"/>
    <p:sldId id="364" r:id="rId15"/>
    <p:sldId id="365" r:id="rId16"/>
    <p:sldId id="325" r:id="rId17"/>
    <p:sldId id="366" r:id="rId18"/>
    <p:sldId id="326" r:id="rId19"/>
    <p:sldId id="327" r:id="rId20"/>
    <p:sldId id="322" r:id="rId21"/>
    <p:sldId id="297" r:id="rId22"/>
    <p:sldId id="328" r:id="rId23"/>
    <p:sldId id="329" r:id="rId24"/>
    <p:sldId id="330" r:id="rId25"/>
    <p:sldId id="331" r:id="rId26"/>
    <p:sldId id="332" r:id="rId27"/>
    <p:sldId id="333" r:id="rId28"/>
    <p:sldId id="334" r:id="rId29"/>
    <p:sldId id="343" r:id="rId30"/>
    <p:sldId id="344" r:id="rId31"/>
    <p:sldId id="339" r:id="rId32"/>
    <p:sldId id="340" r:id="rId33"/>
    <p:sldId id="338" r:id="rId34"/>
    <p:sldId id="367" r:id="rId35"/>
    <p:sldId id="295" r:id="rId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820" autoAdjust="0"/>
  </p:normalViewPr>
  <p:slideViewPr>
    <p:cSldViewPr>
      <p:cViewPr varScale="1">
        <p:scale>
          <a:sx n="82" d="100"/>
          <a:sy n="82" d="100"/>
        </p:scale>
        <p:origin x="10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22.09.2022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49141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69919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05076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8364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7788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84031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29083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5722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4184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82984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41181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15145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72062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27428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083444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53392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67121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81125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63742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082936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41597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65114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10080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9223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975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34764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16777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889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20817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1131590"/>
            <a:ext cx="5616624" cy="2160240"/>
          </a:xfrm>
          <a:prstGeom prst="rect">
            <a:avLst/>
          </a:prstGeom>
        </p:spPr>
        <p:txBody>
          <a:bodyPr anchor="t">
            <a:noAutofit/>
          </a:bodyPr>
          <a:lstStyle/>
          <a:p>
            <a:pPr algn="l"/>
            <a:r>
              <a:rPr lang="cs-CZ" sz="3000" b="1" dirty="0">
                <a:solidFill>
                  <a:schemeClr val="bg1"/>
                </a:solidFill>
                <a:latin typeface="Times New Roman" panose="02020603050405020304" pitchFamily="18" charset="0"/>
                <a:cs typeface="Times New Roman" panose="02020603050405020304" pitchFamily="18" charset="0"/>
              </a:rPr>
              <a:t>Základní pojmy finanční a pojistné matematiky</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dirty="0">
                <a:solidFill>
                  <a:srgbClr val="307871"/>
                </a:solidFill>
                <a:latin typeface="Times New Roman" panose="02020603050405020304" pitchFamily="18" charset="0"/>
                <a:cs typeface="Times New Roman" panose="02020603050405020304" pitchFamily="18" charset="0"/>
              </a:rPr>
              <a:t>FIU/BPFPM</a:t>
            </a:r>
          </a:p>
          <a:p>
            <a:pPr algn="r"/>
            <a:r>
              <a:rPr lang="cs-CZ" sz="900" b="1" dirty="0">
                <a:solidFill>
                  <a:srgbClr val="307871"/>
                </a:solidFill>
                <a:latin typeface="Times New Roman" panose="02020603050405020304" pitchFamily="18" charset="0"/>
                <a:cs typeface="Times New Roman" panose="02020603050405020304" pitchFamily="18" charset="0"/>
              </a:rPr>
              <a:t>Finanční a pojistná matematika</a:t>
            </a:r>
            <a:br>
              <a:rPr lang="cs-CZ" sz="900" b="1" dirty="0">
                <a:solidFill>
                  <a:srgbClr val="307871"/>
                </a:solidFill>
                <a:latin typeface="Times New Roman" panose="02020603050405020304" pitchFamily="18" charset="0"/>
                <a:cs typeface="Times New Roman" panose="02020603050405020304" pitchFamily="18" charset="0"/>
              </a:rPr>
            </a:br>
            <a:endParaRPr lang="cs-CZ" altLang="cs-CZ" sz="900" dirty="0">
              <a:solidFill>
                <a:srgbClr val="307871"/>
              </a:solidFill>
              <a:latin typeface="Times New Roman" panose="02020603050405020304" pitchFamily="18" charset="0"/>
              <a:cs typeface="Times New Roman" panose="02020603050405020304" pitchFamily="18" charset="0"/>
            </a:endParaRPr>
          </a:p>
          <a:p>
            <a:pPr algn="r"/>
            <a:r>
              <a:rPr lang="cs-CZ" altLang="cs-CZ" sz="900" dirty="0">
                <a:solidFill>
                  <a:srgbClr val="307871"/>
                </a:solidFill>
                <a:latin typeface="Times New Roman" panose="02020603050405020304" pitchFamily="18" charset="0"/>
                <a:cs typeface="Times New Roman" panose="02020603050405020304" pitchFamily="18" charset="0"/>
              </a:rPr>
              <a:t>Ing. Roman Hlawiczka, Ph.D.</a:t>
            </a:r>
          </a:p>
          <a:p>
            <a:pPr algn="r"/>
            <a:r>
              <a:rPr lang="pl-PL" altLang="cs-CZ" sz="900" dirty="0">
                <a:solidFill>
                  <a:srgbClr val="307871"/>
                </a:solidFill>
                <a:latin typeface="Times New Roman" panose="02020603050405020304" pitchFamily="18" charset="0"/>
                <a:cs typeface="Times New Roman" panose="02020603050405020304" pitchFamily="18" charset="0"/>
              </a:rPr>
              <a:t>Katedra financí a účetnictví</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defRPr/>
            </a:pPr>
            <a:endParaRPr lang="cs-CZ" sz="2000" b="1" dirty="0"/>
          </a:p>
          <a:p>
            <a:pPr marL="0" indent="0">
              <a:buNone/>
              <a:defRPr/>
            </a:pPr>
            <a:r>
              <a:rPr lang="cs-CZ" sz="2000" b="1" dirty="0"/>
              <a:t>Finanční operace </a:t>
            </a:r>
            <a:r>
              <a:rPr lang="cs-CZ" sz="2000" dirty="0"/>
              <a:t>= takové operace, které se používají při určování změn finančních vztahů v průběhu času.</a:t>
            </a:r>
          </a:p>
          <a:p>
            <a:pPr algn="just">
              <a:defRPr/>
            </a:pPr>
            <a:endParaRPr lang="cs-CZ" sz="2000" dirty="0"/>
          </a:p>
          <a:p>
            <a:pPr marL="0" indent="0">
              <a:buNone/>
              <a:defRPr/>
            </a:pPr>
            <a:r>
              <a:rPr lang="cs-CZ" sz="2000" dirty="0"/>
              <a:t>Například:</a:t>
            </a:r>
          </a:p>
          <a:p>
            <a:pPr lvl="1">
              <a:defRPr/>
            </a:pPr>
            <a:r>
              <a:rPr lang="cs-CZ" sz="1800" dirty="0"/>
              <a:t>Emisní činnost</a:t>
            </a:r>
          </a:p>
          <a:p>
            <a:pPr lvl="1">
              <a:defRPr/>
            </a:pPr>
            <a:r>
              <a:rPr lang="cs-CZ" sz="1800" dirty="0"/>
              <a:t>Směnárenská činnost</a:t>
            </a:r>
          </a:p>
          <a:p>
            <a:pPr lvl="1">
              <a:defRPr/>
            </a:pPr>
            <a:r>
              <a:rPr lang="cs-CZ" sz="1800" dirty="0"/>
              <a:t>Úvěrová činnost </a:t>
            </a:r>
          </a:p>
          <a:p>
            <a:pPr lvl="1">
              <a:defRPr/>
            </a:pPr>
            <a:r>
              <a:rPr lang="cs-CZ" sz="1800" dirty="0"/>
              <a:t>Spořitelní činnost</a:t>
            </a:r>
          </a:p>
          <a:p>
            <a:pPr lvl="1">
              <a:defRPr/>
            </a:pPr>
            <a:r>
              <a:rPr lang="cs-CZ" sz="1800" dirty="0"/>
              <a:t>Pojišťovací činnost</a:t>
            </a:r>
          </a:p>
          <a:p>
            <a:pPr>
              <a:buClr>
                <a:srgbClr val="307871"/>
              </a:buClr>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Finanční operace</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0739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gn="just"/>
            <a:r>
              <a:rPr lang="cs-CZ" sz="2000" b="1" dirty="0">
                <a:solidFill>
                  <a:srgbClr val="002060"/>
                </a:solidFill>
              </a:rPr>
              <a:t>Úrok</a:t>
            </a:r>
            <a:r>
              <a:rPr lang="cs-CZ" sz="2000" dirty="0">
                <a:solidFill>
                  <a:srgbClr val="002060"/>
                </a:solidFill>
              </a:rPr>
              <a:t> = cena, kterou požaduje věřitel za dočasné poskytnutí práva využívat jeho kapitál neboli peněžní prostředky. </a:t>
            </a:r>
          </a:p>
          <a:p>
            <a:pPr algn="just"/>
            <a:r>
              <a:rPr lang="cs-CZ" sz="2000" dirty="0"/>
              <a:t>Úrok platí věřiteli dlužník, který právo využití kapitálu získal. </a:t>
            </a:r>
          </a:p>
          <a:p>
            <a:pPr lvl="1">
              <a:defRPr/>
            </a:pPr>
            <a:r>
              <a:rPr lang="cs-CZ" altLang="cs-CZ" sz="1600" dirty="0"/>
              <a:t>Z hlediska věřitele (vkladatele, investora) – úrok je odměna za dočasné poskytnutí peněz někomu jinému</a:t>
            </a:r>
          </a:p>
          <a:p>
            <a:pPr lvl="1">
              <a:defRPr/>
            </a:pPr>
            <a:r>
              <a:rPr lang="cs-CZ" altLang="cs-CZ" sz="1600" dirty="0"/>
              <a:t>Z hlediska dlužníka – úrok je cena, kterou dlužník platí za získání peněz pro sebe, tj. za získání úvěru</a:t>
            </a:r>
          </a:p>
          <a:p>
            <a:pPr>
              <a:defRPr/>
            </a:pPr>
            <a:endParaRPr lang="cs-CZ" altLang="cs-CZ" sz="1000" dirty="0"/>
          </a:p>
          <a:p>
            <a:pPr algn="just">
              <a:defRPr/>
            </a:pPr>
            <a:r>
              <a:rPr lang="cs-CZ" sz="2000" dirty="0"/>
              <a:t>Úrok jako cena kapitálu je jako každá jiná cena, určen nabídkou a poptávkou</a:t>
            </a:r>
          </a:p>
          <a:p>
            <a:pPr algn="just">
              <a:defRPr/>
            </a:pPr>
            <a:r>
              <a:rPr lang="cs-CZ" sz="2000" dirty="0">
                <a:solidFill>
                  <a:srgbClr val="002060"/>
                </a:solidFill>
              </a:rPr>
              <a:t>Z kvantitativního hlediska je úrok rozdílem mezi částkou vrácenou za poskytnutý úvěr (úrok a splacený úvěr) a výší úvěru.</a:t>
            </a:r>
            <a:endParaRPr lang="cs-CZ" altLang="cs-CZ" sz="2000" dirty="0">
              <a:solidFill>
                <a:srgbClr val="002060"/>
              </a:solidFill>
            </a:endParaRPr>
          </a:p>
          <a:p>
            <a:pPr>
              <a:defRPr/>
            </a:pPr>
            <a:r>
              <a:rPr lang="cs-CZ" altLang="cs-CZ" sz="2000" dirty="0"/>
              <a:t>Je základním pojmem finanční a pojistné matematiky</a:t>
            </a:r>
          </a:p>
          <a:p>
            <a:pPr>
              <a:defRPr/>
            </a:pPr>
            <a:endParaRPr lang="cs-CZ" alt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b="1" dirty="0"/>
              <a:t>Úrok</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1629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pPr>
            <a:r>
              <a:rPr lang="cs-CZ" altLang="cs-CZ" sz="1600" b="1" dirty="0"/>
              <a:t>Kapitál = </a:t>
            </a:r>
            <a:r>
              <a:rPr lang="cs-CZ" altLang="cs-CZ" sz="1600" dirty="0"/>
              <a:t>užívaná peněžitá částka (jistina)</a:t>
            </a:r>
            <a:endParaRPr lang="cs-CZ" altLang="cs-CZ" sz="1100" dirty="0"/>
          </a:p>
          <a:p>
            <a:pPr lvl="2"/>
            <a:r>
              <a:rPr lang="cs-CZ" altLang="cs-CZ" sz="1200" dirty="0"/>
              <a:t>Pokud hovoříme o větším počtu pravidelně uhrazovaných peněžitých částek, jedná se o </a:t>
            </a:r>
            <a:r>
              <a:rPr lang="cs-CZ" altLang="cs-CZ" sz="1200" b="1" dirty="0"/>
              <a:t>důchod</a:t>
            </a:r>
            <a:r>
              <a:rPr lang="cs-CZ" altLang="cs-CZ" sz="1200" dirty="0"/>
              <a:t>, popř. </a:t>
            </a:r>
            <a:r>
              <a:rPr lang="cs-CZ" altLang="cs-CZ" sz="1200" b="1" dirty="0"/>
              <a:t>anuitu</a:t>
            </a:r>
            <a:r>
              <a:rPr lang="cs-CZ" altLang="cs-CZ" sz="1200" dirty="0"/>
              <a:t>.</a:t>
            </a:r>
          </a:p>
          <a:p>
            <a:pPr lvl="2"/>
            <a:endParaRPr lang="cs-CZ" altLang="cs-CZ" sz="1000" dirty="0"/>
          </a:p>
          <a:p>
            <a:pPr marL="0" indent="0">
              <a:buNone/>
            </a:pPr>
            <a:r>
              <a:rPr lang="cs-CZ" altLang="cs-CZ" sz="1600" b="1" dirty="0"/>
              <a:t>Úroková doba/doba splatnosti</a:t>
            </a:r>
            <a:r>
              <a:rPr lang="cs-CZ" altLang="cs-CZ" sz="1600" dirty="0"/>
              <a:t> = doba, po kterou je peněžní částka uložena nebo zapůjčena, tedy za kterou se počítá úrok (doba existence smluvního vztahu)</a:t>
            </a:r>
          </a:p>
          <a:p>
            <a:pPr marL="0" indent="0">
              <a:buNone/>
            </a:pPr>
            <a:endParaRPr lang="cs-CZ" altLang="cs-CZ" sz="1600" dirty="0"/>
          </a:p>
          <a:p>
            <a:pPr marL="0" indent="0" algn="just">
              <a:buNone/>
            </a:pPr>
            <a:r>
              <a:rPr lang="cs-CZ" altLang="cs-CZ" sz="1600" b="1" dirty="0"/>
              <a:t>Úrokovací období </a:t>
            </a:r>
            <a:r>
              <a:rPr lang="cs-CZ" altLang="cs-CZ" sz="1600" dirty="0"/>
              <a:t>= doba, za kterou se úrok pravidelně připisuje</a:t>
            </a:r>
          </a:p>
          <a:p>
            <a:pPr lvl="1" algn="just"/>
            <a:r>
              <a:rPr lang="cs-CZ" sz="1800" dirty="0"/>
              <a:t>Roční - </a:t>
            </a:r>
            <a:r>
              <a:rPr lang="cs-CZ" sz="1800" dirty="0" err="1"/>
              <a:t>p.a</a:t>
            </a:r>
            <a:r>
              <a:rPr lang="cs-CZ" sz="1800" dirty="0"/>
              <a:t>.</a:t>
            </a:r>
          </a:p>
          <a:p>
            <a:pPr lvl="1" algn="just"/>
            <a:r>
              <a:rPr lang="cs-CZ" sz="1800" dirty="0"/>
              <a:t>Pololetní - </a:t>
            </a:r>
            <a:r>
              <a:rPr lang="cs-CZ" sz="1800" dirty="0" err="1"/>
              <a:t>p.s.</a:t>
            </a:r>
            <a:endParaRPr lang="cs-CZ" sz="1800" dirty="0"/>
          </a:p>
          <a:p>
            <a:pPr lvl="1" algn="just"/>
            <a:r>
              <a:rPr lang="cs-CZ" sz="1800" dirty="0"/>
              <a:t>Čtvrtletní – </a:t>
            </a:r>
            <a:r>
              <a:rPr lang="cs-CZ" sz="1800" dirty="0" err="1"/>
              <a:t>p.q</a:t>
            </a:r>
            <a:r>
              <a:rPr lang="cs-CZ" sz="1800" dirty="0"/>
              <a:t>.</a:t>
            </a:r>
          </a:p>
          <a:p>
            <a:pPr lvl="1" algn="just"/>
            <a:r>
              <a:rPr lang="cs-CZ" sz="1800" dirty="0"/>
              <a:t>Měsíční – </a:t>
            </a:r>
            <a:r>
              <a:rPr lang="cs-CZ" sz="1800" dirty="0" err="1"/>
              <a:t>p.m</a:t>
            </a:r>
            <a:r>
              <a:rPr lang="cs-CZ" sz="1800" dirty="0"/>
              <a:t>.</a:t>
            </a:r>
          </a:p>
        </p:txBody>
      </p:sp>
      <p:sp>
        <p:nvSpPr>
          <p:cNvPr id="6" name="Nadpis 5"/>
          <p:cNvSpPr>
            <a:spLocks noGrp="1"/>
          </p:cNvSpPr>
          <p:nvPr>
            <p:ph type="title"/>
          </p:nvPr>
        </p:nvSpPr>
        <p:spPr>
          <a:xfrm>
            <a:off x="179512" y="195486"/>
            <a:ext cx="5904656" cy="507703"/>
          </a:xfrm>
        </p:spPr>
        <p:txBody>
          <a:bodyPr/>
          <a:lstStyle/>
          <a:p>
            <a:r>
              <a:rPr lang="cs-CZ" altLang="cs-CZ" b="1" dirty="0"/>
              <a:t>Základní pojmy související s úrokem</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1152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843558"/>
            <a:ext cx="8676964" cy="3672408"/>
          </a:xfrm>
          <a:prstGeom prst="rect">
            <a:avLst/>
          </a:prstGeom>
        </p:spPr>
        <p:txBody>
          <a:bodyPr>
            <a:noAutofit/>
          </a:bodyPr>
          <a:lstStyle/>
          <a:p>
            <a:pPr marL="0" indent="0">
              <a:buNone/>
            </a:pPr>
            <a:r>
              <a:rPr lang="cs-CZ" altLang="cs-CZ" sz="2000" b="1" dirty="0"/>
              <a:t>Úročení </a:t>
            </a:r>
            <a:r>
              <a:rPr lang="cs-CZ" altLang="cs-CZ" sz="2000" dirty="0"/>
              <a:t>= způsob započítávání úroků k zapůjčenému kapitálu</a:t>
            </a:r>
          </a:p>
          <a:p>
            <a:pPr marL="0" indent="0">
              <a:buNone/>
            </a:pPr>
            <a:endParaRPr lang="cs-CZ" altLang="cs-CZ" sz="2000" dirty="0"/>
          </a:p>
          <a:p>
            <a:pPr marL="0" indent="0">
              <a:buNone/>
            </a:pPr>
            <a:r>
              <a:rPr lang="cs-CZ" altLang="cs-CZ" sz="2000" b="1" dirty="0"/>
              <a:t>Úroková míra</a:t>
            </a:r>
            <a:r>
              <a:rPr lang="cs-CZ" altLang="cs-CZ" sz="2000" dirty="0"/>
              <a:t> = úrok vyjádřený relativně (v procentech), tj. jako část z hodnoty kapitálu</a:t>
            </a:r>
          </a:p>
          <a:p>
            <a:pPr marL="0" indent="0">
              <a:buNone/>
            </a:pPr>
            <a:endParaRPr lang="cs-CZ" altLang="cs-CZ" sz="2000" b="1" dirty="0"/>
          </a:p>
          <a:p>
            <a:pPr marL="0" indent="0">
              <a:buNone/>
            </a:pPr>
            <a:r>
              <a:rPr lang="cs-CZ" altLang="cs-CZ" sz="2000" b="1" dirty="0"/>
              <a:t>Míra zisku</a:t>
            </a:r>
            <a:r>
              <a:rPr lang="cs-CZ" altLang="cs-CZ" sz="2000" dirty="0"/>
              <a:t> = míra výnosnosti, výnosnost, výnosové procento apod.</a:t>
            </a:r>
          </a:p>
          <a:p>
            <a:pPr lvl="2"/>
            <a:r>
              <a:rPr lang="cs-CZ" altLang="cs-CZ" sz="1800" dirty="0"/>
              <a:t>Úroková míra realizovaná v rámci investování (z matematického hlediska jde o ekvivalenty)</a:t>
            </a:r>
          </a:p>
          <a:p>
            <a:pPr marL="0" indent="0">
              <a:buClr>
                <a:srgbClr val="307871"/>
              </a:buClr>
              <a:buNone/>
            </a:pPr>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Základní pojmy související s úrokem</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4872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CE96CB-0A33-48FA-9441-ED85E04D0925}"/>
              </a:ext>
            </a:extLst>
          </p:cNvPr>
          <p:cNvSpPr>
            <a:spLocks noGrp="1"/>
          </p:cNvSpPr>
          <p:nvPr>
            <p:ph type="title"/>
          </p:nvPr>
        </p:nvSpPr>
        <p:spPr/>
        <p:txBody>
          <a:bodyPr/>
          <a:lstStyle/>
          <a:p>
            <a:r>
              <a:rPr lang="cs-CZ" dirty="0"/>
              <a:t>Úročení</a:t>
            </a:r>
          </a:p>
        </p:txBody>
      </p:sp>
      <p:sp>
        <p:nvSpPr>
          <p:cNvPr id="4" name="TextovéPole 3">
            <a:extLst>
              <a:ext uri="{FF2B5EF4-FFF2-40B4-BE49-F238E27FC236}">
                <a16:creationId xmlns:a16="http://schemas.microsoft.com/office/drawing/2014/main" id="{7ABF5CAB-5098-4C79-B4FF-19D47B3AEA8F}"/>
              </a:ext>
            </a:extLst>
          </p:cNvPr>
          <p:cNvSpPr txBox="1"/>
          <p:nvPr/>
        </p:nvSpPr>
        <p:spPr>
          <a:xfrm>
            <a:off x="683568" y="1131590"/>
            <a:ext cx="6174432" cy="2862322"/>
          </a:xfrm>
          <a:prstGeom prst="rect">
            <a:avLst/>
          </a:prstGeom>
          <a:noFill/>
        </p:spPr>
        <p:txBody>
          <a:bodyPr wrap="square">
            <a:spAutoFit/>
          </a:bodyPr>
          <a:lstStyle/>
          <a:p>
            <a:r>
              <a:rPr lang="cs-CZ" dirty="0"/>
              <a:t>V oblasti ekonomie, finančnictví a bankovnictví se velice často setkáváme s pojmem úrok – úročení. Každý se jistě setkal s otázkou, jaký úrok z úvěru bude požadovat potenciální věřitel, respektive, jakou úrokovou měrou je úročen určitý bankovní produkt. Můžeme tedy konstatovat, že úrok hraje důležitou roli v otázkách finančního a ekonomického rozhodování, a ovlivňuje zásadním způsobem veškeré operace a transakce v těchto oblastech (a nejenom v těchto). Na bázi úrokového počtu je založeno velké množství ekonomických úvah, metod, postupů a propočtů.</a:t>
            </a:r>
          </a:p>
        </p:txBody>
      </p:sp>
    </p:spTree>
    <p:extLst>
      <p:ext uri="{BB962C8B-B14F-4D97-AF65-F5344CB8AC3E}">
        <p14:creationId xmlns:p14="http://schemas.microsoft.com/office/powerpoint/2010/main" val="329133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369AB-4A10-4C4A-9CB7-34B2BB83D408}"/>
              </a:ext>
            </a:extLst>
          </p:cNvPr>
          <p:cNvSpPr>
            <a:spLocks noGrp="1"/>
          </p:cNvSpPr>
          <p:nvPr>
            <p:ph type="title"/>
          </p:nvPr>
        </p:nvSpPr>
        <p:spPr/>
        <p:txBody>
          <a:bodyPr/>
          <a:lstStyle/>
          <a:p>
            <a:r>
              <a:rPr lang="cs-CZ" dirty="0"/>
              <a:t>Úročení</a:t>
            </a:r>
          </a:p>
        </p:txBody>
      </p:sp>
      <p:sp>
        <p:nvSpPr>
          <p:cNvPr id="4" name="TextovéPole 3">
            <a:extLst>
              <a:ext uri="{FF2B5EF4-FFF2-40B4-BE49-F238E27FC236}">
                <a16:creationId xmlns:a16="http://schemas.microsoft.com/office/drawing/2014/main" id="{6ACB823C-4F15-4112-86A2-22C39D3E02C8}"/>
              </a:ext>
            </a:extLst>
          </p:cNvPr>
          <p:cNvSpPr txBox="1"/>
          <p:nvPr/>
        </p:nvSpPr>
        <p:spPr>
          <a:xfrm>
            <a:off x="251520" y="987574"/>
            <a:ext cx="8352928" cy="3416320"/>
          </a:xfrm>
          <a:prstGeom prst="rect">
            <a:avLst/>
          </a:prstGeom>
          <a:noFill/>
        </p:spPr>
        <p:txBody>
          <a:bodyPr wrap="square">
            <a:spAutoFit/>
          </a:bodyPr>
          <a:lstStyle/>
          <a:p>
            <a:r>
              <a:rPr lang="cs-CZ" dirty="0"/>
              <a:t>Úrok je možné charakterizovat jako odměnu za dočasné poskytnutí peněz někomu, kdo je momentálně potřebuje (tedy o odměnu za dočasné pozbytí dispozičního práva k penězům - či jinému aktivu). Výše této odměny je ovlivněna mnoha faktory  z nichž za nejdůležitější lze považovat míru inflace, míru zisku a stupeň rizika. Z pohledu dlužníka je úrok cena za získání úvěru. V tomto kontextu si můžeme peníze (nebo i jiná aktiva) představit jako zboží, za které zaplatíme v podstatě smluvní cenu (vrátíme původní částku, plus úrok, který vyjadřuje cenu peněz). </a:t>
            </a:r>
          </a:p>
          <a:p>
            <a:endParaRPr lang="cs-CZ" dirty="0"/>
          </a:p>
          <a:p>
            <a:r>
              <a:rPr lang="cs-CZ" dirty="0"/>
              <a:t>Jak již bylo uvedeno, velikost úroků se stanoví na základě různých faktorů, celková výše úroků se odvíjí od počtu období po které je úvěr poskytnut. Úročení je tedy způsob výpočtu úroků ze zapůjčeného kapitálu. Důležitým termínem pro další výklad bude je tzv. úroková míra.</a:t>
            </a:r>
          </a:p>
        </p:txBody>
      </p:sp>
    </p:spTree>
    <p:extLst>
      <p:ext uri="{BB962C8B-B14F-4D97-AF65-F5344CB8AC3E}">
        <p14:creationId xmlns:p14="http://schemas.microsoft.com/office/powerpoint/2010/main" val="41295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lgn="just">
              <a:buNone/>
            </a:pPr>
            <a:r>
              <a:rPr lang="cs-CZ" altLang="cs-CZ" sz="2000" b="1" dirty="0"/>
              <a:t>Úroková míra </a:t>
            </a:r>
            <a:r>
              <a:rPr lang="cs-CZ" altLang="cs-CZ" sz="2000" dirty="0"/>
              <a:t>= podíl úroku k zapůjčené částce; obvykle vyjadřována v procentech na roční bázi (</a:t>
            </a:r>
            <a:r>
              <a:rPr lang="cs-CZ" altLang="cs-CZ" sz="2000" dirty="0" err="1"/>
              <a:t>p.a</a:t>
            </a:r>
            <a:r>
              <a:rPr lang="cs-CZ" altLang="cs-CZ" sz="2000" dirty="0"/>
              <a:t>.). </a:t>
            </a:r>
          </a:p>
          <a:p>
            <a:pPr marL="0" indent="0" algn="just">
              <a:buNone/>
            </a:pPr>
            <a:r>
              <a:rPr lang="cs-CZ" altLang="cs-CZ" sz="2000" b="1" dirty="0"/>
              <a:t>Úroková sazba</a:t>
            </a:r>
            <a:r>
              <a:rPr lang="cs-CZ" altLang="cs-CZ" sz="2000" dirty="0"/>
              <a:t> = úroková míra v jednotlivých konkrétních transakcích </a:t>
            </a:r>
          </a:p>
          <a:p>
            <a:pPr marL="0" indent="0" algn="just">
              <a:buNone/>
            </a:pPr>
            <a:endParaRPr lang="cs-CZ" altLang="cs-CZ" sz="2000" dirty="0"/>
          </a:p>
          <a:p>
            <a:pPr marL="0" indent="0" algn="just">
              <a:buNone/>
            </a:pPr>
            <a:r>
              <a:rPr lang="cs-CZ" altLang="cs-CZ" sz="2000" dirty="0"/>
              <a:t>Změny úrokových sazeb se vyjadřují v procentních respektive základních (bazických) bodech!!!</a:t>
            </a:r>
          </a:p>
          <a:p>
            <a:pPr lvl="1" algn="just"/>
            <a:endParaRPr lang="cs-CZ" altLang="cs-CZ" sz="1600" dirty="0"/>
          </a:p>
          <a:p>
            <a:pPr lvl="1" algn="just"/>
            <a:r>
              <a:rPr lang="cs-CZ" altLang="cs-CZ" sz="1600" dirty="0"/>
              <a:t>Pokud se úroková sazba zvýší z 3 % </a:t>
            </a:r>
            <a:r>
              <a:rPr lang="cs-CZ" altLang="cs-CZ" sz="1600" dirty="0" err="1"/>
              <a:t>p.a</a:t>
            </a:r>
            <a:r>
              <a:rPr lang="cs-CZ" altLang="cs-CZ" sz="1600" dirty="0"/>
              <a:t>. na 5 % </a:t>
            </a:r>
            <a:r>
              <a:rPr lang="cs-CZ" altLang="cs-CZ" sz="1600" dirty="0" err="1"/>
              <a:t>p.a</a:t>
            </a:r>
            <a:r>
              <a:rPr lang="cs-CZ" altLang="cs-CZ" sz="1600" dirty="0"/>
              <a:t>., jedná se o nárůst o dva procentní body (nikoliv o dvě procenta). </a:t>
            </a:r>
          </a:p>
          <a:p>
            <a:pPr lvl="1" algn="just"/>
            <a:r>
              <a:rPr lang="cs-CZ" altLang="cs-CZ" sz="1600" dirty="0"/>
              <a:t>Jeden základní bod dále odpovídá 0,01 % neboli 0,0001. </a:t>
            </a:r>
          </a:p>
          <a:p>
            <a:pPr lvl="1" algn="just"/>
            <a:r>
              <a:rPr lang="cs-CZ" altLang="cs-CZ" sz="1600" dirty="0"/>
              <a:t>Dojde-li například k poklesu úrokové sazby ze 4 % </a:t>
            </a:r>
            <a:r>
              <a:rPr lang="cs-CZ" altLang="cs-CZ" sz="1600" dirty="0" err="1"/>
              <a:t>p.a</a:t>
            </a:r>
            <a:r>
              <a:rPr lang="cs-CZ" altLang="cs-CZ" sz="1600" dirty="0"/>
              <a:t>. na 3,25 % </a:t>
            </a:r>
            <a:r>
              <a:rPr lang="cs-CZ" altLang="cs-CZ" sz="1600" dirty="0" err="1"/>
              <a:t>p.a</a:t>
            </a:r>
            <a:r>
              <a:rPr lang="cs-CZ" altLang="cs-CZ" sz="1600" dirty="0"/>
              <a:t>., říkáme, že došlo k poklesu o 75 základních (bazických) bodů. </a:t>
            </a:r>
          </a:p>
          <a:p>
            <a:pPr>
              <a:buClr>
                <a:srgbClr val="307871"/>
              </a:buClr>
            </a:pPr>
            <a:endParaRPr lang="cs-CZ" sz="1800" dirty="0"/>
          </a:p>
          <a:p>
            <a:pPr>
              <a:buClr>
                <a:srgbClr val="307871"/>
              </a:buClr>
            </a:pPr>
            <a:endParaRPr lang="cs-CZ" sz="1200" dirty="0"/>
          </a:p>
        </p:txBody>
      </p:sp>
      <p:sp>
        <p:nvSpPr>
          <p:cNvPr id="6" name="Nadpis 5"/>
          <p:cNvSpPr>
            <a:spLocks noGrp="1"/>
          </p:cNvSpPr>
          <p:nvPr>
            <p:ph type="title"/>
          </p:nvPr>
        </p:nvSpPr>
        <p:spPr>
          <a:xfrm>
            <a:off x="179512" y="195486"/>
            <a:ext cx="5904656" cy="507703"/>
          </a:xfrm>
        </p:spPr>
        <p:txBody>
          <a:bodyPr/>
          <a:lstStyle/>
          <a:p>
            <a:r>
              <a:rPr lang="cs-CZ" altLang="cs-CZ" b="1" dirty="0"/>
              <a:t>Úroková míra vs. Úroková sazba</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2831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9269A5-D83F-4FBB-85D1-97D5A8874DAA}"/>
              </a:ext>
            </a:extLst>
          </p:cNvPr>
          <p:cNvSpPr>
            <a:spLocks noGrp="1"/>
          </p:cNvSpPr>
          <p:nvPr>
            <p:ph type="title"/>
          </p:nvPr>
        </p:nvSpPr>
        <p:spPr/>
        <p:txBody>
          <a:bodyPr/>
          <a:lstStyle/>
          <a:p>
            <a:r>
              <a:rPr lang="cs-CZ" dirty="0"/>
              <a:t>Úroková míra</a:t>
            </a:r>
          </a:p>
        </p:txBody>
      </p:sp>
      <p:sp>
        <p:nvSpPr>
          <p:cNvPr id="4" name="TextovéPole 3">
            <a:extLst>
              <a:ext uri="{FF2B5EF4-FFF2-40B4-BE49-F238E27FC236}">
                <a16:creationId xmlns:a16="http://schemas.microsoft.com/office/drawing/2014/main" id="{90738CB0-B676-472B-8564-B5D5D911F13F}"/>
              </a:ext>
            </a:extLst>
          </p:cNvPr>
          <p:cNvSpPr txBox="1"/>
          <p:nvPr/>
        </p:nvSpPr>
        <p:spPr>
          <a:xfrm>
            <a:off x="1187624" y="1142054"/>
            <a:ext cx="6624736" cy="2031325"/>
          </a:xfrm>
          <a:prstGeom prst="rect">
            <a:avLst/>
          </a:prstGeom>
          <a:noFill/>
        </p:spPr>
        <p:txBody>
          <a:bodyPr wrap="square">
            <a:spAutoFit/>
          </a:bodyPr>
          <a:lstStyle/>
          <a:p>
            <a:r>
              <a:rPr lang="cs-CZ" dirty="0"/>
              <a:t>Úroková míra (úroková sazba) je úrok vztažený k hodnotě kapitálu - převážně vyjádřený v procentech. To znamená, že pokud je termínovaný vklad denominovaný v USD úročen sazbou 4,5% </a:t>
            </a:r>
            <a:r>
              <a:rPr lang="cs-CZ" dirty="0" err="1"/>
              <a:t>p.a</a:t>
            </a:r>
            <a:r>
              <a:rPr lang="cs-CZ" dirty="0"/>
              <a:t>., obdrží jeho majitel po uplynutí jednoho roku zpět vloženou částku plus odměnu ve výši úrokové sazby. Míra zisku (výnos, výnosové procento) je úroková míra realizovaná v rámci investování. Podstata tohoto termínu shodná s úrokovou mírou. </a:t>
            </a:r>
          </a:p>
        </p:txBody>
      </p:sp>
    </p:spTree>
    <p:extLst>
      <p:ext uri="{BB962C8B-B14F-4D97-AF65-F5344CB8AC3E}">
        <p14:creationId xmlns:p14="http://schemas.microsoft.com/office/powerpoint/2010/main" val="103539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endParaRPr lang="cs-CZ" sz="2000" dirty="0"/>
          </a:p>
          <a:p>
            <a:pPr>
              <a:buClr>
                <a:srgbClr val="307871"/>
              </a:buClr>
            </a:pPr>
            <a:endParaRPr lang="cs-CZ" sz="2000" dirty="0"/>
          </a:p>
          <a:p>
            <a:pPr>
              <a:buClr>
                <a:srgbClr val="307871"/>
              </a:buClr>
            </a:pPr>
            <a:endParaRPr lang="cs-CZ" sz="2000" dirty="0"/>
          </a:p>
          <a:p>
            <a:pPr marL="0" indent="0" algn="ctr">
              <a:buClr>
                <a:srgbClr val="307871"/>
              </a:buClr>
              <a:buNone/>
            </a:pPr>
            <a:r>
              <a:rPr lang="cs-CZ" altLang="cs-CZ" sz="2400" b="1" dirty="0"/>
              <a:t>??? Jaké faktory ovlivňují výši úrokové míry???</a:t>
            </a:r>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76344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defRPr/>
            </a:pPr>
            <a:endParaRPr lang="cs-CZ" sz="2000" dirty="0"/>
          </a:p>
          <a:p>
            <a:pPr>
              <a:defRPr/>
            </a:pPr>
            <a:r>
              <a:rPr lang="cs-CZ" sz="2000" dirty="0"/>
              <a:t>Diskontní sazba</a:t>
            </a:r>
          </a:p>
          <a:p>
            <a:pPr>
              <a:defRPr/>
            </a:pPr>
            <a:r>
              <a:rPr lang="cs-CZ" sz="2000" dirty="0"/>
              <a:t>Mezibankovní úrokové sazby</a:t>
            </a:r>
          </a:p>
          <a:p>
            <a:pPr>
              <a:defRPr/>
            </a:pPr>
            <a:r>
              <a:rPr lang="cs-CZ" sz="2000" dirty="0"/>
              <a:t>Strategie banky</a:t>
            </a:r>
          </a:p>
          <a:p>
            <a:pPr>
              <a:defRPr/>
            </a:pPr>
            <a:r>
              <a:rPr lang="cs-CZ" sz="2000" dirty="0"/>
              <a:t>Riziko půjčky</a:t>
            </a:r>
          </a:p>
          <a:p>
            <a:pPr>
              <a:defRPr/>
            </a:pPr>
            <a:r>
              <a:rPr lang="cs-CZ" sz="2000" dirty="0"/>
              <a:t>Doba půjčky</a:t>
            </a:r>
          </a:p>
          <a:p>
            <a:pPr>
              <a:defRPr/>
            </a:pPr>
            <a:r>
              <a:rPr lang="cs-CZ" sz="2000" dirty="0"/>
              <a:t>Nejnižší úroková míra na trhu</a:t>
            </a:r>
          </a:p>
          <a:p>
            <a:pPr>
              <a:defRPr/>
            </a:pPr>
            <a:r>
              <a:rPr lang="cs-CZ" sz="2000" dirty="0"/>
              <a:t>Výše zapůjčeného kapitálu</a:t>
            </a:r>
          </a:p>
          <a:p>
            <a:pPr>
              <a:defRPr/>
            </a:pPr>
            <a:r>
              <a:rPr lang="cs-CZ" sz="2000" dirty="0"/>
              <a:t>Daňová politika státu</a:t>
            </a:r>
          </a:p>
          <a:p>
            <a:pPr marL="0" indent="0">
              <a:buNone/>
              <a:defRPr/>
            </a:pPr>
            <a:r>
              <a:rPr lang="cs-CZ" altLang="cs-CZ" sz="2000" dirty="0"/>
              <a:t>….</a:t>
            </a:r>
          </a:p>
          <a:p>
            <a:pPr>
              <a:buClr>
                <a:srgbClr val="307871"/>
              </a:buClr>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Faktory ovlivňující úrokovou míru</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299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1707654"/>
            <a:ext cx="8568952" cy="2808312"/>
          </a:xfrm>
          <a:prstGeom prst="rect">
            <a:avLst/>
          </a:prstGeom>
        </p:spPr>
        <p:txBody>
          <a:bodyPr>
            <a:noAutofit/>
          </a:bodyPr>
          <a:lstStyle/>
          <a:p>
            <a:pPr algn="just">
              <a:defRPr/>
            </a:pPr>
            <a:r>
              <a:rPr lang="cs-CZ" sz="2400" dirty="0">
                <a:solidFill>
                  <a:srgbClr val="307871"/>
                </a:solidFill>
              </a:rPr>
              <a:t>Finanční matematika je matematika aplikovaná ve finanční sféře.</a:t>
            </a:r>
          </a:p>
          <a:p>
            <a:pPr algn="just">
              <a:defRPr/>
            </a:pPr>
            <a:endParaRPr lang="cs-CZ" sz="2400" dirty="0">
              <a:solidFill>
                <a:srgbClr val="307871"/>
              </a:solidFill>
            </a:endParaRPr>
          </a:p>
          <a:p>
            <a:pPr algn="just">
              <a:defRPr/>
            </a:pPr>
            <a:r>
              <a:rPr lang="cs-CZ" sz="2400" dirty="0">
                <a:solidFill>
                  <a:srgbClr val="307871"/>
                </a:solidFill>
              </a:rPr>
              <a:t>Pojistná matematika je matematika aplikovaná v pojišťovací činnosti.</a:t>
            </a:r>
          </a:p>
          <a:p>
            <a:pPr>
              <a:buClr>
                <a:srgbClr val="307871"/>
              </a:buClr>
            </a:pPr>
            <a:endParaRPr lang="cs-CZ" sz="2000" dirty="0">
              <a:solidFill>
                <a:srgbClr val="307871"/>
              </a:solidFill>
            </a:endParaRPr>
          </a:p>
          <a:p>
            <a:pPr>
              <a:buClr>
                <a:srgbClr val="307871"/>
              </a:buClr>
            </a:pPr>
            <a:endParaRPr lang="cs-CZ" sz="1400" dirty="0">
              <a:solidFill>
                <a:srgbClr val="307871"/>
              </a:solidFill>
            </a:endParaRPr>
          </a:p>
        </p:txBody>
      </p:sp>
      <p:sp>
        <p:nvSpPr>
          <p:cNvPr id="6" name="Nadpis 5"/>
          <p:cNvSpPr>
            <a:spLocks noGrp="1"/>
          </p:cNvSpPr>
          <p:nvPr>
            <p:ph type="title"/>
          </p:nvPr>
        </p:nvSpPr>
        <p:spPr>
          <a:xfrm>
            <a:off x="179512" y="195486"/>
            <a:ext cx="5904656" cy="507703"/>
          </a:xfrm>
        </p:spPr>
        <p:txBody>
          <a:bodyPr/>
          <a:lstStyle/>
          <a:p>
            <a:r>
              <a:rPr lang="cs-CZ" altLang="cs-CZ" b="1" dirty="0"/>
              <a:t>Předmět finanční a pojistné matematiky</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p:txBody>
      </p:sp>
    </p:spTree>
    <p:extLst>
      <p:ext uri="{BB962C8B-B14F-4D97-AF65-F5344CB8AC3E}">
        <p14:creationId xmlns:p14="http://schemas.microsoft.com/office/powerpoint/2010/main" val="330081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altLang="cs-CZ" sz="2000" dirty="0"/>
          </a:p>
          <a:p>
            <a:r>
              <a:rPr lang="cs-CZ" altLang="cs-CZ" sz="2000" dirty="0"/>
              <a:t>Nominální úroková míra</a:t>
            </a:r>
          </a:p>
          <a:p>
            <a:r>
              <a:rPr lang="cs-CZ" altLang="cs-CZ" sz="2000" dirty="0"/>
              <a:t>Reálná úroková míra</a:t>
            </a:r>
          </a:p>
          <a:p>
            <a:r>
              <a:rPr lang="cs-CZ" altLang="cs-CZ" sz="2000" dirty="0"/>
              <a:t>Efektivní úroková míra</a:t>
            </a:r>
          </a:p>
          <a:p>
            <a:r>
              <a:rPr lang="cs-CZ" altLang="cs-CZ" sz="2000" dirty="0"/>
              <a:t>Zvažovaná úroková míra, požadovaná výnosností</a:t>
            </a:r>
          </a:p>
          <a:p>
            <a:r>
              <a:rPr lang="cs-CZ" altLang="cs-CZ" sz="2000" dirty="0"/>
              <a:t>Vnitřní výnosové procento</a:t>
            </a:r>
          </a:p>
          <a:p>
            <a:pPr>
              <a:buClr>
                <a:srgbClr val="307871"/>
              </a:buClr>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Základní druhy úrokových měr</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0509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defRPr/>
            </a:pPr>
            <a:r>
              <a:rPr lang="cs-CZ" altLang="cs-CZ" sz="2000" b="1" dirty="0"/>
              <a:t>Úrokovací období = </a:t>
            </a:r>
            <a:r>
              <a:rPr lang="cs-CZ" sz="2000" dirty="0"/>
              <a:t>doba, za kterou se pravidelně připisují úroky </a:t>
            </a:r>
            <a:endParaRPr lang="cs-CZ" sz="1400" dirty="0"/>
          </a:p>
          <a:p>
            <a:pPr>
              <a:defRPr/>
            </a:pPr>
            <a:r>
              <a:rPr lang="cs-CZ" sz="2000" dirty="0"/>
              <a:t>Úrokovací období</a:t>
            </a:r>
            <a:endParaRPr lang="cs-CZ" sz="1400" dirty="0"/>
          </a:p>
          <a:p>
            <a:pPr lvl="1">
              <a:defRPr/>
            </a:pPr>
            <a:r>
              <a:rPr lang="cs-CZ" sz="1600" dirty="0" err="1"/>
              <a:t>p.a</a:t>
            </a:r>
            <a:r>
              <a:rPr lang="cs-CZ" sz="1600" dirty="0"/>
              <a:t>. (per </a:t>
            </a:r>
            <a:r>
              <a:rPr lang="cs-CZ" sz="1600" dirty="0" err="1"/>
              <a:t>annum</a:t>
            </a:r>
            <a:r>
              <a:rPr lang="cs-CZ" sz="1600" dirty="0"/>
              <a:t>) =&gt; roční</a:t>
            </a:r>
            <a:endParaRPr lang="cs-CZ" sz="1400" dirty="0"/>
          </a:p>
          <a:p>
            <a:pPr lvl="1">
              <a:defRPr/>
            </a:pPr>
            <a:r>
              <a:rPr lang="cs-CZ" sz="1600" dirty="0" err="1"/>
              <a:t>p.s.</a:t>
            </a:r>
            <a:r>
              <a:rPr lang="cs-CZ" sz="1600" dirty="0"/>
              <a:t> (per semestre) =&gt; pololetní</a:t>
            </a:r>
            <a:endParaRPr lang="cs-CZ" sz="1400" dirty="0"/>
          </a:p>
          <a:p>
            <a:pPr lvl="1">
              <a:defRPr/>
            </a:pPr>
            <a:r>
              <a:rPr lang="cs-CZ" sz="1600" dirty="0" err="1"/>
              <a:t>p.q</a:t>
            </a:r>
            <a:r>
              <a:rPr lang="cs-CZ" sz="1600" dirty="0"/>
              <a:t>. (per </a:t>
            </a:r>
            <a:r>
              <a:rPr lang="cs-CZ" sz="1600" dirty="0" err="1"/>
              <a:t>quartale</a:t>
            </a:r>
            <a:r>
              <a:rPr lang="cs-CZ" sz="1600" dirty="0"/>
              <a:t>) =&gt; čtvrtletní</a:t>
            </a:r>
            <a:endParaRPr lang="cs-CZ" sz="1400" dirty="0"/>
          </a:p>
          <a:p>
            <a:pPr lvl="1">
              <a:defRPr/>
            </a:pPr>
            <a:r>
              <a:rPr lang="cs-CZ" sz="1600" dirty="0" err="1"/>
              <a:t>p.m</a:t>
            </a:r>
            <a:r>
              <a:rPr lang="cs-CZ" sz="1600" dirty="0"/>
              <a:t>. (per </a:t>
            </a:r>
            <a:r>
              <a:rPr lang="cs-CZ" sz="1600" dirty="0" err="1"/>
              <a:t>mensem</a:t>
            </a:r>
            <a:r>
              <a:rPr lang="cs-CZ" sz="1600" dirty="0"/>
              <a:t>) =&gt; měsíční</a:t>
            </a:r>
          </a:p>
          <a:p>
            <a:pPr>
              <a:defRPr/>
            </a:pPr>
            <a:r>
              <a:rPr lang="cs-CZ" sz="2000" dirty="0"/>
              <a:t>úrokovací období ve dnech je možné vyjádřit dvěma způsoby</a:t>
            </a:r>
            <a:endParaRPr lang="cs-CZ" sz="1400" dirty="0"/>
          </a:p>
          <a:p>
            <a:pPr lvl="1">
              <a:defRPr/>
            </a:pPr>
            <a:r>
              <a:rPr lang="cs-CZ" sz="1600" dirty="0"/>
              <a:t>skutečný počet dnů období</a:t>
            </a:r>
            <a:endParaRPr lang="cs-CZ" sz="1400" dirty="0"/>
          </a:p>
          <a:p>
            <a:pPr lvl="1">
              <a:defRPr/>
            </a:pPr>
            <a:r>
              <a:rPr lang="cs-CZ" sz="1600" dirty="0"/>
              <a:t>celé měsíce jako 30 dnů </a:t>
            </a:r>
          </a:p>
          <a:p>
            <a:pPr>
              <a:defRPr/>
            </a:pPr>
            <a:r>
              <a:rPr lang="cs-CZ" sz="2000" dirty="0"/>
              <a:t>délka roku ve dnech může být také vyjádřena dvojím způsobem</a:t>
            </a:r>
            <a:endParaRPr lang="cs-CZ" sz="1400" dirty="0"/>
          </a:p>
          <a:p>
            <a:pPr lvl="1">
              <a:defRPr/>
            </a:pPr>
            <a:r>
              <a:rPr lang="cs-CZ" sz="1600" dirty="0"/>
              <a:t>rok jako 365 (resp. 366) dnů</a:t>
            </a:r>
            <a:endParaRPr lang="cs-CZ" sz="1400" dirty="0"/>
          </a:p>
          <a:p>
            <a:pPr lvl="1">
              <a:defRPr/>
            </a:pPr>
            <a:r>
              <a:rPr lang="cs-CZ" sz="1600" dirty="0"/>
              <a:t>rok jako 360 dnů</a:t>
            </a:r>
            <a:endParaRPr lang="cs-CZ" sz="1400" dirty="0"/>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Úrokovací období</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8498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703189"/>
            <a:ext cx="8856984" cy="3672408"/>
          </a:xfrm>
          <a:prstGeom prst="rect">
            <a:avLst/>
          </a:prstGeom>
        </p:spPr>
        <p:txBody>
          <a:bodyPr>
            <a:noAutofit/>
          </a:bodyPr>
          <a:lstStyle/>
          <a:p>
            <a:pPr>
              <a:defRPr/>
            </a:pPr>
            <a:r>
              <a:rPr lang="cs-CZ" sz="1800" b="1" dirty="0"/>
              <a:t>anglická metoda (přesná)</a:t>
            </a:r>
            <a:endParaRPr lang="cs-CZ" sz="1200" dirty="0"/>
          </a:p>
          <a:p>
            <a:pPr lvl="1">
              <a:defRPr/>
            </a:pPr>
            <a:r>
              <a:rPr lang="cs-CZ" sz="1400" dirty="0"/>
              <a:t>ACT/365 standard</a:t>
            </a:r>
            <a:endParaRPr lang="cs-CZ" sz="1200" dirty="0"/>
          </a:p>
          <a:p>
            <a:pPr lvl="1">
              <a:defRPr/>
            </a:pPr>
            <a:r>
              <a:rPr lang="cs-CZ" sz="1400" dirty="0"/>
              <a:t>je založena na skutečném počtu dnů úrokovaného období (čitatel) a délce roku 365 (resp. 366) dnů (jmenovatel)</a:t>
            </a:r>
            <a:endParaRPr lang="cs-CZ" sz="1200" dirty="0"/>
          </a:p>
          <a:p>
            <a:pPr>
              <a:defRPr/>
            </a:pPr>
            <a:r>
              <a:rPr lang="cs-CZ" sz="1800" b="1" dirty="0"/>
              <a:t>francouzská metoda (mezinárodní, bankovnická)</a:t>
            </a:r>
            <a:endParaRPr lang="cs-CZ" sz="1200" dirty="0"/>
          </a:p>
          <a:p>
            <a:pPr lvl="1">
              <a:defRPr/>
            </a:pPr>
            <a:r>
              <a:rPr lang="cs-CZ" sz="1400" dirty="0"/>
              <a:t>ACT/360 standard</a:t>
            </a:r>
            <a:endParaRPr lang="cs-CZ" sz="1200" dirty="0"/>
          </a:p>
          <a:p>
            <a:pPr lvl="1">
              <a:defRPr/>
            </a:pPr>
            <a:r>
              <a:rPr lang="cs-CZ" sz="1400" dirty="0"/>
              <a:t>je založena na skutečném počtu dnů úrokovaného období (v čitateli), ale délka roku se započítává jako 360 dnů (ve jmenovateli)</a:t>
            </a:r>
            <a:endParaRPr lang="cs-CZ" sz="1200" dirty="0"/>
          </a:p>
          <a:p>
            <a:pPr>
              <a:defRPr/>
            </a:pPr>
            <a:r>
              <a:rPr lang="cs-CZ" sz="1800" b="1" dirty="0"/>
              <a:t>německá metoda (obchodní)</a:t>
            </a:r>
            <a:endParaRPr lang="cs-CZ" sz="1200" dirty="0"/>
          </a:p>
          <a:p>
            <a:pPr lvl="1">
              <a:defRPr/>
            </a:pPr>
            <a:r>
              <a:rPr lang="cs-CZ" sz="1400" dirty="0"/>
              <a:t>30E/360 standard</a:t>
            </a:r>
            <a:endParaRPr lang="cs-CZ" sz="1200" dirty="0"/>
          </a:p>
          <a:p>
            <a:pPr lvl="1">
              <a:defRPr/>
            </a:pPr>
            <a:r>
              <a:rPr lang="cs-CZ" sz="1400" dirty="0"/>
              <a:t>je založena na kombinaci započítávání celých měsíců jako 30 dnů (v čitateli) a délky roku jako 360 dnů (ve jmenovateli)</a:t>
            </a:r>
          </a:p>
          <a:p>
            <a:pPr lvl="1">
              <a:defRPr/>
            </a:pPr>
            <a:endParaRPr lang="cs-CZ" sz="1200" dirty="0"/>
          </a:p>
          <a:p>
            <a:pPr marL="0" indent="0">
              <a:buNone/>
              <a:defRPr/>
            </a:pPr>
            <a:r>
              <a:rPr lang="cs-CZ" sz="1800" dirty="0"/>
              <a:t>Pozn.: Nejčastěji se používá metoda obchodní, někdy je možné použít i mezinárodní. Pokud nebude uvedeno u příkladu jinak, pro výpočet použijeme metodu obchodní.</a:t>
            </a:r>
            <a:endParaRPr lang="cs-CZ" altLang="cs-CZ" sz="1200" dirty="0"/>
          </a:p>
          <a:p>
            <a:pPr marL="0" indent="0">
              <a:buClr>
                <a:srgbClr val="307871"/>
              </a:buClr>
              <a:buNone/>
            </a:pPr>
            <a:endParaRPr lang="cs-CZ" sz="1800" dirty="0"/>
          </a:p>
          <a:p>
            <a:pPr>
              <a:buClr>
                <a:srgbClr val="307871"/>
              </a:buClr>
            </a:pPr>
            <a:endParaRPr lang="cs-CZ" sz="1200" dirty="0"/>
          </a:p>
        </p:txBody>
      </p:sp>
      <p:sp>
        <p:nvSpPr>
          <p:cNvPr id="6" name="Nadpis 5"/>
          <p:cNvSpPr>
            <a:spLocks noGrp="1"/>
          </p:cNvSpPr>
          <p:nvPr>
            <p:ph type="title"/>
          </p:nvPr>
        </p:nvSpPr>
        <p:spPr>
          <a:xfrm>
            <a:off x="179512" y="195486"/>
            <a:ext cx="5904656" cy="507703"/>
          </a:xfrm>
        </p:spPr>
        <p:txBody>
          <a:bodyPr/>
          <a:lstStyle/>
          <a:p>
            <a:r>
              <a:rPr lang="cs-CZ" altLang="cs-CZ" b="1" dirty="0"/>
              <a:t>Metody úrokování</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5149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Clr>
                <a:srgbClr val="307871"/>
              </a:buClr>
              <a:buNone/>
            </a:pPr>
            <a:r>
              <a:rPr lang="cs-CZ" altLang="cs-CZ" sz="2000" dirty="0"/>
              <a:t>Dlužník si 4. 3. 2019 vypůjčil u banky částku 100 000 Kč, kterou vrátil 15. 11. 2019. Vyjádřete dobu trvání </a:t>
            </a:r>
            <a:r>
              <a:rPr lang="cs-CZ" altLang="cs-CZ" sz="2000" i="1" dirty="0"/>
              <a:t>t</a:t>
            </a:r>
            <a:r>
              <a:rPr lang="cs-CZ" altLang="cs-CZ" sz="2000" dirty="0"/>
              <a:t> finančního vztahu, jestliže použijete anglickou metodu a jestliže první den vztahu banka neregistruje (nezapočítává).</a:t>
            </a:r>
          </a:p>
          <a:p>
            <a:pPr marL="0" indent="0">
              <a:buClr>
                <a:srgbClr val="307871"/>
              </a:buClr>
              <a:buNone/>
            </a:pPr>
            <a:endParaRPr lang="cs-CZ" sz="2000" dirty="0"/>
          </a:p>
          <a:p>
            <a:pPr marL="0" indent="0">
              <a:buClr>
                <a:srgbClr val="307871"/>
              </a:buClr>
              <a:buNone/>
            </a:pPr>
            <a:r>
              <a:rPr lang="cs-CZ" altLang="cs-CZ" sz="2000" b="1" dirty="0"/>
              <a:t>Anglická metoda:</a:t>
            </a:r>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1</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14957" t="32939" r="26717" b="42052"/>
          <a:stretch>
            <a:fillRect/>
          </a:stretch>
        </p:blipFill>
        <p:spPr bwMode="auto">
          <a:xfrm>
            <a:off x="-3175" y="2555235"/>
            <a:ext cx="91471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83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Clr>
                <a:srgbClr val="307871"/>
              </a:buClr>
              <a:buNone/>
            </a:pPr>
            <a:r>
              <a:rPr lang="cs-CZ" altLang="cs-CZ" sz="2000" dirty="0"/>
              <a:t>Rok 2019 byl nepřestupný, anglická metoda je zcela přesná, proto počítáme:</a:t>
            </a:r>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1 – výsledek</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10303" t="31187" r="14307" b="13464"/>
          <a:stretch>
            <a:fillRect/>
          </a:stretch>
        </p:blipFill>
        <p:spPr bwMode="auto">
          <a:xfrm>
            <a:off x="12700" y="1203598"/>
            <a:ext cx="9131300" cy="35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235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943038"/>
            <a:ext cx="8856984" cy="3572928"/>
          </a:xfrm>
          <a:prstGeom prst="rect">
            <a:avLst/>
          </a:prstGeom>
        </p:spPr>
        <p:txBody>
          <a:bodyPr>
            <a:noAutofit/>
          </a:bodyPr>
          <a:lstStyle/>
          <a:p>
            <a:pPr marL="0" indent="0" algn="just">
              <a:buNone/>
            </a:pPr>
            <a:r>
              <a:rPr lang="cs-CZ" altLang="cs-CZ" sz="2000" dirty="0"/>
              <a:t>Jakou část roku </a:t>
            </a:r>
            <a:r>
              <a:rPr lang="cs-CZ" altLang="cs-CZ" sz="2000" i="1" dirty="0"/>
              <a:t>t </a:t>
            </a:r>
            <a:r>
              <a:rPr lang="cs-CZ" altLang="cs-CZ" sz="2000" dirty="0"/>
              <a:t>představuje období od 7. 2. 2020 do 27. 8. 2020, jestliže pro výpočet </a:t>
            </a:r>
            <a:r>
              <a:rPr lang="cs-CZ" altLang="cs-CZ" sz="2000" i="1" dirty="0"/>
              <a:t>t</a:t>
            </a:r>
            <a:r>
              <a:rPr lang="cs-CZ" altLang="cs-CZ" sz="2000" dirty="0"/>
              <a:t> použijeme francouzskou (bankovnickou) metodu a jestliže započítáme všechny dny uvedeného období?</a:t>
            </a:r>
          </a:p>
          <a:p>
            <a:pPr marL="0" indent="0" algn="just">
              <a:buNone/>
            </a:pPr>
            <a:endParaRPr lang="cs-CZ" altLang="cs-CZ" sz="2000" dirty="0"/>
          </a:p>
          <a:p>
            <a:pPr marL="0" indent="0" algn="just">
              <a:buNone/>
            </a:pPr>
            <a:r>
              <a:rPr lang="cs-CZ" altLang="cs-CZ" sz="2000" b="1" dirty="0"/>
              <a:t>Francouzská metoda:</a:t>
            </a:r>
          </a:p>
          <a:p>
            <a:pPr algn="just">
              <a:buClr>
                <a:srgbClr val="307871"/>
              </a:buClr>
            </a:pPr>
            <a:endParaRPr lang="cs-CZ" sz="2000" dirty="0"/>
          </a:p>
          <a:p>
            <a:pPr algn="just">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2</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12604" t="27444" r="4213" b="42329"/>
          <a:stretch>
            <a:fillRect/>
          </a:stretch>
        </p:blipFill>
        <p:spPr bwMode="auto">
          <a:xfrm>
            <a:off x="15875" y="2626829"/>
            <a:ext cx="91281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12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Clr>
                <a:srgbClr val="307871"/>
              </a:buClr>
              <a:buNone/>
            </a:pPr>
            <a:r>
              <a:rPr lang="cs-CZ" altLang="cs-CZ" sz="1800" dirty="0"/>
              <a:t>Rok 2020 je přestupný! Francouzská metoda počítá délku období podle vzorce:</a:t>
            </a:r>
          </a:p>
          <a:p>
            <a:pPr marL="0" indent="0">
              <a:buClr>
                <a:srgbClr val="307871"/>
              </a:buClr>
              <a:buNone/>
            </a:pPr>
            <a:r>
              <a:rPr lang="cs-CZ" altLang="cs-CZ" sz="1800" dirty="0"/>
              <a:t>¨</a:t>
            </a:r>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endParaRPr lang="cs-CZ" altLang="cs-CZ" sz="1800" dirty="0"/>
          </a:p>
          <a:p>
            <a:pPr marL="0" indent="0">
              <a:buClr>
                <a:srgbClr val="307871"/>
              </a:buClr>
              <a:buNone/>
            </a:pPr>
            <a:r>
              <a:rPr lang="cs-CZ" altLang="cs-CZ" sz="1800" dirty="0"/>
              <a:t>Období od 7. 2. 2016 do 27. 8. 2020  představovalo 0,5639 roku.</a:t>
            </a:r>
          </a:p>
          <a:p>
            <a:pPr marL="0" indent="0">
              <a:buClr>
                <a:srgbClr val="307871"/>
              </a:buClr>
              <a:buNone/>
            </a:pPr>
            <a:endParaRPr lang="cs-CZ" sz="1800" dirty="0"/>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2 - výsledek</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2892" t="36749" r="22868" b="20737"/>
          <a:stretch>
            <a:fillRect/>
          </a:stretch>
        </p:blipFill>
        <p:spPr bwMode="auto">
          <a:xfrm>
            <a:off x="309241" y="1204181"/>
            <a:ext cx="854723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05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pPr>
            <a:r>
              <a:rPr lang="cs-CZ" altLang="cs-CZ" sz="2000" dirty="0"/>
              <a:t>Banka odkoupila pohledávku splatnou 15. 12. 2019 dne 4. 2. 2019. Jakou dobu</a:t>
            </a:r>
            <a:r>
              <a:rPr lang="cs-CZ" altLang="cs-CZ" sz="2000" i="1" dirty="0"/>
              <a:t> t </a:t>
            </a:r>
            <a:r>
              <a:rPr lang="cs-CZ" altLang="cs-CZ" sz="2000" dirty="0"/>
              <a:t>před datem splatnosti proběhl odkup, jestliže pro výpočet použijeme německou (obchodnickou) metodu?</a:t>
            </a:r>
          </a:p>
          <a:p>
            <a:pPr marL="0" indent="0">
              <a:buNone/>
            </a:pPr>
            <a:endParaRPr lang="cs-CZ" altLang="cs-CZ" sz="2000" dirty="0"/>
          </a:p>
          <a:p>
            <a:pPr marL="0" indent="0">
              <a:buNone/>
            </a:pPr>
            <a:r>
              <a:rPr lang="cs-CZ" altLang="cs-CZ" sz="2000" b="1" dirty="0"/>
              <a:t>Německá metoda:</a:t>
            </a:r>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3 </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6088" t="39034" r="13924" b="40285"/>
          <a:stretch>
            <a:fillRect/>
          </a:stretch>
        </p:blipFill>
        <p:spPr bwMode="auto">
          <a:xfrm>
            <a:off x="0" y="2618966"/>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4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987574"/>
            <a:ext cx="8856984" cy="3528392"/>
          </a:xfrm>
          <a:prstGeom prst="rect">
            <a:avLst/>
          </a:prstGeom>
        </p:spPr>
        <p:txBody>
          <a:bodyPr>
            <a:noAutofit/>
          </a:bodyPr>
          <a:lstStyle/>
          <a:p>
            <a:pPr marL="0" indent="0" algn="just">
              <a:buNone/>
            </a:pPr>
            <a:r>
              <a:rPr lang="cs-CZ" altLang="cs-CZ" sz="2000" dirty="0"/>
              <a:t>Německá metoda je nejméně přesná, přesto bývá pro svou jednoduchost často používána:</a:t>
            </a:r>
          </a:p>
          <a:p>
            <a:pPr marL="0" indent="0" algn="just">
              <a:buClr>
                <a:srgbClr val="307871"/>
              </a:buClr>
              <a:buNone/>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solidFill>
                  <a:srgbClr val="C00000"/>
                </a:solidFill>
              </a:rPr>
              <a:t>Řešený příklad 3 - výsledek</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5" name="Obrázek 7"/>
          <p:cNvPicPr>
            <a:picLocks noChangeAspect="1"/>
          </p:cNvPicPr>
          <p:nvPr/>
        </p:nvPicPr>
        <p:blipFill>
          <a:blip r:embed="rId3">
            <a:extLst>
              <a:ext uri="{28A0092B-C50C-407E-A947-70E740481C1C}">
                <a14:useLocalDpi xmlns:a14="http://schemas.microsoft.com/office/drawing/2010/main" val="0"/>
              </a:ext>
            </a:extLst>
          </a:blip>
          <a:srcRect l="10559" t="44762" r="11879" b="26193"/>
          <a:stretch>
            <a:fillRect/>
          </a:stretch>
        </p:blipFill>
        <p:spPr bwMode="auto">
          <a:xfrm>
            <a:off x="179511" y="1851670"/>
            <a:ext cx="867696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3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endParaRPr lang="cs-CZ" sz="2000" dirty="0"/>
          </a:p>
          <a:p>
            <a:pPr>
              <a:buClr>
                <a:srgbClr val="307871"/>
              </a:buClr>
            </a:pPr>
            <a:endParaRPr lang="cs-CZ" sz="2000" dirty="0"/>
          </a:p>
          <a:p>
            <a:pPr>
              <a:buClr>
                <a:srgbClr val="307871"/>
              </a:buClr>
            </a:pPr>
            <a:endParaRPr lang="cs-CZ" sz="2000" dirty="0"/>
          </a:p>
          <a:p>
            <a:pPr marL="0" indent="0" algn="ctr">
              <a:buClr>
                <a:srgbClr val="307871"/>
              </a:buClr>
              <a:buNone/>
            </a:pPr>
            <a:r>
              <a:rPr lang="cs-CZ" altLang="cs-CZ" sz="2400" b="1" dirty="0"/>
              <a:t>???Co je to inflace???</a:t>
            </a:r>
          </a:p>
          <a:p>
            <a:pPr marL="0" indent="0" algn="ctr">
              <a:buClr>
                <a:srgbClr val="307871"/>
              </a:buClr>
              <a:buNone/>
            </a:pPr>
            <a:r>
              <a:rPr lang="cs-CZ" altLang="cs-CZ" sz="2400" b="1" dirty="0"/>
              <a:t>???Jaký je vztah inflace a úrokové míry???</a:t>
            </a:r>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9175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939D2-C188-4EA9-B899-90EB1079154B}"/>
              </a:ext>
            </a:extLst>
          </p:cNvPr>
          <p:cNvSpPr>
            <a:spLocks noGrp="1"/>
          </p:cNvSpPr>
          <p:nvPr>
            <p:ph type="title"/>
          </p:nvPr>
        </p:nvSpPr>
        <p:spPr/>
        <p:txBody>
          <a:bodyPr/>
          <a:lstStyle/>
          <a:p>
            <a:r>
              <a:rPr lang="cs-CZ" dirty="0"/>
              <a:t>Finanční matematika</a:t>
            </a:r>
          </a:p>
        </p:txBody>
      </p:sp>
      <p:sp>
        <p:nvSpPr>
          <p:cNvPr id="8" name="TextovéPole 7">
            <a:extLst>
              <a:ext uri="{FF2B5EF4-FFF2-40B4-BE49-F238E27FC236}">
                <a16:creationId xmlns:a16="http://schemas.microsoft.com/office/drawing/2014/main" id="{860C0F45-2060-4F44-9E96-84C307B5611B}"/>
              </a:ext>
            </a:extLst>
          </p:cNvPr>
          <p:cNvSpPr txBox="1"/>
          <p:nvPr/>
        </p:nvSpPr>
        <p:spPr>
          <a:xfrm>
            <a:off x="755576" y="1280554"/>
            <a:ext cx="6552728" cy="1754326"/>
          </a:xfrm>
          <a:prstGeom prst="rect">
            <a:avLst/>
          </a:prstGeom>
          <a:noFill/>
        </p:spPr>
        <p:txBody>
          <a:bodyPr wrap="square">
            <a:spAutoFit/>
          </a:bodyPr>
          <a:lstStyle/>
          <a:p>
            <a:pPr algn="just"/>
            <a:r>
              <a:rPr lang="cs-CZ" dirty="0"/>
              <a:t>Finanční matematika v sobě zahrnuje využití vybraných matematických nástrojů v oblasti finančnictví a bankovnictví. Ve své základní podobě se jedná o využití elementárního aparátu k modelování požadovaných situací. V následujícím textu se budeme setkávat s velice jednoduchými matematickými operacemi, při nichž je důležité klást maximální důraz především na aplikační stránku. </a:t>
            </a:r>
          </a:p>
        </p:txBody>
      </p:sp>
    </p:spTree>
    <p:extLst>
      <p:ext uri="{BB962C8B-B14F-4D97-AF65-F5344CB8AC3E}">
        <p14:creationId xmlns:p14="http://schemas.microsoft.com/office/powerpoint/2010/main" val="137197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Nominální X reálná úroková míra</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281821" y="763581"/>
            <a:ext cx="8451046" cy="3956793"/>
          </a:xfrm>
          <a:prstGeom prst="rect">
            <a:avLst/>
          </a:prstGeom>
        </p:spPr>
      </p:pic>
    </p:spTree>
    <p:extLst>
      <p:ext uri="{BB962C8B-B14F-4D97-AF65-F5344CB8AC3E}">
        <p14:creationId xmlns:p14="http://schemas.microsoft.com/office/powerpoint/2010/main" val="411338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endParaRPr lang="cs-CZ" sz="2000" dirty="0"/>
          </a:p>
          <a:p>
            <a:pPr>
              <a:buClr>
                <a:srgbClr val="307871"/>
              </a:buClr>
            </a:pPr>
            <a:endParaRPr lang="cs-CZ" sz="2000" dirty="0"/>
          </a:p>
          <a:p>
            <a:pPr>
              <a:buClr>
                <a:srgbClr val="307871"/>
              </a:buClr>
            </a:pPr>
            <a:endParaRPr lang="cs-CZ" sz="2000" dirty="0"/>
          </a:p>
          <a:p>
            <a:pPr marL="0" indent="0" algn="ctr">
              <a:buClr>
                <a:srgbClr val="307871"/>
              </a:buClr>
              <a:buNone/>
            </a:pPr>
            <a:r>
              <a:rPr lang="cs-CZ" altLang="cs-CZ" sz="2000" b="1" dirty="0"/>
              <a:t>??? Co znamená, že peníze mají časovou hodnotu???</a:t>
            </a:r>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91619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915566"/>
            <a:ext cx="8856984" cy="3600400"/>
          </a:xfrm>
          <a:prstGeom prst="rect">
            <a:avLst/>
          </a:prstGeom>
        </p:spPr>
        <p:txBody>
          <a:bodyPr>
            <a:noAutofit/>
          </a:bodyPr>
          <a:lstStyle/>
          <a:p>
            <a:pPr>
              <a:defRPr/>
            </a:pPr>
            <a:r>
              <a:rPr lang="cs-CZ" sz="2000" dirty="0"/>
              <a:t>Finanční prostředky mají časovou hodnotu: „koruna dnes má větší hodnotu jako koruna zítra“</a:t>
            </a:r>
          </a:p>
          <a:p>
            <a:pPr>
              <a:buFont typeface="Symbol" pitchFamily="18" charset="2"/>
              <a:buChar char="Þ"/>
              <a:defRPr/>
            </a:pPr>
            <a:endParaRPr lang="cs-CZ" sz="2000" dirty="0"/>
          </a:p>
          <a:p>
            <a:pPr>
              <a:buFont typeface="Symbol" pitchFamily="18" charset="2"/>
              <a:buChar char="Þ"/>
              <a:defRPr/>
            </a:pPr>
            <a:r>
              <a:rPr lang="cs-CZ" sz="2000" dirty="0"/>
              <a:t>Ve finanční matematice všechny částky a závazky vztáhneme k jedinému časovému bodu!!!</a:t>
            </a:r>
          </a:p>
          <a:p>
            <a:pPr>
              <a:buFont typeface="Symbol" pitchFamily="18" charset="2"/>
              <a:buChar char="Þ"/>
              <a:defRPr/>
            </a:pPr>
            <a:endParaRPr lang="cs-CZ" sz="1400" dirty="0"/>
          </a:p>
          <a:p>
            <a:pPr marL="0" indent="0">
              <a:buNone/>
              <a:defRPr/>
            </a:pPr>
            <a:endParaRPr lang="cs-CZ" sz="2000" b="1" dirty="0"/>
          </a:p>
          <a:p>
            <a:pPr marL="0" indent="0">
              <a:buNone/>
              <a:defRPr/>
            </a:pPr>
            <a:r>
              <a:rPr lang="cs-CZ" sz="2000" b="1" dirty="0"/>
              <a:t>Referenční datum (</a:t>
            </a:r>
            <a:r>
              <a:rPr lang="cs-CZ" sz="2000" b="1" dirty="0" err="1"/>
              <a:t>local</a:t>
            </a:r>
            <a:r>
              <a:rPr lang="cs-CZ" sz="2000" b="1" dirty="0"/>
              <a:t> </a:t>
            </a:r>
            <a:r>
              <a:rPr lang="cs-CZ" sz="2000" b="1" dirty="0" err="1"/>
              <a:t>date</a:t>
            </a:r>
            <a:r>
              <a:rPr lang="cs-CZ" sz="2000" b="1" dirty="0"/>
              <a:t>)</a:t>
            </a:r>
            <a:endParaRPr lang="cs-CZ" sz="1400" dirty="0"/>
          </a:p>
          <a:p>
            <a:pPr lvl="1">
              <a:defRPr/>
            </a:pPr>
            <a:r>
              <a:rPr lang="cs-CZ" sz="2000" dirty="0"/>
              <a:t>Každou finanční částku „lze posunout vpřed“ na časové ose pomocí </a:t>
            </a:r>
            <a:r>
              <a:rPr lang="cs-CZ" sz="2000" b="1" dirty="0"/>
              <a:t>úročení</a:t>
            </a:r>
            <a:r>
              <a:rPr lang="cs-CZ" sz="2000" dirty="0"/>
              <a:t>, nebo „posunout vzad“ pomocí </a:t>
            </a:r>
            <a:r>
              <a:rPr lang="cs-CZ" sz="2000" b="1" dirty="0"/>
              <a:t>diskontování</a:t>
            </a:r>
            <a:r>
              <a:rPr lang="cs-CZ" sz="2000" dirty="0"/>
              <a:t>.</a:t>
            </a:r>
            <a:endParaRPr lang="cs-CZ" sz="1800" dirty="0"/>
          </a:p>
          <a:p>
            <a:pPr>
              <a:buClr>
                <a:srgbClr val="307871"/>
              </a:buClr>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Časová hodnota peněz</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21578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marL="0" indent="0">
              <a:buNone/>
              <a:defRPr/>
            </a:pPr>
            <a:r>
              <a:rPr lang="cs-CZ" sz="1600" b="1" dirty="0"/>
              <a:t>Typy dle způsobu připočítání úroků:</a:t>
            </a:r>
          </a:p>
          <a:p>
            <a:pPr>
              <a:defRPr/>
            </a:pPr>
            <a:r>
              <a:rPr lang="cs-CZ" sz="1600" b="1" dirty="0"/>
              <a:t>Jednoduché </a:t>
            </a:r>
            <a:endParaRPr lang="cs-CZ" sz="1100" dirty="0"/>
          </a:p>
          <a:p>
            <a:pPr lvl="1">
              <a:defRPr/>
            </a:pPr>
            <a:r>
              <a:rPr lang="cs-CZ" sz="1200" dirty="0"/>
              <a:t>jestliže se vyplácené úroky nepřipočítají k původnímu kapitálu a tudíž se ani tyto úroky neúročí, úročí se stále jen základní jistina</a:t>
            </a:r>
            <a:endParaRPr lang="cs-CZ" sz="1100" dirty="0"/>
          </a:p>
          <a:p>
            <a:pPr lvl="1">
              <a:defRPr/>
            </a:pPr>
            <a:r>
              <a:rPr lang="cs-CZ" sz="1200" dirty="0"/>
              <a:t>Používá se zpravidla při uložení kapitálu kratší než jedno úrokovací období!</a:t>
            </a:r>
            <a:endParaRPr lang="cs-CZ" sz="1100" dirty="0"/>
          </a:p>
          <a:p>
            <a:pPr>
              <a:defRPr/>
            </a:pPr>
            <a:r>
              <a:rPr lang="cs-CZ" sz="1600" b="1" dirty="0"/>
              <a:t>Složené</a:t>
            </a:r>
            <a:endParaRPr lang="cs-CZ" sz="1100" dirty="0"/>
          </a:p>
          <a:p>
            <a:pPr lvl="1">
              <a:defRPr/>
            </a:pPr>
            <a:r>
              <a:rPr lang="cs-CZ" sz="1400" dirty="0"/>
              <a:t>jestliže se vyplácené úroky připočítají k původnímu kapitálu a znovu se úročí původní kapitál navýšený o připsaný úrok</a:t>
            </a:r>
            <a:endParaRPr lang="cs-CZ" sz="1050" dirty="0"/>
          </a:p>
          <a:p>
            <a:pPr lvl="1">
              <a:defRPr/>
            </a:pPr>
            <a:r>
              <a:rPr lang="cs-CZ" sz="1400" dirty="0"/>
              <a:t>při složeném úročení se počítá i úrok z úroku!!!</a:t>
            </a:r>
            <a:endParaRPr lang="cs-CZ" sz="1050" dirty="0"/>
          </a:p>
          <a:p>
            <a:pPr lvl="1">
              <a:defRPr/>
            </a:pPr>
            <a:r>
              <a:rPr lang="cs-CZ" sz="1400" dirty="0"/>
              <a:t>Používá se zpravidla při uložení kapitálu na dobu delší než jedno úrokovací období!</a:t>
            </a:r>
            <a:endParaRPr lang="cs-CZ" sz="1050" dirty="0"/>
          </a:p>
          <a:p>
            <a:pPr marL="0" indent="0">
              <a:buNone/>
              <a:defRPr/>
            </a:pPr>
            <a:r>
              <a:rPr lang="cs-CZ" sz="1600" b="1" dirty="0"/>
              <a:t> </a:t>
            </a:r>
          </a:p>
          <a:p>
            <a:pPr marL="0" indent="0">
              <a:buNone/>
              <a:defRPr/>
            </a:pPr>
            <a:r>
              <a:rPr lang="cs-CZ" sz="1600" b="1" dirty="0"/>
              <a:t>Typy dle okamžiku připočítání úroků:</a:t>
            </a:r>
          </a:p>
          <a:p>
            <a:pPr>
              <a:defRPr/>
            </a:pPr>
            <a:r>
              <a:rPr lang="cs-CZ" sz="1600" b="1" dirty="0"/>
              <a:t>Polhůtní (dekurzivní) - </a:t>
            </a:r>
            <a:r>
              <a:rPr lang="cs-CZ" sz="1200" dirty="0"/>
              <a:t>úroky se vyplácí (připisují na účet) na konci úrokovacího období</a:t>
            </a:r>
            <a:endParaRPr lang="cs-CZ" sz="1100" dirty="0"/>
          </a:p>
          <a:p>
            <a:pPr>
              <a:defRPr/>
            </a:pPr>
            <a:r>
              <a:rPr lang="cs-CZ" sz="1600" b="1" dirty="0"/>
              <a:t>Předlhůtní (</a:t>
            </a:r>
            <a:r>
              <a:rPr lang="cs-CZ" sz="1600" b="1" dirty="0" err="1"/>
              <a:t>anticipativní</a:t>
            </a:r>
            <a:r>
              <a:rPr lang="cs-CZ" sz="1600" b="1" dirty="0"/>
              <a:t>) - </a:t>
            </a:r>
            <a:r>
              <a:rPr lang="cs-CZ" sz="1200" dirty="0"/>
              <a:t>úroky se vyplácí (připisují na účet) na začátku úrokovacího období</a:t>
            </a:r>
            <a:endParaRPr lang="cs-CZ" altLang="cs-CZ" sz="1100" dirty="0"/>
          </a:p>
          <a:p>
            <a:pPr marL="0" indent="0">
              <a:buClr>
                <a:srgbClr val="307871"/>
              </a:buClr>
              <a:buNone/>
            </a:pPr>
            <a:endParaRPr lang="cs-CZ" sz="1600" dirty="0"/>
          </a:p>
          <a:p>
            <a:pPr>
              <a:buClr>
                <a:srgbClr val="307871"/>
              </a:buClr>
            </a:pPr>
            <a:endParaRPr lang="cs-CZ" sz="1100" dirty="0"/>
          </a:p>
        </p:txBody>
      </p:sp>
      <p:sp>
        <p:nvSpPr>
          <p:cNvPr id="6" name="Nadpis 5"/>
          <p:cNvSpPr>
            <a:spLocks noGrp="1"/>
          </p:cNvSpPr>
          <p:nvPr>
            <p:ph type="title"/>
          </p:nvPr>
        </p:nvSpPr>
        <p:spPr>
          <a:xfrm>
            <a:off x="179512" y="195486"/>
            <a:ext cx="5904656" cy="507703"/>
          </a:xfrm>
        </p:spPr>
        <p:txBody>
          <a:bodyPr/>
          <a:lstStyle/>
          <a:p>
            <a:r>
              <a:rPr lang="cs-CZ" altLang="cs-CZ" b="1" dirty="0"/>
              <a:t>Typy úročení</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54073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D13E76-E926-42DA-B135-E7DF1F78E777}"/>
              </a:ext>
            </a:extLst>
          </p:cNvPr>
          <p:cNvSpPr>
            <a:spLocks noGrp="1"/>
          </p:cNvSpPr>
          <p:nvPr>
            <p:ph type="title"/>
          </p:nvPr>
        </p:nvSpPr>
        <p:spPr/>
        <p:txBody>
          <a:bodyPr/>
          <a:lstStyle/>
          <a:p>
            <a:r>
              <a:rPr lang="cs-CZ" dirty="0"/>
              <a:t>Úročení</a:t>
            </a:r>
          </a:p>
        </p:txBody>
      </p:sp>
      <p:sp>
        <p:nvSpPr>
          <p:cNvPr id="4" name="TextovéPole 3">
            <a:extLst>
              <a:ext uri="{FF2B5EF4-FFF2-40B4-BE49-F238E27FC236}">
                <a16:creationId xmlns:a16="http://schemas.microsoft.com/office/drawing/2014/main" id="{A70AB51B-E505-45B0-9EAF-6A5ED5B66A3A}"/>
              </a:ext>
            </a:extLst>
          </p:cNvPr>
          <p:cNvSpPr txBox="1"/>
          <p:nvPr/>
        </p:nvSpPr>
        <p:spPr>
          <a:xfrm>
            <a:off x="755576" y="1280554"/>
            <a:ext cx="7920880" cy="1477328"/>
          </a:xfrm>
          <a:prstGeom prst="rect">
            <a:avLst/>
          </a:prstGeom>
          <a:noFill/>
        </p:spPr>
        <p:txBody>
          <a:bodyPr wrap="square">
            <a:spAutoFit/>
          </a:bodyPr>
          <a:lstStyle/>
          <a:p>
            <a:r>
              <a:rPr lang="cs-CZ" dirty="0"/>
              <a:t>Podle způsobu započítávání úroků rozlišujeme dva základní způsoby úročení: jednoduché a složené. Při jednoduchém úročení se úroky nepřidávají k původnímu kapitálu a dále se již neúročí - takže výpočet úroků se odvíjí vždy od stejného základu. Tento způsob úročení se nejčastěji používá při krátkodobých záležitostech (</a:t>
            </a:r>
            <a:r>
              <a:rPr lang="cs-CZ" b="1" u="sng" dirty="0"/>
              <a:t>jedno období - měsíc, kvartál, rok).</a:t>
            </a:r>
          </a:p>
        </p:txBody>
      </p:sp>
    </p:spTree>
    <p:extLst>
      <p:ext uri="{BB962C8B-B14F-4D97-AF65-F5344CB8AC3E}">
        <p14:creationId xmlns:p14="http://schemas.microsoft.com/office/powerpoint/2010/main" val="312897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115616" y="1995686"/>
            <a:ext cx="6768752" cy="1656184"/>
          </a:xfrm>
          <a:prstGeom prst="rect">
            <a:avLst/>
          </a:prstGeom>
        </p:spPr>
        <p:txBody>
          <a:bodyPr>
            <a:noAutofit/>
          </a:bodyPr>
          <a:lstStyle/>
          <a:p>
            <a:pPr marL="0" indent="0">
              <a:buClr>
                <a:srgbClr val="307871"/>
              </a:buClr>
              <a:buNone/>
            </a:pPr>
            <a:r>
              <a:rPr lang="cs-CZ" sz="3000" dirty="0"/>
              <a:t>Děkuji za pozornost a přeji pěkný den </a:t>
            </a:r>
            <a:r>
              <a:rPr lang="cs-CZ" sz="3000" dirty="0">
                <a:sym typeface="Wingdings" panose="05000000000000000000" pitchFamily="2" charset="2"/>
              </a:rPr>
              <a:t></a:t>
            </a:r>
            <a:endParaRPr lang="cs-CZ" sz="30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02856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059582"/>
            <a:ext cx="8856984" cy="3456384"/>
          </a:xfrm>
          <a:prstGeom prst="rect">
            <a:avLst/>
          </a:prstGeom>
        </p:spPr>
        <p:txBody>
          <a:bodyPr>
            <a:noAutofit/>
          </a:bodyPr>
          <a:lstStyle/>
          <a:p>
            <a:pPr>
              <a:defRPr/>
            </a:pPr>
            <a:r>
              <a:rPr lang="cs-CZ" sz="2400" dirty="0">
                <a:solidFill>
                  <a:srgbClr val="307871"/>
                </a:solidFill>
              </a:rPr>
              <a:t>Při matematických operacích v této oblasti je nutné si uvědomit:</a:t>
            </a:r>
            <a:endParaRPr lang="cs-CZ" sz="1600" dirty="0">
              <a:solidFill>
                <a:srgbClr val="307871"/>
              </a:solidFill>
            </a:endParaRPr>
          </a:p>
          <a:p>
            <a:pPr lvl="1">
              <a:defRPr/>
            </a:pPr>
            <a:r>
              <a:rPr lang="cs-CZ" sz="1800" dirty="0">
                <a:solidFill>
                  <a:srgbClr val="307871"/>
                </a:solidFill>
              </a:rPr>
              <a:t>Řešíme příjem nebo výdej?</a:t>
            </a:r>
            <a:endParaRPr lang="cs-CZ" sz="1600" dirty="0">
              <a:solidFill>
                <a:srgbClr val="307871"/>
              </a:solidFill>
            </a:endParaRPr>
          </a:p>
          <a:p>
            <a:pPr lvl="1">
              <a:defRPr/>
            </a:pPr>
            <a:r>
              <a:rPr lang="cs-CZ" sz="1800" dirty="0">
                <a:solidFill>
                  <a:srgbClr val="307871"/>
                </a:solidFill>
              </a:rPr>
              <a:t>Kdy dochází k platbě položky?</a:t>
            </a:r>
            <a:endParaRPr lang="cs-CZ" sz="1600" dirty="0">
              <a:solidFill>
                <a:srgbClr val="307871"/>
              </a:solidFill>
            </a:endParaRPr>
          </a:p>
          <a:p>
            <a:pPr lvl="1">
              <a:defRPr/>
            </a:pPr>
            <a:r>
              <a:rPr lang="cs-CZ" sz="1800" dirty="0">
                <a:solidFill>
                  <a:srgbClr val="307871"/>
                </a:solidFill>
              </a:rPr>
              <a:t>Od kdy se počítá čas?</a:t>
            </a:r>
          </a:p>
          <a:p>
            <a:pPr marL="365760" lvl="1" indent="0">
              <a:buNone/>
              <a:defRPr/>
            </a:pPr>
            <a:endParaRPr lang="cs-CZ" sz="1600" dirty="0">
              <a:solidFill>
                <a:srgbClr val="307871"/>
              </a:solidFill>
            </a:endParaRPr>
          </a:p>
          <a:p>
            <a:pPr lvl="2">
              <a:defRPr/>
            </a:pPr>
            <a:r>
              <a:rPr lang="cs-CZ" sz="1800" dirty="0">
                <a:solidFill>
                  <a:srgbClr val="307871"/>
                </a:solidFill>
              </a:rPr>
              <a:t>Jaká je doba splatnosti?</a:t>
            </a:r>
            <a:endParaRPr lang="cs-CZ" sz="1100" dirty="0">
              <a:solidFill>
                <a:srgbClr val="307871"/>
              </a:solidFill>
            </a:endParaRPr>
          </a:p>
          <a:p>
            <a:pPr lvl="2">
              <a:defRPr/>
            </a:pPr>
            <a:r>
              <a:rPr lang="cs-CZ" sz="1800" dirty="0">
                <a:solidFill>
                  <a:srgbClr val="307871"/>
                </a:solidFill>
              </a:rPr>
              <a:t>Jaká je výše každé platby?</a:t>
            </a:r>
            <a:endParaRPr lang="cs-CZ" sz="1100" dirty="0">
              <a:solidFill>
                <a:srgbClr val="307871"/>
              </a:solidFill>
            </a:endParaRPr>
          </a:p>
          <a:p>
            <a:pPr>
              <a:buClr>
                <a:srgbClr val="307871"/>
              </a:buClr>
            </a:pPr>
            <a:endParaRPr lang="cs-CZ" sz="2000" dirty="0">
              <a:solidFill>
                <a:srgbClr val="307871"/>
              </a:solidFill>
            </a:endParaRPr>
          </a:p>
          <a:p>
            <a:pPr>
              <a:buClr>
                <a:srgbClr val="307871"/>
              </a:buClr>
            </a:pPr>
            <a:endParaRPr lang="cs-CZ" sz="1400" dirty="0">
              <a:solidFill>
                <a:srgbClr val="307871"/>
              </a:solidFill>
            </a:endParaRPr>
          </a:p>
        </p:txBody>
      </p:sp>
      <p:sp>
        <p:nvSpPr>
          <p:cNvPr id="6" name="Nadpis 5"/>
          <p:cNvSpPr>
            <a:spLocks noGrp="1"/>
          </p:cNvSpPr>
          <p:nvPr>
            <p:ph type="title"/>
          </p:nvPr>
        </p:nvSpPr>
        <p:spPr>
          <a:xfrm>
            <a:off x="179512" y="195486"/>
            <a:ext cx="5904656" cy="507703"/>
          </a:xfrm>
        </p:spPr>
        <p:txBody>
          <a:bodyPr/>
          <a:lstStyle/>
          <a:p>
            <a:r>
              <a:rPr lang="cs-CZ" altLang="cs-CZ" b="1" dirty="0"/>
              <a:t>Předmět finanční a pojistné matematiky</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p:txBody>
      </p:sp>
    </p:spTree>
    <p:extLst>
      <p:ext uri="{BB962C8B-B14F-4D97-AF65-F5344CB8AC3E}">
        <p14:creationId xmlns:p14="http://schemas.microsoft.com/office/powerpoint/2010/main" val="314379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r>
              <a:rPr lang="cs-CZ" sz="2000" dirty="0"/>
              <a:t>Co jsou to peníze? </a:t>
            </a:r>
          </a:p>
          <a:p>
            <a:pPr>
              <a:buClr>
                <a:srgbClr val="307871"/>
              </a:buClr>
            </a:pPr>
            <a:r>
              <a:rPr lang="cs-CZ" sz="2000" dirty="0"/>
              <a:t>Jaké jsou jejich základní funkce? </a:t>
            </a:r>
          </a:p>
          <a:p>
            <a:pPr>
              <a:buClr>
                <a:srgbClr val="307871"/>
              </a:buClr>
            </a:pPr>
            <a:r>
              <a:rPr lang="cs-CZ" sz="2000" dirty="0"/>
              <a:t>Jaké formy peněz znáte? </a:t>
            </a:r>
          </a:p>
          <a:p>
            <a:pPr>
              <a:buClr>
                <a:srgbClr val="307871"/>
              </a:buClr>
            </a:pPr>
            <a:r>
              <a:rPr lang="cs-CZ" sz="2000" dirty="0"/>
              <a:t>Diskutujte podstatu peněz ve vztahu k finanční a pojistné matematice</a:t>
            </a:r>
          </a:p>
        </p:txBody>
      </p:sp>
      <p:sp>
        <p:nvSpPr>
          <p:cNvPr id="6" name="Nadpis 5"/>
          <p:cNvSpPr>
            <a:spLocks noGrp="1"/>
          </p:cNvSpPr>
          <p:nvPr>
            <p:ph type="title"/>
          </p:nvPr>
        </p:nvSpPr>
        <p:spPr>
          <a:xfrm>
            <a:off x="179512" y="195486"/>
            <a:ext cx="5904656" cy="507703"/>
          </a:xfrm>
        </p:spPr>
        <p:txBody>
          <a:bodyPr/>
          <a:lstStyle/>
          <a:p>
            <a:r>
              <a:rPr lang="cs-CZ" b="1" dirty="0"/>
              <a:t>Peníze</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114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640960" cy="3672408"/>
          </a:xfrm>
          <a:prstGeom prst="rect">
            <a:avLst/>
          </a:prstGeom>
        </p:spPr>
        <p:txBody>
          <a:bodyPr>
            <a:noAutofit/>
          </a:bodyPr>
          <a:lstStyle/>
          <a:p>
            <a:pPr marL="0" indent="0" algn="just">
              <a:buNone/>
              <a:defRPr/>
            </a:pPr>
            <a:r>
              <a:rPr lang="cs-CZ" sz="2000" b="1" dirty="0"/>
              <a:t>Peníze</a:t>
            </a:r>
          </a:p>
          <a:p>
            <a:pPr algn="just">
              <a:defRPr/>
            </a:pPr>
            <a:r>
              <a:rPr lang="cs-CZ" sz="1800" dirty="0"/>
              <a:t>za peníze považujeme cokoliv, co může být jednoduše použito k uskutečnění ekonomických transakcí</a:t>
            </a:r>
          </a:p>
          <a:p>
            <a:pPr algn="just">
              <a:defRPr/>
            </a:pPr>
            <a:r>
              <a:rPr lang="cs-CZ" sz="1800" dirty="0"/>
              <a:t>Formálně lze definovat peníze jako aktivum, které je obecně přijímáno při platbě za zboží či služby nebo při úhradě závazků</a:t>
            </a:r>
          </a:p>
          <a:p>
            <a:pPr algn="just">
              <a:defRPr/>
            </a:pPr>
            <a:endParaRPr lang="cs-CZ" sz="1800" dirty="0"/>
          </a:p>
          <a:p>
            <a:pPr marL="0" indent="0" algn="just">
              <a:buNone/>
              <a:defRPr/>
            </a:pPr>
            <a:r>
              <a:rPr lang="cs-CZ" sz="2000" b="1" dirty="0"/>
              <a:t>Základní funkce peněz:</a:t>
            </a:r>
          </a:p>
          <a:p>
            <a:pPr algn="just">
              <a:defRPr/>
            </a:pPr>
            <a:r>
              <a:rPr lang="cs-CZ" sz="1800" dirty="0"/>
              <a:t>Prostředek směny</a:t>
            </a:r>
          </a:p>
          <a:p>
            <a:pPr algn="just">
              <a:defRPr/>
            </a:pPr>
            <a:r>
              <a:rPr lang="cs-CZ" sz="1800" dirty="0"/>
              <a:t>Uchovatel hodnoty</a:t>
            </a:r>
          </a:p>
          <a:p>
            <a:pPr algn="just">
              <a:defRPr/>
            </a:pPr>
            <a:r>
              <a:rPr lang="cs-CZ" sz="1800" dirty="0"/>
              <a:t>Účetní jednotka (z hlediska finanční a pojistné matematiky nejdůležitější funkce)</a:t>
            </a:r>
          </a:p>
        </p:txBody>
      </p:sp>
      <p:sp>
        <p:nvSpPr>
          <p:cNvPr id="6" name="Nadpis 5"/>
          <p:cNvSpPr>
            <a:spLocks noGrp="1"/>
          </p:cNvSpPr>
          <p:nvPr>
            <p:ph type="title"/>
          </p:nvPr>
        </p:nvSpPr>
        <p:spPr>
          <a:xfrm>
            <a:off x="179512" y="195486"/>
            <a:ext cx="5904656" cy="507703"/>
          </a:xfrm>
        </p:spPr>
        <p:txBody>
          <a:bodyPr/>
          <a:lstStyle/>
          <a:p>
            <a:r>
              <a:rPr lang="cs-CZ" altLang="cs-CZ" b="1" dirty="0"/>
              <a:t>Peníze a finanční matematika</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3249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12968" cy="3456384"/>
          </a:xfrm>
          <a:prstGeom prst="rect">
            <a:avLst/>
          </a:prstGeom>
        </p:spPr>
        <p:txBody>
          <a:bodyPr>
            <a:noAutofit/>
          </a:bodyPr>
          <a:lstStyle/>
          <a:p>
            <a:pPr marL="0" indent="0">
              <a:buNone/>
              <a:defRPr/>
            </a:pPr>
            <a:r>
              <a:rPr lang="cs-CZ" sz="2000" b="1" dirty="0"/>
              <a:t>Formy peněz</a:t>
            </a:r>
            <a:endParaRPr lang="cs-CZ" sz="1400" b="1" dirty="0"/>
          </a:p>
          <a:p>
            <a:pPr>
              <a:defRPr/>
            </a:pPr>
            <a:r>
              <a:rPr lang="cs-CZ" sz="1800" dirty="0"/>
              <a:t> hotovostní peníze </a:t>
            </a:r>
          </a:p>
          <a:p>
            <a:pPr>
              <a:defRPr/>
            </a:pPr>
            <a:r>
              <a:rPr lang="cs-CZ" sz="1800" dirty="0"/>
              <a:t> bezhotovostní peníze </a:t>
            </a:r>
          </a:p>
          <a:p>
            <a:pPr lvl="2">
              <a:defRPr/>
            </a:pPr>
            <a:r>
              <a:rPr lang="cs-CZ" sz="1600" dirty="0"/>
              <a:t>Obě formy peněz jsou z hlediska studovaných ﬁnančních operací </a:t>
            </a:r>
            <a:r>
              <a:rPr lang="cs-CZ" sz="1600" b="1" dirty="0"/>
              <a:t>rovnocenné</a:t>
            </a:r>
            <a:r>
              <a:rPr lang="cs-CZ" sz="1600" dirty="0"/>
              <a:t>, v praxi však nemusejí být pro danou konkrétní operaci stejně vhodné. </a:t>
            </a:r>
          </a:p>
          <a:p>
            <a:pPr marL="0" indent="0">
              <a:buClr>
                <a:srgbClr val="307871"/>
              </a:buClr>
              <a:buNone/>
            </a:pPr>
            <a:endParaRPr lang="cs-CZ" sz="2000" dirty="0"/>
          </a:p>
          <a:p>
            <a:pPr>
              <a:buClr>
                <a:srgbClr val="307871"/>
              </a:buClr>
            </a:pPr>
            <a:endParaRPr lang="cs-CZ" sz="1400" dirty="0"/>
          </a:p>
        </p:txBody>
      </p:sp>
      <p:sp>
        <p:nvSpPr>
          <p:cNvPr id="6" name="Nadpis 5"/>
          <p:cNvSpPr>
            <a:spLocks noGrp="1"/>
          </p:cNvSpPr>
          <p:nvPr>
            <p:ph type="title"/>
          </p:nvPr>
        </p:nvSpPr>
        <p:spPr>
          <a:xfrm>
            <a:off x="179512" y="195486"/>
            <a:ext cx="5904656" cy="507703"/>
          </a:xfrm>
        </p:spPr>
        <p:txBody>
          <a:bodyPr/>
          <a:lstStyle/>
          <a:p>
            <a:r>
              <a:rPr lang="cs-CZ" altLang="cs-CZ" b="1" dirty="0"/>
              <a:t>Peníze a finanční matematika</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6961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2000" dirty="0"/>
          </a:p>
          <a:p>
            <a:pPr>
              <a:buClr>
                <a:srgbClr val="307871"/>
              </a:buClr>
            </a:pPr>
            <a:endParaRPr lang="cs-CZ" sz="2000" dirty="0"/>
          </a:p>
          <a:p>
            <a:pPr>
              <a:buClr>
                <a:srgbClr val="307871"/>
              </a:buClr>
            </a:pPr>
            <a:endParaRPr lang="cs-CZ" sz="2000" dirty="0"/>
          </a:p>
          <a:p>
            <a:pPr>
              <a:buClr>
                <a:srgbClr val="307871"/>
              </a:buClr>
            </a:pPr>
            <a:endParaRPr lang="cs-CZ" sz="2000" dirty="0"/>
          </a:p>
          <a:p>
            <a:pPr marL="0" indent="0" algn="ctr">
              <a:buClr>
                <a:srgbClr val="307871"/>
              </a:buClr>
              <a:buNone/>
            </a:pPr>
            <a:r>
              <a:rPr lang="cs-CZ" altLang="cs-CZ" sz="2000" b="1" dirty="0"/>
              <a:t>??? Při sjednání hypotečního úvěru je věřitel ten, komu banka úvěr poskytla, nebo přímo hypoteční banka???</a:t>
            </a:r>
          </a:p>
          <a:p>
            <a:pPr marL="0" indent="0">
              <a:buClr>
                <a:srgbClr val="307871"/>
              </a:buClr>
              <a:buNone/>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4096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928992" cy="4104456"/>
          </a:xfrm>
          <a:prstGeom prst="rect">
            <a:avLst/>
          </a:prstGeom>
        </p:spPr>
        <p:txBody>
          <a:bodyPr>
            <a:noAutofit/>
          </a:bodyPr>
          <a:lstStyle/>
          <a:p>
            <a:pPr>
              <a:defRPr/>
            </a:pPr>
            <a:r>
              <a:rPr lang="cs-CZ" sz="1800" dirty="0"/>
              <a:t>Vztahy, které vyjadřují vzájemné platební závazky subjektů</a:t>
            </a:r>
          </a:p>
          <a:p>
            <a:pPr>
              <a:defRPr/>
            </a:pPr>
            <a:r>
              <a:rPr lang="cs-CZ" sz="1800" dirty="0"/>
              <a:t>Finanční vztahy mezi více subjekty lze dekomponovat na více ﬁnančních vztahů mezi dvěma subjekty: </a:t>
            </a:r>
          </a:p>
          <a:p>
            <a:pPr lvl="1">
              <a:defRPr/>
            </a:pPr>
            <a:r>
              <a:rPr lang="cs-CZ" sz="1800" dirty="0"/>
              <a:t>Věřitel = osoba/instituce, které finanční částka patří</a:t>
            </a:r>
          </a:p>
          <a:p>
            <a:pPr lvl="1">
              <a:defRPr/>
            </a:pPr>
            <a:r>
              <a:rPr lang="cs-CZ" sz="1800" dirty="0"/>
              <a:t>Dlužník = osoba/instituce, která peněžitou částku užívá</a:t>
            </a:r>
          </a:p>
          <a:p>
            <a:pPr lvl="1">
              <a:defRPr/>
            </a:pPr>
            <a:endParaRPr lang="cs-CZ" sz="1800" dirty="0"/>
          </a:p>
          <a:p>
            <a:pPr lvl="1">
              <a:defRPr/>
            </a:pPr>
            <a:r>
              <a:rPr lang="cs-CZ" sz="1800" dirty="0"/>
              <a:t>Zvláštním případem tohoto partnerství je smluvní poměr mezi vkladatelem a peněžním ústavem, totéž platí v případě pojištění</a:t>
            </a:r>
          </a:p>
          <a:p>
            <a:pPr lvl="2">
              <a:defRPr/>
            </a:pPr>
            <a:r>
              <a:rPr lang="cs-CZ" sz="1600" dirty="0"/>
              <a:t>Vkladatel je věřitel a peněžní ústav je dlužník</a:t>
            </a:r>
          </a:p>
          <a:p>
            <a:pPr lvl="2">
              <a:defRPr/>
            </a:pPr>
            <a:r>
              <a:rPr lang="cs-CZ" sz="1600" dirty="0"/>
              <a:t>Pojištěný je věřitel a pojišťovna je dlužník</a:t>
            </a:r>
          </a:p>
          <a:p>
            <a:pPr marL="731520" lvl="2" indent="0">
              <a:buNone/>
              <a:defRPr/>
            </a:pPr>
            <a:endParaRPr lang="cs-CZ" sz="1600" dirty="0"/>
          </a:p>
          <a:p>
            <a:pPr marL="0" indent="0" algn="ctr">
              <a:buNone/>
              <a:defRPr/>
            </a:pPr>
            <a:r>
              <a:rPr lang="cs-CZ" sz="1200" dirty="0"/>
              <a:t>Pozn.: Finanční vztahy mezi subjekty bývají většinou smluvní, tj. dobrovolné. Existují však také vztahy nucené, v nichž smlouva je nahrazena „donucením“ ze strany zákona. Ve všech úlohách finanční matematiky jde vždy </a:t>
            </a:r>
            <a:r>
              <a:rPr lang="cs-CZ" sz="1200" b="1" dirty="0"/>
              <a:t>o smluvní platební závazky</a:t>
            </a:r>
            <a:r>
              <a:rPr lang="cs-CZ" sz="1200" dirty="0"/>
              <a:t> mezi dvěma stranami.</a:t>
            </a:r>
          </a:p>
          <a:p>
            <a:pPr marL="0" indent="0">
              <a:buClr>
                <a:srgbClr val="307871"/>
              </a:buClr>
              <a:buNone/>
            </a:pPr>
            <a:endParaRPr lang="cs-CZ" sz="1800" dirty="0"/>
          </a:p>
          <a:p>
            <a:pPr>
              <a:buClr>
                <a:srgbClr val="307871"/>
              </a:buClr>
            </a:pPr>
            <a:endParaRPr lang="cs-CZ" sz="1200" dirty="0"/>
          </a:p>
        </p:txBody>
      </p:sp>
      <p:sp>
        <p:nvSpPr>
          <p:cNvPr id="6" name="Nadpis 5"/>
          <p:cNvSpPr>
            <a:spLocks noGrp="1"/>
          </p:cNvSpPr>
          <p:nvPr>
            <p:ph type="title"/>
          </p:nvPr>
        </p:nvSpPr>
        <p:spPr>
          <a:xfrm>
            <a:off x="179512" y="195486"/>
            <a:ext cx="5904656" cy="507703"/>
          </a:xfrm>
        </p:spPr>
        <p:txBody>
          <a:bodyPr/>
          <a:lstStyle/>
          <a:p>
            <a:r>
              <a:rPr lang="cs-CZ" altLang="cs-CZ" b="1" dirty="0"/>
              <a:t>Finanční vztahy</a:t>
            </a:r>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Základní pojmy finanční a pojistné matematiky</a:t>
            </a:r>
          </a:p>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7932792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4457</TotalTime>
  <Words>2139</Words>
  <Application>Microsoft Office PowerPoint</Application>
  <PresentationFormat>Předvádění na obrazovce (16:9)</PresentationFormat>
  <Paragraphs>278</Paragraphs>
  <Slides>35</Slides>
  <Notes>29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35</vt:i4>
      </vt:variant>
    </vt:vector>
  </HeadingPairs>
  <TitlesOfParts>
    <vt:vector size="41" baseType="lpstr">
      <vt:lpstr>Arial</vt:lpstr>
      <vt:lpstr>Calibri</vt:lpstr>
      <vt:lpstr>Enriqueta</vt:lpstr>
      <vt:lpstr>Symbol</vt:lpstr>
      <vt:lpstr>Times New Roman</vt:lpstr>
      <vt:lpstr>SLU</vt:lpstr>
      <vt:lpstr>Základní pojmy finanční a pojistné matematiky</vt:lpstr>
      <vt:lpstr>Předmět finanční a pojistné matematiky</vt:lpstr>
      <vt:lpstr>Finanční matematika</vt:lpstr>
      <vt:lpstr>Předmět finanční a pojistné matematiky</vt:lpstr>
      <vt:lpstr>Peníze</vt:lpstr>
      <vt:lpstr>Peníze a finanční matematika</vt:lpstr>
      <vt:lpstr>Peníze a finanční matematika</vt:lpstr>
      <vt:lpstr>Prezentace aplikace PowerPoint</vt:lpstr>
      <vt:lpstr>Finanční vztahy</vt:lpstr>
      <vt:lpstr>Finanční operace</vt:lpstr>
      <vt:lpstr>Úrok</vt:lpstr>
      <vt:lpstr>Základní pojmy související s úrokem</vt:lpstr>
      <vt:lpstr>Základní pojmy související s úrokem</vt:lpstr>
      <vt:lpstr>Úročení</vt:lpstr>
      <vt:lpstr>Úročení</vt:lpstr>
      <vt:lpstr>Úroková míra vs. Úroková sazba</vt:lpstr>
      <vt:lpstr>Úroková míra</vt:lpstr>
      <vt:lpstr>Prezentace aplikace PowerPoint</vt:lpstr>
      <vt:lpstr>Faktory ovlivňující úrokovou míru</vt:lpstr>
      <vt:lpstr>Základní druhy úrokových měr</vt:lpstr>
      <vt:lpstr>Úrokovací období</vt:lpstr>
      <vt:lpstr>Metody úrokování</vt:lpstr>
      <vt:lpstr>Řešený příklad 1</vt:lpstr>
      <vt:lpstr>Řešený příklad 1 – výsledek</vt:lpstr>
      <vt:lpstr>Řešený příklad 2</vt:lpstr>
      <vt:lpstr>Řešený příklad 2 - výsledek</vt:lpstr>
      <vt:lpstr>Řešený příklad 3 </vt:lpstr>
      <vt:lpstr>Řešený příklad 3 - výsledek</vt:lpstr>
      <vt:lpstr>Prezentace aplikace PowerPoint</vt:lpstr>
      <vt:lpstr>Nominální X reálná úroková míra</vt:lpstr>
      <vt:lpstr>Prezentace aplikace PowerPoint</vt:lpstr>
      <vt:lpstr>Časová hodnota peněz</vt:lpstr>
      <vt:lpstr>Typy úročení</vt:lpstr>
      <vt:lpstr>Úročení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hla0079</cp:lastModifiedBy>
  <cp:revision>129</cp:revision>
  <dcterms:created xsi:type="dcterms:W3CDTF">2016-07-06T15:42:34Z</dcterms:created>
  <dcterms:modified xsi:type="dcterms:W3CDTF">2022-09-22T09:07:36Z</dcterms:modified>
</cp:coreProperties>
</file>