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7" r:id="rId4"/>
    <p:sldId id="287" r:id="rId5"/>
    <p:sldId id="298" r:id="rId6"/>
    <p:sldId id="288" r:id="rId7"/>
    <p:sldId id="299" r:id="rId8"/>
    <p:sldId id="289" r:id="rId9"/>
    <p:sldId id="293" r:id="rId10"/>
    <p:sldId id="294" r:id="rId11"/>
    <p:sldId id="295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037" autoAdjust="0"/>
  </p:normalViewPr>
  <p:slideViewPr>
    <p:cSldViewPr>
      <p:cViewPr varScale="1">
        <p:scale>
          <a:sx n="85" d="100"/>
          <a:sy n="85" d="100"/>
        </p:scale>
        <p:origin x="96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teamsstud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připravenou kalkulačku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 případě, že by výuka musela být kvůli zhoršené epidemiologické situaci online, bude výuka i nadále probíhat dle rozvrhu, ale v MS </a:t>
            </a:r>
            <a:r>
              <a:rPr lang="cs-CZ" sz="1800" dirty="0" err="1"/>
              <a:t>Teams</a:t>
            </a:r>
            <a:endParaRPr lang="cs-CZ" sz="1800" dirty="0"/>
          </a:p>
          <a:p>
            <a:pPr lvl="1" algn="just"/>
            <a:r>
              <a:rPr lang="cs-CZ" sz="1400" dirty="0"/>
              <a:t>Návod na přihlášení do MS </a:t>
            </a:r>
            <a:r>
              <a:rPr lang="cs-CZ" sz="1400" dirty="0" err="1"/>
              <a:t>Teams</a:t>
            </a:r>
            <a:r>
              <a:rPr lang="cs-CZ" sz="1400" dirty="0"/>
              <a:t> je zde: </a:t>
            </a:r>
            <a:r>
              <a:rPr lang="cs-CZ" sz="1400" dirty="0">
                <a:hlinkClick r:id="rId3"/>
              </a:rPr>
              <a:t>https://www.slu.cz/slu/cz/teamsstudent</a:t>
            </a:r>
            <a:endParaRPr lang="cs-CZ" sz="1400" dirty="0"/>
          </a:p>
          <a:p>
            <a:pPr lvl="1" algn="just"/>
            <a:r>
              <a:rPr lang="cs-CZ" sz="1400" dirty="0"/>
              <a:t>do týmu Finanční a pojistná matematika na MS </a:t>
            </a:r>
            <a:r>
              <a:rPr lang="cs-CZ" sz="1400" dirty="0" err="1"/>
              <a:t>Teams</a:t>
            </a:r>
            <a:r>
              <a:rPr lang="cs-CZ" sz="1400" dirty="0"/>
              <a:t> se přihlásíte pomocí kódu: </a:t>
            </a:r>
            <a:r>
              <a:rPr lang="cs-CZ" sz="1400" b="1" dirty="0"/>
              <a:t>p0ndxlv</a:t>
            </a:r>
          </a:p>
          <a:p>
            <a:pPr lvl="1" algn="just"/>
            <a:r>
              <a:rPr lang="cs-CZ" sz="1400" dirty="0"/>
              <a:t>v rámci týmu na MS </a:t>
            </a:r>
            <a:r>
              <a:rPr lang="cs-CZ" sz="1400" dirty="0" err="1"/>
              <a:t>Teams</a:t>
            </a:r>
            <a:r>
              <a:rPr lang="cs-CZ" sz="1400" dirty="0"/>
              <a:t> v můžete využívat konzultace a diskuse k dané problematice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Kancelář A336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roman_hlawiczka@centrum.cz</a:t>
            </a:r>
          </a:p>
          <a:p>
            <a:endParaRPr lang="cs-CZ" sz="1700" dirty="0"/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 11:25 – 12:10, 14.45- 15.30 hod </a:t>
            </a:r>
          </a:p>
          <a:p>
            <a:pPr lvl="1"/>
            <a:r>
              <a:rPr lang="cs-CZ" sz="1700" dirty="0"/>
              <a:t>Čtvrtek12.45 – 13.45 hod</a:t>
            </a:r>
          </a:p>
          <a:p>
            <a:pPr lvl="1"/>
            <a:r>
              <a:rPr lang="cs-CZ" sz="1700" dirty="0"/>
              <a:t>Individuálně - prosím napsat mail s požadavkem.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Základní pojmy finanční a pojistné matematiky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2. Jednoduché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3. Krátkodobé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4. Složené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5. Úroková míra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6. Dlouhodobé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7. Spoření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8. Důchody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9. Modely opakovaných plateb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10. Riziko ve finanční matematice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11. 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12. Neživotní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13. Zdravotní a důchodové pojištění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3 x průběžný písemný test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98472"/>
              </p:ext>
            </p:extLst>
          </p:nvPr>
        </p:nvGraphicFramePr>
        <p:xfrm>
          <a:off x="827584" y="1069710"/>
          <a:ext cx="7212734" cy="338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609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209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1900" dirty="0"/>
              <a:t>Průběžné testy se píšou v čase přednášky</a:t>
            </a:r>
          </a:p>
          <a:p>
            <a:pPr algn="just">
              <a:buClr>
                <a:srgbClr val="307871"/>
              </a:buClr>
            </a:pPr>
            <a:endParaRPr lang="cs-CZ" sz="19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1	</a:t>
            </a:r>
            <a:r>
              <a:rPr lang="cs-CZ" sz="1600" b="1" dirty="0">
                <a:solidFill>
                  <a:srgbClr val="C00000"/>
                </a:solidFill>
              </a:rPr>
              <a:t>říjen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2	</a:t>
            </a:r>
            <a:r>
              <a:rPr lang="cs-CZ" sz="1600" b="1" dirty="0">
                <a:solidFill>
                  <a:srgbClr val="C00000"/>
                </a:solidFill>
              </a:rPr>
              <a:t>listopad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3	</a:t>
            </a:r>
            <a:r>
              <a:rPr lang="cs-CZ" sz="1600" b="1" dirty="0">
                <a:solidFill>
                  <a:srgbClr val="C00000"/>
                </a:solidFill>
              </a:rPr>
              <a:t>prosinec</a:t>
            </a:r>
          </a:p>
          <a:p>
            <a:pPr algn="just">
              <a:buClr>
                <a:srgbClr val="307871"/>
              </a:buClr>
            </a:pPr>
            <a:endParaRPr lang="cs-CZ" sz="14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Teorie	20 %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Příklady	80 %</a:t>
            </a:r>
          </a:p>
          <a:p>
            <a:pPr algn="just">
              <a:buClr>
                <a:srgbClr val="307871"/>
              </a:buClr>
            </a:pPr>
            <a:endParaRPr lang="cs-CZ" sz="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Jedná se o nepovinnou aktivitu, nejsou opravné termíny.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/>
              <a:t>Písemný test </a:t>
            </a:r>
          </a:p>
          <a:p>
            <a:pPr algn="just">
              <a:defRPr/>
            </a:pPr>
            <a:r>
              <a:rPr lang="cs-CZ" sz="2000" dirty="0"/>
              <a:t>Celkem 60 bodů</a:t>
            </a:r>
          </a:p>
          <a:p>
            <a:pPr algn="just">
              <a:defRPr/>
            </a:pPr>
            <a:r>
              <a:rPr lang="cs-CZ" sz="2000" dirty="0"/>
              <a:t>Z látky probrané v průběhu celého semestru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			24 bodů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Příklady 			36 bodů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400" dirty="0">
                <a:solidFill>
                  <a:srgbClr val="FF0000"/>
                </a:solidFill>
              </a:rPr>
              <a:t>Přednášky a semináře předmětu.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Časopisecké články.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DVOŘÁK, P. a J. MÁLEK, 2009. Finanční matematika pro každého. </a:t>
            </a:r>
            <a:r>
              <a:rPr lang="cs-CZ" sz="1400"/>
              <a:t>Praha: </a:t>
            </a:r>
            <a:r>
              <a:rPr lang="cs-CZ" sz="1400" dirty="0"/>
              <a:t>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2006. Pojistná matematika: teorie a praxe. Praha: EKOPRESS. ISBN 80-86929-11-6.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2005. Praktický průvodce finanční a pojistnou matematikou. Praha: </a:t>
            </a:r>
            <a:r>
              <a:rPr lang="cs-CZ" sz="1400" dirty="0" err="1"/>
              <a:t>Ekopress</a:t>
            </a:r>
            <a:r>
              <a:rPr lang="cs-CZ" sz="1400" dirty="0"/>
              <a:t>. ISBN 80-86119-91-2.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ŠLECHTOVÁ, J., 2005. Finanční a pojistná matematika. Karviná SU OPF. ISBN 80-7248-336-6.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T.´, 2006. Finanční a pojistné vzorce. Praha: GRADA </a:t>
            </a:r>
            <a:r>
              <a:rPr lang="cs-CZ" sz="1400" dirty="0" err="1"/>
              <a:t>Publishing</a:t>
            </a:r>
            <a:r>
              <a:rPr lang="cs-CZ" sz="1400" dirty="0"/>
              <a:t>. ISBN 80-247-1633-X.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CHÝNA, V. a J. MÁLEK, 2005. Finanční matematika v příkladech. Praha: Professional </a:t>
            </a:r>
            <a:r>
              <a:rPr lang="cs-CZ" sz="1400" dirty="0" err="1"/>
              <a:t>Publishing</a:t>
            </a:r>
            <a:r>
              <a:rPr lang="cs-CZ" sz="1400" dirty="0"/>
              <a:t>,. ISBN 80-86419-97-5.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SEKERKA, B., 2002. Matematické a statistické metody ve financování, cenných papírech a pojištění. Praha: </a:t>
            </a:r>
            <a:r>
              <a:rPr lang="cs-CZ" sz="1400" dirty="0" err="1"/>
              <a:t>Profess</a:t>
            </a:r>
            <a:r>
              <a:rPr lang="cs-CZ" sz="1400" dirty="0"/>
              <a:t> </a:t>
            </a:r>
            <a:r>
              <a:rPr lang="cs-CZ" sz="1400" dirty="0" err="1"/>
              <a:t>consulting</a:t>
            </a:r>
            <a:r>
              <a:rPr lang="cs-CZ" sz="1400" dirty="0"/>
              <a:t>. ISBN 80-7259-031-5.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DUCHÁČKOVÁ, E., 2003. Principy pojištění a pojišťovnictví. Praha: </a:t>
            </a:r>
            <a:r>
              <a:rPr lang="cs-CZ" sz="1400" dirty="0" err="1"/>
              <a:t>Ekopress</a:t>
            </a:r>
            <a:r>
              <a:rPr lang="cs-CZ" sz="1400" dirty="0"/>
              <a:t>. ISBN 80-86119-67-X.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5058</TotalTime>
  <Words>656</Words>
  <Application>Microsoft Office PowerPoint</Application>
  <PresentationFormat>Předvádění na obrazovce (16:9)</PresentationFormat>
  <Paragraphs>118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Úvodní informace do kurzu  Finanční a pojistná matematika</vt:lpstr>
      <vt:lpstr>Kontakt</vt:lpstr>
      <vt:lpstr>Obsah kurzu</vt:lpstr>
      <vt:lpstr>Podmínky absolvování předmětu</vt:lpstr>
      <vt:lpstr>Bodové hodnocení aktivit</vt:lpstr>
      <vt:lpstr>Celkové hodnocení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113</cp:revision>
  <cp:lastPrinted>2017-09-19T07:48:06Z</cp:lastPrinted>
  <dcterms:created xsi:type="dcterms:W3CDTF">2016-07-06T15:42:34Z</dcterms:created>
  <dcterms:modified xsi:type="dcterms:W3CDTF">2022-09-22T09:11:11Z</dcterms:modified>
</cp:coreProperties>
</file>