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399" r:id="rId3"/>
    <p:sldId id="303" r:id="rId4"/>
    <p:sldId id="374" r:id="rId5"/>
    <p:sldId id="375" r:id="rId6"/>
    <p:sldId id="376" r:id="rId7"/>
    <p:sldId id="377" r:id="rId8"/>
    <p:sldId id="378" r:id="rId9"/>
    <p:sldId id="379" r:id="rId10"/>
    <p:sldId id="380" r:id="rId11"/>
    <p:sldId id="381" r:id="rId12"/>
    <p:sldId id="382" r:id="rId13"/>
    <p:sldId id="383" r:id="rId14"/>
    <p:sldId id="400" r:id="rId15"/>
    <p:sldId id="388" r:id="rId16"/>
    <p:sldId id="389" r:id="rId17"/>
    <p:sldId id="390" r:id="rId18"/>
    <p:sldId id="391" r:id="rId19"/>
    <p:sldId id="392" r:id="rId20"/>
    <p:sldId id="372" r:id="rId21"/>
    <p:sldId id="373" r:id="rId22"/>
    <p:sldId id="368" r:id="rId23"/>
    <p:sldId id="395" r:id="rId24"/>
    <p:sldId id="396" r:id="rId25"/>
    <p:sldId id="397" r:id="rId26"/>
    <p:sldId id="398" r:id="rId27"/>
    <p:sldId id="323" r:id="rId28"/>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60"/>
  </p:normalViewPr>
  <p:slideViewPr>
    <p:cSldViewPr>
      <p:cViewPr varScale="1">
        <p:scale>
          <a:sx n="103" d="100"/>
          <a:sy n="103" d="100"/>
        </p:scale>
        <p:origin x="154" y="7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14.11.2022</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cSld name="Úvodní snímek">
    <p:spTree>
      <p:nvGrpSpPr>
        <p:cNvPr id="1" name=""/>
        <p:cNvGrpSpPr/>
        <p:nvPr/>
      </p:nvGrpSpPr>
      <p:grpSpPr>
        <a:xfrm>
          <a:off x="0" y="0"/>
          <a:ext cx="0" cy="0"/>
          <a:chOff x="0" y="0"/>
          <a:chExt cx="0" cy="0"/>
        </a:xfrm>
      </p:grpSpPr>
      <p:sp>
        <p:nvSpPr>
          <p:cNvPr id="7" name="Rectangle 6"/>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569214"/>
            <a:ext cx="7543800" cy="2674620"/>
          </a:xfrm>
          <a:prstGeom prst="rect">
            <a:avLst/>
          </a:prstGeom>
        </p:spPr>
        <p:txBody>
          <a:bodyPr anchor="b">
            <a:normAutofit/>
          </a:bodyPr>
          <a:lstStyle>
            <a:lvl1pPr algn="l">
              <a:lnSpc>
                <a:spcPct val="85000"/>
              </a:lnSpc>
              <a:defRPr sz="6000" spc="-38" baseline="0">
                <a:solidFill>
                  <a:schemeClr val="tx1">
                    <a:lumMod val="85000"/>
                    <a:lumOff val="15000"/>
                  </a:schemeClr>
                </a:solidFill>
              </a:defRPr>
            </a:lvl1pPr>
          </a:lstStyle>
          <a:p>
            <a:r>
              <a:rPr lang="cs-CZ"/>
              <a:t>Kliknutím lze upravit styl.</a:t>
            </a:r>
            <a:endParaRPr lang="en-US" dirty="0"/>
          </a:p>
        </p:txBody>
      </p:sp>
      <p:sp>
        <p:nvSpPr>
          <p:cNvPr id="3" name="Subtitle 2"/>
          <p:cNvSpPr>
            <a:spLocks noGrp="1"/>
          </p:cNvSpPr>
          <p:nvPr>
            <p:ph type="subTitle" idx="1"/>
          </p:nvPr>
        </p:nvSpPr>
        <p:spPr>
          <a:xfrm>
            <a:off x="825038" y="3341715"/>
            <a:ext cx="7543800" cy="857250"/>
          </a:xfrm>
          <a:prstGeom prst="rect">
            <a:avLst/>
          </a:prstGeom>
        </p:spPr>
        <p:txBody>
          <a:bodyPr lIns="91440" rIns="91440">
            <a:normAutofit/>
          </a:bodyPr>
          <a:lstStyle>
            <a:lvl1pPr marL="0" indent="0" algn="l">
              <a:buNone/>
              <a:defRPr sz="1800" cap="all" spc="150" baseline="0">
                <a:solidFill>
                  <a:schemeClr val="tx2"/>
                </a:solidFill>
                <a:latin typeface="+mj-lt"/>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cs-CZ"/>
              <a:t>Kliknutím lze upravit styl předlohy.</a:t>
            </a:r>
            <a:endParaRPr lang="en-US" dirty="0"/>
          </a:p>
        </p:txBody>
      </p:sp>
      <p:sp>
        <p:nvSpPr>
          <p:cNvPr id="4" name="Date Placeholder 3"/>
          <p:cNvSpPr>
            <a:spLocks noGrp="1"/>
          </p:cNvSpPr>
          <p:nvPr>
            <p:ph type="dt" sz="half" idx="10"/>
          </p:nvPr>
        </p:nvSpPr>
        <p:spPr>
          <a:xfrm>
            <a:off x="822961" y="4844839"/>
            <a:ext cx="1854203" cy="273844"/>
          </a:xfrm>
          <a:prstGeom prst="rect">
            <a:avLst/>
          </a:prstGeom>
        </p:spPr>
        <p:txBody>
          <a:bodyPr/>
          <a:lstStyle/>
          <a:p>
            <a:fld id="{703ADA46-23B8-4008-B8DC-03A2A0D87E63}" type="datetimeFigureOut">
              <a:rPr lang="cs-CZ" smtClean="0"/>
              <a:t>14.11.2022</a:t>
            </a:fld>
            <a:endParaRPr lang="cs-CZ"/>
          </a:p>
        </p:txBody>
      </p:sp>
      <p:sp>
        <p:nvSpPr>
          <p:cNvPr id="5" name="Footer Placeholder 4"/>
          <p:cNvSpPr>
            <a:spLocks noGrp="1"/>
          </p:cNvSpPr>
          <p:nvPr>
            <p:ph type="ftr" sz="quarter" idx="11"/>
          </p:nvPr>
        </p:nvSpPr>
        <p:spPr>
          <a:xfrm>
            <a:off x="2764639" y="4844839"/>
            <a:ext cx="3617103" cy="273844"/>
          </a:xfrm>
          <a:prstGeom prst="rect">
            <a:avLst/>
          </a:prstGeom>
        </p:spPr>
        <p:txBody>
          <a:bodyPr/>
          <a:lstStyle/>
          <a:p>
            <a:endParaRPr lang="cs-CZ"/>
          </a:p>
        </p:txBody>
      </p:sp>
      <p:sp>
        <p:nvSpPr>
          <p:cNvPr id="6" name="Slide Number Placeholder 5"/>
          <p:cNvSpPr>
            <a:spLocks noGrp="1"/>
          </p:cNvSpPr>
          <p:nvPr>
            <p:ph type="sldNum" sz="quarter" idx="12"/>
          </p:nvPr>
        </p:nvSpPr>
        <p:spPr>
          <a:xfrm>
            <a:off x="7425344" y="4844839"/>
            <a:ext cx="984019" cy="273844"/>
          </a:xfrm>
          <a:prstGeom prst="rect">
            <a:avLst/>
          </a:prstGeom>
        </p:spPr>
        <p:txBody>
          <a:bodyPr/>
          <a:lstStyle/>
          <a:p>
            <a:fld id="{D0254988-2EF3-48D8-97E8-15661FEBD3ED}" type="slidenum">
              <a:rPr lang="cs-CZ" smtClean="0"/>
              <a:t>‹#›</a:t>
            </a:fld>
            <a:endParaRPr lang="cs-CZ"/>
          </a:p>
        </p:txBody>
      </p:sp>
      <p:cxnSp>
        <p:nvCxnSpPr>
          <p:cNvPr id="9" name="Straight Connector 8"/>
          <p:cNvCxnSpPr/>
          <p:nvPr/>
        </p:nvCxnSpPr>
        <p:spPr>
          <a:xfrm>
            <a:off x="905744" y="325755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2609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22960" y="214953"/>
            <a:ext cx="7543800" cy="1088068"/>
          </a:xfrm>
          <a:prstGeom prst="rect">
            <a:avLst/>
          </a:prstGeom>
        </p:spPr>
        <p:txBody>
          <a:bodyPr/>
          <a:lstStyle>
            <a:lvl1pPr marL="0">
              <a:defRPr/>
            </a:lvl1pPr>
          </a:lstStyle>
          <a:p>
            <a:r>
              <a:rPr lang="cs-CZ"/>
              <a:t>Kliknutím lze upravit styl.</a:t>
            </a:r>
            <a:endParaRPr lang="en-US" dirty="0"/>
          </a:p>
        </p:txBody>
      </p:sp>
      <p:sp>
        <p:nvSpPr>
          <p:cNvPr id="3" name="Content Placeholder 2"/>
          <p:cNvSpPr>
            <a:spLocks noGrp="1"/>
          </p:cNvSpPr>
          <p:nvPr>
            <p:ph idx="1"/>
          </p:nvPr>
        </p:nvSpPr>
        <p:spPr>
          <a:xfrm>
            <a:off x="822960" y="1384301"/>
            <a:ext cx="7543800" cy="3017520"/>
          </a:xfrm>
          <a:prstGeom prst="rect">
            <a:avLst/>
          </a:prstGeo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822961" y="4844839"/>
            <a:ext cx="1854203" cy="273844"/>
          </a:xfrm>
          <a:prstGeom prst="rect">
            <a:avLst/>
          </a:prstGeom>
        </p:spPr>
        <p:txBody>
          <a:bodyPr/>
          <a:lstStyle/>
          <a:p>
            <a:fld id="{703ADA46-23B8-4008-B8DC-03A2A0D87E63}" type="datetimeFigureOut">
              <a:rPr lang="cs-CZ" smtClean="0"/>
              <a:t>14.11.2022</a:t>
            </a:fld>
            <a:endParaRPr lang="cs-CZ"/>
          </a:p>
        </p:txBody>
      </p:sp>
      <p:sp>
        <p:nvSpPr>
          <p:cNvPr id="5" name="Footer Placeholder 4"/>
          <p:cNvSpPr>
            <a:spLocks noGrp="1"/>
          </p:cNvSpPr>
          <p:nvPr>
            <p:ph type="ftr" sz="quarter" idx="11"/>
          </p:nvPr>
        </p:nvSpPr>
        <p:spPr>
          <a:xfrm>
            <a:off x="2764639" y="4844839"/>
            <a:ext cx="3617103" cy="273844"/>
          </a:xfrm>
          <a:prstGeom prst="rect">
            <a:avLst/>
          </a:prstGeom>
        </p:spPr>
        <p:txBody>
          <a:bodyPr/>
          <a:lstStyle/>
          <a:p>
            <a:endParaRPr lang="cs-CZ"/>
          </a:p>
        </p:txBody>
      </p:sp>
      <p:sp>
        <p:nvSpPr>
          <p:cNvPr id="6" name="Slide Number Placeholder 5"/>
          <p:cNvSpPr>
            <a:spLocks noGrp="1"/>
          </p:cNvSpPr>
          <p:nvPr>
            <p:ph type="sldNum" sz="quarter" idx="12"/>
          </p:nvPr>
        </p:nvSpPr>
        <p:spPr>
          <a:xfrm>
            <a:off x="7425344" y="4844839"/>
            <a:ext cx="984019" cy="273844"/>
          </a:xfrm>
          <a:prstGeom prst="rect">
            <a:avLst/>
          </a:prstGeom>
        </p:spPr>
        <p:txBody>
          <a:bodyPr/>
          <a:lstStyle/>
          <a:p>
            <a:fld id="{D0254988-2EF3-48D8-97E8-15661FEBD3ED}" type="slidenum">
              <a:rPr lang="cs-CZ" smtClean="0"/>
              <a:t>‹#›</a:t>
            </a:fld>
            <a:endParaRPr lang="cs-CZ"/>
          </a:p>
        </p:txBody>
      </p:sp>
    </p:spTree>
    <p:extLst>
      <p:ext uri="{BB962C8B-B14F-4D97-AF65-F5344CB8AC3E}">
        <p14:creationId xmlns:p14="http://schemas.microsoft.com/office/powerpoint/2010/main" val="202781792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tmp"/><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1131590"/>
            <a:ext cx="5616624" cy="2160240"/>
          </a:xfrm>
          <a:prstGeom prst="rect">
            <a:avLst/>
          </a:prstGeom>
        </p:spPr>
        <p:txBody>
          <a:bodyPr anchor="t">
            <a:noAutofit/>
          </a:bodyPr>
          <a:lstStyle/>
          <a:p>
            <a:pPr algn="l"/>
            <a:r>
              <a:rPr lang="cs-CZ" sz="3000" b="1" dirty="0">
                <a:solidFill>
                  <a:schemeClr val="bg1"/>
                </a:solidFill>
                <a:latin typeface="Times New Roman" panose="02020603050405020304" pitchFamily="18" charset="0"/>
                <a:cs typeface="Times New Roman" panose="02020603050405020304" pitchFamily="18" charset="0"/>
              </a:rPr>
              <a:t>Finanční a pojistná matematika</a:t>
            </a:r>
            <a:br>
              <a:rPr lang="cs-CZ" sz="3000" b="1" dirty="0">
                <a:solidFill>
                  <a:schemeClr val="bg1"/>
                </a:solidFill>
                <a:latin typeface="Times New Roman" panose="02020603050405020304" pitchFamily="18" charset="0"/>
                <a:cs typeface="Times New Roman" panose="02020603050405020304" pitchFamily="18" charset="0"/>
              </a:rPr>
            </a:br>
            <a:br>
              <a:rPr lang="cs-CZ" sz="3000" b="1" dirty="0">
                <a:solidFill>
                  <a:schemeClr val="bg1"/>
                </a:solidFill>
                <a:latin typeface="Times New Roman" panose="02020603050405020304" pitchFamily="18" charset="0"/>
                <a:cs typeface="Times New Roman" panose="02020603050405020304" pitchFamily="18" charset="0"/>
              </a:rPr>
            </a:br>
            <a:r>
              <a:rPr lang="cs-CZ" sz="3000" b="1" dirty="0">
                <a:solidFill>
                  <a:schemeClr val="bg1"/>
                </a:solidFill>
                <a:latin typeface="Times New Roman" panose="02020603050405020304" pitchFamily="18" charset="0"/>
                <a:cs typeface="Times New Roman" panose="02020603050405020304" pitchFamily="18" charset="0"/>
              </a:rPr>
              <a:t>Devizový trh</a:t>
            </a:r>
            <a:br>
              <a:rPr lang="cs-CZ" sz="3000" b="1" dirty="0">
                <a:solidFill>
                  <a:schemeClr val="bg1"/>
                </a:solidFill>
                <a:latin typeface="Times New Roman" panose="02020603050405020304" pitchFamily="18" charset="0"/>
                <a:cs typeface="Times New Roman" panose="02020603050405020304" pitchFamily="18" charset="0"/>
              </a:rPr>
            </a:br>
            <a:endParaRPr lang="cs-CZ" sz="30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228184" y="3579862"/>
            <a:ext cx="2744087" cy="129614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300" dirty="0">
                <a:solidFill>
                  <a:srgbClr val="307871"/>
                </a:solidFill>
                <a:latin typeface="Times New Roman" panose="02020603050405020304" pitchFamily="18" charset="0"/>
                <a:cs typeface="Times New Roman" panose="02020603050405020304" pitchFamily="18" charset="0"/>
              </a:rPr>
              <a:t>FIU/BPFPM</a:t>
            </a:r>
          </a:p>
          <a:p>
            <a:pPr algn="r"/>
            <a:r>
              <a:rPr lang="cs-CZ" altLang="cs-CZ" sz="1300" dirty="0">
                <a:solidFill>
                  <a:srgbClr val="307871"/>
                </a:solidFill>
                <a:latin typeface="Times New Roman" panose="02020603050405020304" pitchFamily="18" charset="0"/>
                <a:cs typeface="Times New Roman" panose="02020603050405020304" pitchFamily="18" charset="0"/>
              </a:rPr>
              <a:t>Ing. </a:t>
            </a:r>
            <a:r>
              <a:rPr lang="cs-CZ" altLang="cs-CZ" sz="1300">
                <a:solidFill>
                  <a:srgbClr val="307871"/>
                </a:solidFill>
                <a:latin typeface="Times New Roman" panose="02020603050405020304" pitchFamily="18" charset="0"/>
                <a:cs typeface="Times New Roman" panose="02020603050405020304" pitchFamily="18" charset="0"/>
              </a:rPr>
              <a:t>Roman Hlawiczka, </a:t>
            </a:r>
            <a:r>
              <a:rPr lang="cs-CZ" altLang="cs-CZ" sz="1300" dirty="0">
                <a:solidFill>
                  <a:srgbClr val="307871"/>
                </a:solidFill>
                <a:latin typeface="Times New Roman" panose="02020603050405020304" pitchFamily="18" charset="0"/>
                <a:cs typeface="Times New Roman" panose="02020603050405020304" pitchFamily="18" charset="0"/>
              </a:rPr>
              <a:t>Ph.D.</a:t>
            </a:r>
          </a:p>
          <a:p>
            <a:pPr algn="r"/>
            <a:r>
              <a:rPr lang="pl-PL" altLang="cs-CZ" sz="1300" dirty="0">
                <a:solidFill>
                  <a:srgbClr val="307871"/>
                </a:solidFill>
                <a:latin typeface="Times New Roman" panose="02020603050405020304" pitchFamily="18" charset="0"/>
                <a:cs typeface="Times New Roman" panose="02020603050405020304" pitchFamily="18" charset="0"/>
              </a:rPr>
              <a:t>Katedra financí a účetnictví</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8D8A1C-BA72-5D99-B643-1C7D8BDB86FA}"/>
              </a:ext>
            </a:extLst>
          </p:cNvPr>
          <p:cNvSpPr>
            <a:spLocks noGrp="1"/>
          </p:cNvSpPr>
          <p:nvPr>
            <p:ph type="title"/>
          </p:nvPr>
        </p:nvSpPr>
        <p:spPr/>
        <p:txBody>
          <a:bodyPr/>
          <a:lstStyle/>
          <a:p>
            <a:r>
              <a:rPr lang="pt-BR" dirty="0"/>
              <a:t>Centrální banky na devizovém trhu</a:t>
            </a:r>
            <a:endParaRPr lang="cs-CZ" dirty="0"/>
          </a:p>
        </p:txBody>
      </p:sp>
      <p:sp>
        <p:nvSpPr>
          <p:cNvPr id="4" name="TextovéPole 3">
            <a:extLst>
              <a:ext uri="{FF2B5EF4-FFF2-40B4-BE49-F238E27FC236}">
                <a16:creationId xmlns:a16="http://schemas.microsoft.com/office/drawing/2014/main" id="{FA1239BA-D792-598E-F1A4-EC617C6B041C}"/>
              </a:ext>
            </a:extLst>
          </p:cNvPr>
          <p:cNvSpPr txBox="1"/>
          <p:nvPr/>
        </p:nvSpPr>
        <p:spPr>
          <a:xfrm>
            <a:off x="971600" y="1275606"/>
            <a:ext cx="6408712" cy="923330"/>
          </a:xfrm>
          <a:prstGeom prst="rect">
            <a:avLst/>
          </a:prstGeom>
          <a:noFill/>
        </p:spPr>
        <p:txBody>
          <a:bodyPr wrap="square">
            <a:spAutoFit/>
          </a:bodyPr>
          <a:lstStyle/>
          <a:p>
            <a:r>
              <a:rPr lang="cs-CZ" dirty="0"/>
              <a:t>intervenují (nakupují a prodávají devizy)</a:t>
            </a:r>
          </a:p>
          <a:p>
            <a:endParaRPr lang="cs-CZ" dirty="0"/>
          </a:p>
          <a:p>
            <a:r>
              <a:rPr lang="cs-CZ" dirty="0"/>
              <a:t>stanovují pravidla (devizová omezení…)</a:t>
            </a:r>
          </a:p>
        </p:txBody>
      </p:sp>
    </p:spTree>
    <p:extLst>
      <p:ext uri="{BB962C8B-B14F-4D97-AF65-F5344CB8AC3E}">
        <p14:creationId xmlns:p14="http://schemas.microsoft.com/office/powerpoint/2010/main" val="3127357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73F976-B934-DA1E-82A9-378A9BD68987}"/>
              </a:ext>
            </a:extLst>
          </p:cNvPr>
          <p:cNvSpPr>
            <a:spLocks noGrp="1"/>
          </p:cNvSpPr>
          <p:nvPr>
            <p:ph type="title"/>
          </p:nvPr>
        </p:nvSpPr>
        <p:spPr>
          <a:xfrm>
            <a:off x="251520" y="195486"/>
            <a:ext cx="7848872" cy="507703"/>
          </a:xfrm>
        </p:spPr>
        <p:txBody>
          <a:bodyPr/>
          <a:lstStyle/>
          <a:p>
            <a:r>
              <a:rPr lang="cs-CZ" dirty="0"/>
              <a:t>Subjekty vystupují na devizovém trhu ve dvou rolích</a:t>
            </a:r>
          </a:p>
        </p:txBody>
      </p:sp>
      <p:sp>
        <p:nvSpPr>
          <p:cNvPr id="4" name="TextovéPole 3">
            <a:extLst>
              <a:ext uri="{FF2B5EF4-FFF2-40B4-BE49-F238E27FC236}">
                <a16:creationId xmlns:a16="http://schemas.microsoft.com/office/drawing/2014/main" id="{43473F0F-4090-2864-9057-5F4580D1A221}"/>
              </a:ext>
            </a:extLst>
          </p:cNvPr>
          <p:cNvSpPr txBox="1"/>
          <p:nvPr/>
        </p:nvSpPr>
        <p:spPr>
          <a:xfrm>
            <a:off x="683568" y="1418052"/>
            <a:ext cx="6174432" cy="2031325"/>
          </a:xfrm>
          <a:prstGeom prst="rect">
            <a:avLst/>
          </a:prstGeom>
          <a:noFill/>
        </p:spPr>
        <p:txBody>
          <a:bodyPr wrap="square">
            <a:spAutoFit/>
          </a:bodyPr>
          <a:lstStyle/>
          <a:p>
            <a:r>
              <a:rPr lang="cs-CZ" dirty="0" err="1"/>
              <a:t>Arbitražeři</a:t>
            </a:r>
            <a:r>
              <a:rPr lang="cs-CZ" dirty="0"/>
              <a:t> – zisku dosahují z předem známé úrovně kurzu (nebo úrokových měr) na různých místech trhu nebo v různých časech =&gt; nepracují s rizikem</a:t>
            </a:r>
          </a:p>
          <a:p>
            <a:endParaRPr lang="cs-CZ" dirty="0"/>
          </a:p>
          <a:p>
            <a:r>
              <a:rPr lang="cs-CZ" dirty="0"/>
              <a:t>Spekulanti – zisku dosahují z naplnění svých očekávání (prognózy) ohledně vývoje kurzu nebo úrokových měr =&gt; pracují s rizikem a mohou tak dosáhnout ztráty</a:t>
            </a:r>
          </a:p>
        </p:txBody>
      </p:sp>
    </p:spTree>
    <p:extLst>
      <p:ext uri="{BB962C8B-B14F-4D97-AF65-F5344CB8AC3E}">
        <p14:creationId xmlns:p14="http://schemas.microsoft.com/office/powerpoint/2010/main" val="2847842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3822B2-E023-B8E6-9655-2FB6D21F9860}"/>
              </a:ext>
            </a:extLst>
          </p:cNvPr>
          <p:cNvSpPr>
            <a:spLocks noGrp="1"/>
          </p:cNvSpPr>
          <p:nvPr>
            <p:ph type="title"/>
          </p:nvPr>
        </p:nvSpPr>
        <p:spPr/>
        <p:txBody>
          <a:bodyPr/>
          <a:lstStyle/>
          <a:p>
            <a:r>
              <a:rPr lang="cs-CZ" dirty="0"/>
              <a:t>Devizové pozice</a:t>
            </a:r>
          </a:p>
        </p:txBody>
      </p:sp>
      <p:sp>
        <p:nvSpPr>
          <p:cNvPr id="4" name="TextovéPole 3">
            <a:extLst>
              <a:ext uri="{FF2B5EF4-FFF2-40B4-BE49-F238E27FC236}">
                <a16:creationId xmlns:a16="http://schemas.microsoft.com/office/drawing/2014/main" id="{819857FD-7913-F941-3925-66BC1CF55C21}"/>
              </a:ext>
            </a:extLst>
          </p:cNvPr>
          <p:cNvSpPr txBox="1"/>
          <p:nvPr/>
        </p:nvSpPr>
        <p:spPr>
          <a:xfrm>
            <a:off x="395536" y="703189"/>
            <a:ext cx="7398568" cy="3293209"/>
          </a:xfrm>
          <a:prstGeom prst="rect">
            <a:avLst/>
          </a:prstGeom>
          <a:noFill/>
        </p:spPr>
        <p:txBody>
          <a:bodyPr wrap="square">
            <a:spAutoFit/>
          </a:bodyPr>
          <a:lstStyle/>
          <a:p>
            <a:r>
              <a:rPr lang="cs-CZ" sz="1600" dirty="0"/>
              <a:t>Devizové pozice souvisí se spekulací ale i arbitráží. Devizová pozice je kvantitativní (množství) a kvalitativní (doba splatnosti, způsob úročení) vztah devizových aktiv a pasiv subjektu.</a:t>
            </a:r>
          </a:p>
          <a:p>
            <a:r>
              <a:rPr lang="cs-CZ" sz="1600" b="1" dirty="0"/>
              <a:t>Uzavřená</a:t>
            </a:r>
            <a:r>
              <a:rPr lang="cs-CZ" sz="1600" dirty="0"/>
              <a:t> devizová pozice je kvantitativní a kvalitativní shoda aktiv a pasiv (změna kurzu nepřinese zisk ani ztrátu) =&gt; volí ji </a:t>
            </a:r>
            <a:r>
              <a:rPr lang="cs-CZ" sz="1600" dirty="0" err="1"/>
              <a:t>arbitražeři</a:t>
            </a:r>
            <a:r>
              <a:rPr lang="cs-CZ" sz="1600" dirty="0"/>
              <a:t> a většinou výrobní podniky (nemají dobré prognostické schopnosti a nevystavují se proto riziku)</a:t>
            </a:r>
          </a:p>
          <a:p>
            <a:r>
              <a:rPr lang="cs-CZ" sz="1600" b="1" dirty="0"/>
              <a:t>Otevřená devizová po</a:t>
            </a:r>
            <a:r>
              <a:rPr lang="cs-CZ" sz="1600" dirty="0"/>
              <a:t>zice – existuje riziko ze změny kurzu (typické pro spekulanty)</a:t>
            </a:r>
          </a:p>
          <a:p>
            <a:r>
              <a:rPr lang="cs-CZ" sz="1600" b="1" dirty="0"/>
              <a:t>Dlouhá</a:t>
            </a:r>
            <a:r>
              <a:rPr lang="cs-CZ" sz="1600" dirty="0"/>
              <a:t> („long“) – v budoucnu bude subjekt zahraniční měnu prodávat (tj. více zahraniční měny nakoupil než prodal a v budoucnosti mu tedy nějaká zůstane – spekulace na zhodnocení zahraniční měny)</a:t>
            </a:r>
          </a:p>
          <a:p>
            <a:r>
              <a:rPr lang="cs-CZ" sz="1600" b="1" dirty="0"/>
              <a:t>Krátká</a:t>
            </a:r>
            <a:r>
              <a:rPr lang="cs-CZ" sz="1600" dirty="0"/>
              <a:t> („</a:t>
            </a:r>
            <a:r>
              <a:rPr lang="cs-CZ" sz="1600" dirty="0" err="1"/>
              <a:t>short</a:t>
            </a:r>
            <a:r>
              <a:rPr lang="cs-CZ" sz="1600" dirty="0"/>
              <a:t>“) – v budoucnu bude subjekt zahraniční měnu kupovat (tj. více zahraniční měny prodal než nakoupil a bude ji tedy muset v budoucnu koupit – spekulace na znehodnocení zahraniční měny)</a:t>
            </a:r>
          </a:p>
        </p:txBody>
      </p:sp>
    </p:spTree>
    <p:extLst>
      <p:ext uri="{BB962C8B-B14F-4D97-AF65-F5344CB8AC3E}">
        <p14:creationId xmlns:p14="http://schemas.microsoft.com/office/powerpoint/2010/main" val="3527543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726715-F82A-3D4D-1741-936F851D41EA}"/>
              </a:ext>
            </a:extLst>
          </p:cNvPr>
          <p:cNvSpPr>
            <a:spLocks noGrp="1"/>
          </p:cNvSpPr>
          <p:nvPr>
            <p:ph type="title"/>
          </p:nvPr>
        </p:nvSpPr>
        <p:spPr>
          <a:xfrm>
            <a:off x="251520" y="195486"/>
            <a:ext cx="7200800" cy="507703"/>
          </a:xfrm>
        </p:spPr>
        <p:txBody>
          <a:bodyPr/>
          <a:lstStyle/>
          <a:p>
            <a:r>
              <a:rPr lang="cs-CZ" dirty="0"/>
              <a:t>Klasifikace devizových trhů podle techniky operací</a:t>
            </a:r>
          </a:p>
        </p:txBody>
      </p:sp>
      <p:sp>
        <p:nvSpPr>
          <p:cNvPr id="4" name="TextovéPole 3">
            <a:extLst>
              <a:ext uri="{FF2B5EF4-FFF2-40B4-BE49-F238E27FC236}">
                <a16:creationId xmlns:a16="http://schemas.microsoft.com/office/drawing/2014/main" id="{BDF34DD5-0349-FD71-8B96-2905E93B21FE}"/>
              </a:ext>
            </a:extLst>
          </p:cNvPr>
          <p:cNvSpPr txBox="1"/>
          <p:nvPr/>
        </p:nvSpPr>
        <p:spPr>
          <a:xfrm>
            <a:off x="251520" y="725555"/>
            <a:ext cx="6606480" cy="3416320"/>
          </a:xfrm>
          <a:prstGeom prst="rect">
            <a:avLst/>
          </a:prstGeom>
          <a:noFill/>
        </p:spPr>
        <p:txBody>
          <a:bodyPr wrap="square">
            <a:spAutoFit/>
          </a:bodyPr>
          <a:lstStyle/>
          <a:p>
            <a:r>
              <a:rPr lang="cs-CZ" dirty="0"/>
              <a:t>Spotový trh – okamžité dodání deviz (technická lhůta do 2 dnů)</a:t>
            </a:r>
          </a:p>
          <a:p>
            <a:r>
              <a:rPr lang="cs-CZ" dirty="0"/>
              <a:t>¨</a:t>
            </a:r>
          </a:p>
          <a:p>
            <a:r>
              <a:rPr lang="cs-CZ" dirty="0"/>
              <a:t>Termínový trh – nakupují a prodávají se devizy k budoucímu sjednanému termínu v kurzu, který je dohodnut při uzavření kontraktu (tj. nyní)</a:t>
            </a:r>
          </a:p>
          <a:p>
            <a:endParaRPr lang="cs-CZ" dirty="0"/>
          </a:p>
          <a:p>
            <a:r>
              <a:rPr lang="cs-CZ" dirty="0"/>
              <a:t>Swapy – kombinace spotových a termínových obchodů (například promptní nákup deviz a její současný prodej na forwardovém trhu, možná je kombinace dvou forwardových operací)</a:t>
            </a:r>
          </a:p>
          <a:p>
            <a:endParaRPr lang="cs-CZ" dirty="0"/>
          </a:p>
          <a:p>
            <a:r>
              <a:rPr lang="cs-CZ" dirty="0"/>
              <a:t>Význam termínovaných obchodů stále roste (jejich objem roste rychleji než objem spotových obchodů).</a:t>
            </a:r>
          </a:p>
        </p:txBody>
      </p:sp>
    </p:spTree>
    <p:extLst>
      <p:ext uri="{BB962C8B-B14F-4D97-AF65-F5344CB8AC3E}">
        <p14:creationId xmlns:p14="http://schemas.microsoft.com/office/powerpoint/2010/main" val="1813828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A0AC08-32F3-CA0B-A9CE-BAD56080A86D}"/>
              </a:ext>
            </a:extLst>
          </p:cNvPr>
          <p:cNvSpPr>
            <a:spLocks noGrp="1"/>
          </p:cNvSpPr>
          <p:nvPr>
            <p:ph type="title"/>
          </p:nvPr>
        </p:nvSpPr>
        <p:spPr/>
        <p:txBody>
          <a:bodyPr/>
          <a:lstStyle/>
          <a:p>
            <a:endParaRPr lang="cs-CZ"/>
          </a:p>
        </p:txBody>
      </p:sp>
      <p:pic>
        <p:nvPicPr>
          <p:cNvPr id="4" name="Obrázek 3">
            <a:extLst>
              <a:ext uri="{FF2B5EF4-FFF2-40B4-BE49-F238E27FC236}">
                <a16:creationId xmlns:a16="http://schemas.microsoft.com/office/drawing/2014/main" id="{E9CC8969-BEF7-6EED-7CB4-6B0B451DA6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5488" y="0"/>
            <a:ext cx="8708512" cy="5143500"/>
          </a:xfrm>
          <a:prstGeom prst="rect">
            <a:avLst/>
          </a:prstGeom>
        </p:spPr>
      </p:pic>
    </p:spTree>
    <p:extLst>
      <p:ext uri="{BB962C8B-B14F-4D97-AF65-F5344CB8AC3E}">
        <p14:creationId xmlns:p14="http://schemas.microsoft.com/office/powerpoint/2010/main" val="25888330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2DC045-97CB-FC94-FA04-D409AC189E56}"/>
              </a:ext>
            </a:extLst>
          </p:cNvPr>
          <p:cNvSpPr>
            <a:spLocks noGrp="1"/>
          </p:cNvSpPr>
          <p:nvPr>
            <p:ph type="title"/>
          </p:nvPr>
        </p:nvSpPr>
        <p:spPr/>
        <p:txBody>
          <a:bodyPr/>
          <a:lstStyle/>
          <a:p>
            <a:r>
              <a:rPr lang="cs-CZ" dirty="0"/>
              <a:t>Termínové obchody</a:t>
            </a:r>
          </a:p>
        </p:txBody>
      </p:sp>
      <p:sp>
        <p:nvSpPr>
          <p:cNvPr id="4" name="TextovéPole 3">
            <a:extLst>
              <a:ext uri="{FF2B5EF4-FFF2-40B4-BE49-F238E27FC236}">
                <a16:creationId xmlns:a16="http://schemas.microsoft.com/office/drawing/2014/main" id="{A9C8B69C-EA97-9FF3-80DE-FC4CCCF85953}"/>
              </a:ext>
            </a:extLst>
          </p:cNvPr>
          <p:cNvSpPr txBox="1"/>
          <p:nvPr/>
        </p:nvSpPr>
        <p:spPr>
          <a:xfrm>
            <a:off x="827584" y="1141053"/>
            <a:ext cx="6030416" cy="2031325"/>
          </a:xfrm>
          <a:prstGeom prst="rect">
            <a:avLst/>
          </a:prstGeom>
          <a:noFill/>
        </p:spPr>
        <p:txBody>
          <a:bodyPr wrap="square">
            <a:spAutoFit/>
          </a:bodyPr>
          <a:lstStyle/>
          <a:p>
            <a:r>
              <a:rPr lang="cs-CZ" dirty="0"/>
              <a:t>Forward – výhradně OTC, nákupy nebo prodeje podle forwardového kurzu nejsou omezeny výší (pouze zvyklostní minimum) ani dobou splatnosti (převažuje ovšem zvyk do 1 roku)</a:t>
            </a:r>
          </a:p>
          <a:p>
            <a:r>
              <a:rPr lang="cs-CZ" dirty="0"/>
              <a:t>Forwardový obchod je sekundárně neobchodovatelná dohoda mezi (obvykle dvěma) subjekty o směně dvou specifikovaných měn v budoucím termínu za předem dohodnutou cenu.</a:t>
            </a:r>
          </a:p>
        </p:txBody>
      </p:sp>
    </p:spTree>
    <p:extLst>
      <p:ext uri="{BB962C8B-B14F-4D97-AF65-F5344CB8AC3E}">
        <p14:creationId xmlns:p14="http://schemas.microsoft.com/office/powerpoint/2010/main" val="17092742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06D6DC-912C-632D-05B3-AE7F747053B7}"/>
              </a:ext>
            </a:extLst>
          </p:cNvPr>
          <p:cNvSpPr>
            <a:spLocks noGrp="1"/>
          </p:cNvSpPr>
          <p:nvPr>
            <p:ph type="title"/>
          </p:nvPr>
        </p:nvSpPr>
        <p:spPr/>
        <p:txBody>
          <a:bodyPr/>
          <a:lstStyle/>
          <a:p>
            <a:r>
              <a:rPr lang="cs-CZ" dirty="0"/>
              <a:t>Opce</a:t>
            </a:r>
          </a:p>
        </p:txBody>
      </p:sp>
      <p:sp>
        <p:nvSpPr>
          <p:cNvPr id="4" name="TextovéPole 3">
            <a:extLst>
              <a:ext uri="{FF2B5EF4-FFF2-40B4-BE49-F238E27FC236}">
                <a16:creationId xmlns:a16="http://schemas.microsoft.com/office/drawing/2014/main" id="{C6D6DE02-B473-1E34-605E-D9C743719D79}"/>
              </a:ext>
            </a:extLst>
          </p:cNvPr>
          <p:cNvSpPr txBox="1"/>
          <p:nvPr/>
        </p:nvSpPr>
        <p:spPr>
          <a:xfrm>
            <a:off x="107504" y="731758"/>
            <a:ext cx="7470576" cy="3385542"/>
          </a:xfrm>
          <a:prstGeom prst="rect">
            <a:avLst/>
          </a:prstGeom>
          <a:noFill/>
        </p:spPr>
        <p:txBody>
          <a:bodyPr wrap="square">
            <a:spAutoFit/>
          </a:bodyPr>
          <a:lstStyle/>
          <a:p>
            <a:r>
              <a:rPr lang="cs-CZ" dirty="0"/>
              <a:t>Opce – OTC ale i burzovní (standardizované opce), jedna ze stran si kupuje právo měnu v budoucnu prodat nebo koupit dle předem dohodnutého kurzu. Právo nemusí využít a tak má možnost realizovat zisk =&gt; opční prémie (poplatek vypisovateli) je vysoká</a:t>
            </a:r>
          </a:p>
          <a:p>
            <a:r>
              <a:rPr lang="cs-CZ" dirty="0"/>
              <a:t>Právo měnu koupit – kupní (Call </a:t>
            </a:r>
            <a:r>
              <a:rPr lang="cs-CZ" dirty="0" err="1"/>
              <a:t>option</a:t>
            </a:r>
            <a:r>
              <a:rPr lang="cs-CZ" dirty="0"/>
              <a:t>)</a:t>
            </a:r>
          </a:p>
          <a:p>
            <a:r>
              <a:rPr lang="cs-CZ" dirty="0"/>
              <a:t>Právo měnu prodat – prodejní (</a:t>
            </a:r>
            <a:r>
              <a:rPr lang="cs-CZ" dirty="0" err="1"/>
              <a:t>Put</a:t>
            </a:r>
            <a:r>
              <a:rPr lang="cs-CZ" dirty="0"/>
              <a:t> </a:t>
            </a:r>
            <a:r>
              <a:rPr lang="cs-CZ" dirty="0" err="1"/>
              <a:t>option</a:t>
            </a:r>
            <a:r>
              <a:rPr lang="cs-CZ" dirty="0"/>
              <a:t>)</a:t>
            </a:r>
          </a:p>
          <a:p>
            <a:r>
              <a:rPr lang="cs-CZ" dirty="0"/>
              <a:t>Právo lze využít pouze v termínu splatnosti – evropský typ opce</a:t>
            </a:r>
          </a:p>
          <a:p>
            <a:r>
              <a:rPr lang="cs-CZ" dirty="0"/>
              <a:t>Právo lze využít kdykoliv v době trvání opce – americký typ opce</a:t>
            </a:r>
          </a:p>
          <a:p>
            <a:r>
              <a:rPr lang="cs-CZ" sz="1400" dirty="0"/>
              <a:t>Opce je smlouva, která kupujícímu (držiteli) opce zaručuje právo (nikoliv povinnost) koupit nebo prodat stanovené množství daných deviz za předem stanovenou cenu k předem danému budoucímu termínu. Protistrana (vypisovatel opce) musí devizy prodat či koupit v případě zájmu (tj. uplatnění práva) držitele opce. Opce umožňuje minimalizaci kurzového rizika (maximalizaci zisku), proto je opční prémie vysoká.</a:t>
            </a:r>
          </a:p>
        </p:txBody>
      </p:sp>
    </p:spTree>
    <p:extLst>
      <p:ext uri="{BB962C8B-B14F-4D97-AF65-F5344CB8AC3E}">
        <p14:creationId xmlns:p14="http://schemas.microsoft.com/office/powerpoint/2010/main" val="1740826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B3E36B-7747-1CC0-5E2D-B34675530CF1}"/>
              </a:ext>
            </a:extLst>
          </p:cNvPr>
          <p:cNvSpPr>
            <a:spLocks noGrp="1"/>
          </p:cNvSpPr>
          <p:nvPr>
            <p:ph type="title"/>
          </p:nvPr>
        </p:nvSpPr>
        <p:spPr/>
        <p:txBody>
          <a:bodyPr/>
          <a:lstStyle/>
          <a:p>
            <a:r>
              <a:rPr lang="cs-CZ" dirty="0"/>
              <a:t>Futures</a:t>
            </a:r>
          </a:p>
        </p:txBody>
      </p:sp>
      <p:sp>
        <p:nvSpPr>
          <p:cNvPr id="4" name="TextovéPole 3">
            <a:extLst>
              <a:ext uri="{FF2B5EF4-FFF2-40B4-BE49-F238E27FC236}">
                <a16:creationId xmlns:a16="http://schemas.microsoft.com/office/drawing/2014/main" id="{AD6F8C82-03BC-78FD-FE42-16466044447A}"/>
              </a:ext>
            </a:extLst>
          </p:cNvPr>
          <p:cNvSpPr txBox="1"/>
          <p:nvPr/>
        </p:nvSpPr>
        <p:spPr>
          <a:xfrm>
            <a:off x="218209" y="1279088"/>
            <a:ext cx="6534472" cy="2585323"/>
          </a:xfrm>
          <a:prstGeom prst="rect">
            <a:avLst/>
          </a:prstGeom>
          <a:noFill/>
        </p:spPr>
        <p:txBody>
          <a:bodyPr wrap="square">
            <a:spAutoFit/>
          </a:bodyPr>
          <a:lstStyle/>
          <a:p>
            <a:r>
              <a:rPr lang="cs-CZ" dirty="0"/>
              <a:t>Futures – výhradně burzovní (standardizované ve velikosti i časech, výhodou jsou nízké náklady – malý poplatek)</a:t>
            </a:r>
          </a:p>
          <a:p>
            <a:r>
              <a:rPr lang="cs-CZ" dirty="0"/>
              <a:t>Futures je podobný </a:t>
            </a:r>
            <a:r>
              <a:rPr lang="cs-CZ" dirty="0" err="1"/>
              <a:t>forwadovému</a:t>
            </a:r>
            <a:r>
              <a:rPr lang="cs-CZ" dirty="0"/>
              <a:t> kontraktu – je to sekundárně obchodovatelná dohoda dvou stran o směně dvou specifikovaných měn na stanoveném místě (burza) ve standardizovaném množství (násobky množství vybraných rozhodujících měn) a ve standardizovaném čase (dodání deviz zpravidla 3. středu v březnu, červnu, září a prosinci) za předem dohodnutou cenu, která je kótována na burze. Musí se předem složit záloha.</a:t>
            </a:r>
          </a:p>
        </p:txBody>
      </p:sp>
    </p:spTree>
    <p:extLst>
      <p:ext uri="{BB962C8B-B14F-4D97-AF65-F5344CB8AC3E}">
        <p14:creationId xmlns:p14="http://schemas.microsoft.com/office/powerpoint/2010/main" val="36763387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B31BD7-170A-B873-F8AE-AF25A75BB8C2}"/>
              </a:ext>
            </a:extLst>
          </p:cNvPr>
          <p:cNvSpPr>
            <a:spLocks noGrp="1"/>
          </p:cNvSpPr>
          <p:nvPr>
            <p:ph type="title"/>
          </p:nvPr>
        </p:nvSpPr>
        <p:spPr/>
        <p:txBody>
          <a:bodyPr/>
          <a:lstStyle/>
          <a:p>
            <a:r>
              <a:rPr lang="cs-CZ" dirty="0"/>
              <a:t>Kotace devizového kurzu</a:t>
            </a:r>
          </a:p>
        </p:txBody>
      </p:sp>
      <p:sp>
        <p:nvSpPr>
          <p:cNvPr id="4" name="TextovéPole 3">
            <a:extLst>
              <a:ext uri="{FF2B5EF4-FFF2-40B4-BE49-F238E27FC236}">
                <a16:creationId xmlns:a16="http://schemas.microsoft.com/office/drawing/2014/main" id="{21625630-1290-66F9-4365-F1CBEF73F39F}"/>
              </a:ext>
            </a:extLst>
          </p:cNvPr>
          <p:cNvSpPr txBox="1"/>
          <p:nvPr/>
        </p:nvSpPr>
        <p:spPr>
          <a:xfrm>
            <a:off x="827584" y="1131590"/>
            <a:ext cx="4572000" cy="923330"/>
          </a:xfrm>
          <a:prstGeom prst="rect">
            <a:avLst/>
          </a:prstGeom>
          <a:noFill/>
        </p:spPr>
        <p:txBody>
          <a:bodyPr wrap="square">
            <a:spAutoFit/>
          </a:bodyPr>
          <a:lstStyle/>
          <a:p>
            <a:r>
              <a:rPr lang="cs-CZ" dirty="0"/>
              <a:t>Devizový kurz je cena jedné měny vyjádřená v měně jiné (nebo v souboru/koši měn).</a:t>
            </a:r>
          </a:p>
          <a:p>
            <a:r>
              <a:rPr lang="cs-CZ" dirty="0"/>
              <a:t>Kotace je způsob zápisu devizového kurzu.</a:t>
            </a:r>
          </a:p>
        </p:txBody>
      </p:sp>
    </p:spTree>
    <p:extLst>
      <p:ext uri="{BB962C8B-B14F-4D97-AF65-F5344CB8AC3E}">
        <p14:creationId xmlns:p14="http://schemas.microsoft.com/office/powerpoint/2010/main" val="38543451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F0ED10-DFB2-F0FE-2CD8-025A36CE7871}"/>
              </a:ext>
            </a:extLst>
          </p:cNvPr>
          <p:cNvSpPr>
            <a:spLocks noGrp="1"/>
          </p:cNvSpPr>
          <p:nvPr>
            <p:ph type="title"/>
          </p:nvPr>
        </p:nvSpPr>
        <p:spPr/>
        <p:txBody>
          <a:bodyPr/>
          <a:lstStyle/>
          <a:p>
            <a:r>
              <a:rPr lang="cs-CZ" dirty="0"/>
              <a:t>Spotový kurz</a:t>
            </a:r>
            <a:br>
              <a:rPr lang="cs-CZ" dirty="0"/>
            </a:br>
            <a:endParaRPr lang="cs-CZ" dirty="0"/>
          </a:p>
        </p:txBody>
      </p:sp>
      <p:sp>
        <p:nvSpPr>
          <p:cNvPr id="4" name="TextovéPole 3">
            <a:extLst>
              <a:ext uri="{FF2B5EF4-FFF2-40B4-BE49-F238E27FC236}">
                <a16:creationId xmlns:a16="http://schemas.microsoft.com/office/drawing/2014/main" id="{237A24AA-34F0-5776-91A6-80EB5982ED9F}"/>
              </a:ext>
            </a:extLst>
          </p:cNvPr>
          <p:cNvSpPr txBox="1"/>
          <p:nvPr/>
        </p:nvSpPr>
        <p:spPr>
          <a:xfrm>
            <a:off x="539552" y="1140589"/>
            <a:ext cx="7182544" cy="2862322"/>
          </a:xfrm>
          <a:prstGeom prst="rect">
            <a:avLst/>
          </a:prstGeom>
          <a:noFill/>
        </p:spPr>
        <p:txBody>
          <a:bodyPr wrap="square">
            <a:spAutoFit/>
          </a:bodyPr>
          <a:lstStyle/>
          <a:p>
            <a:r>
              <a:rPr lang="cs-CZ" dirty="0"/>
              <a:t>Spotový kurz</a:t>
            </a:r>
          </a:p>
          <a:p>
            <a:r>
              <a:rPr lang="cs-CZ" dirty="0"/>
              <a:t>přímý záznam (</a:t>
            </a:r>
            <a:r>
              <a:rPr lang="cs-CZ" dirty="0" err="1"/>
              <a:t>outright</a:t>
            </a:r>
            <a:r>
              <a:rPr lang="cs-CZ" dirty="0"/>
              <a:t>) z pohledu české koruny – CZK/EUR; CZK/USD… (tj. domácí měna / zahraniční měna)</a:t>
            </a:r>
          </a:p>
          <a:p>
            <a:r>
              <a:rPr lang="cs-CZ" dirty="0"/>
              <a:t>nepřímý záznam se používá ve Velké Británii a v zemích na ni historicky napojených (tj. zahraniční měna / domácí měna)</a:t>
            </a:r>
          </a:p>
          <a:p>
            <a:r>
              <a:rPr lang="cs-CZ" dirty="0"/>
              <a:t>Kurz nákup (</a:t>
            </a:r>
            <a:r>
              <a:rPr lang="cs-CZ" dirty="0" err="1"/>
              <a:t>bid</a:t>
            </a:r>
            <a:r>
              <a:rPr lang="cs-CZ" dirty="0"/>
              <a:t>) – cena, za kterou banka devizy nakupuje</a:t>
            </a:r>
          </a:p>
          <a:p>
            <a:r>
              <a:rPr lang="cs-CZ" dirty="0"/>
              <a:t>Kurz prodej (</a:t>
            </a:r>
            <a:r>
              <a:rPr lang="cs-CZ" dirty="0" err="1"/>
              <a:t>ask</a:t>
            </a:r>
            <a:r>
              <a:rPr lang="cs-CZ" dirty="0"/>
              <a:t>, </a:t>
            </a:r>
            <a:r>
              <a:rPr lang="cs-CZ" dirty="0" err="1"/>
              <a:t>offer</a:t>
            </a:r>
            <a:r>
              <a:rPr lang="cs-CZ" dirty="0"/>
              <a:t>) – cena, za kterou banka devizy prodává</a:t>
            </a:r>
          </a:p>
          <a:p>
            <a:r>
              <a:rPr lang="cs-CZ" dirty="0"/>
              <a:t>Je to z pohledu banky</a:t>
            </a:r>
          </a:p>
          <a:p>
            <a:r>
              <a:rPr lang="cs-CZ" dirty="0"/>
              <a:t>Kurz nákup &lt; kurz prodej (rozdíl je kurzové rozpětí – spread)</a:t>
            </a:r>
          </a:p>
          <a:p>
            <a:r>
              <a:rPr lang="cs-CZ" dirty="0"/>
              <a:t>Kurz střed (</a:t>
            </a:r>
            <a:r>
              <a:rPr lang="cs-CZ" dirty="0" err="1"/>
              <a:t>mid</a:t>
            </a:r>
            <a:r>
              <a:rPr lang="cs-CZ" dirty="0"/>
              <a:t>) – používá například kurz střed při uzávěrce trhu</a:t>
            </a:r>
          </a:p>
        </p:txBody>
      </p:sp>
    </p:spTree>
    <p:extLst>
      <p:ext uri="{BB962C8B-B14F-4D97-AF65-F5344CB8AC3E}">
        <p14:creationId xmlns:p14="http://schemas.microsoft.com/office/powerpoint/2010/main" val="2285985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A814B0-42A3-CDC2-573B-700C3367C4B6}"/>
              </a:ext>
            </a:extLst>
          </p:cNvPr>
          <p:cNvSpPr>
            <a:spLocks noGrp="1"/>
          </p:cNvSpPr>
          <p:nvPr>
            <p:ph type="title"/>
          </p:nvPr>
        </p:nvSpPr>
        <p:spPr/>
        <p:txBody>
          <a:bodyPr/>
          <a:lstStyle/>
          <a:p>
            <a:r>
              <a:rPr lang="cs-CZ" dirty="0"/>
              <a:t>Devizový trh</a:t>
            </a:r>
          </a:p>
        </p:txBody>
      </p:sp>
      <p:sp>
        <p:nvSpPr>
          <p:cNvPr id="4" name="TextovéPole 3">
            <a:extLst>
              <a:ext uri="{FF2B5EF4-FFF2-40B4-BE49-F238E27FC236}">
                <a16:creationId xmlns:a16="http://schemas.microsoft.com/office/drawing/2014/main" id="{4DAF1767-2A19-6935-5740-502D0A4F38AC}"/>
              </a:ext>
            </a:extLst>
          </p:cNvPr>
          <p:cNvSpPr txBox="1"/>
          <p:nvPr/>
        </p:nvSpPr>
        <p:spPr>
          <a:xfrm>
            <a:off x="611560" y="864054"/>
            <a:ext cx="7272808" cy="2308324"/>
          </a:xfrm>
          <a:prstGeom prst="rect">
            <a:avLst/>
          </a:prstGeom>
          <a:noFill/>
        </p:spPr>
        <p:txBody>
          <a:bodyPr wrap="square">
            <a:spAutoFit/>
          </a:bodyPr>
          <a:lstStyle/>
          <a:p>
            <a:pPr algn="just"/>
            <a:r>
              <a:rPr lang="cs-CZ" dirty="0"/>
              <a:t>V souladu s § 35 Zákona č. 6/1993 Sb., o České národní bance vyhlašuje Česká národní banka kurz české měny k cizím měnám ve formě kurzů devizového trhu a ve formě kurzů ostatních měn. Tyto kurzy se liší metodou a frekvencí výpočtu. Tyto kurzy slouží pro účely právních předpisů, které na ně odkazují (např. zákon o účetnictví, celní zákon…). Používání kurzů vyhlášených ČNB v účetnictví upravuje dále ministerstvo financí ve Finančním zpravodaji. ČNB nepoužívá tyto vyhlášené kurzy ke svým obchodním účelům.</a:t>
            </a:r>
          </a:p>
        </p:txBody>
      </p:sp>
    </p:spTree>
    <p:extLst>
      <p:ext uri="{BB962C8B-B14F-4D97-AF65-F5344CB8AC3E}">
        <p14:creationId xmlns:p14="http://schemas.microsoft.com/office/powerpoint/2010/main" val="38216495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71627D-F325-99AE-C5AE-21C4780107BE}"/>
              </a:ext>
            </a:extLst>
          </p:cNvPr>
          <p:cNvSpPr>
            <a:spLocks noGrp="1"/>
          </p:cNvSpPr>
          <p:nvPr>
            <p:ph type="title"/>
          </p:nvPr>
        </p:nvSpPr>
        <p:spPr>
          <a:xfrm>
            <a:off x="251520" y="195486"/>
            <a:ext cx="7920880" cy="507703"/>
          </a:xfrm>
        </p:spPr>
        <p:txBody>
          <a:bodyPr/>
          <a:lstStyle/>
          <a:p>
            <a:r>
              <a:rPr lang="cs-CZ" dirty="0"/>
              <a:t>Jakým způsobem se počítají průměrné devizové kurzy?</a:t>
            </a:r>
          </a:p>
        </p:txBody>
      </p:sp>
      <p:sp>
        <p:nvSpPr>
          <p:cNvPr id="4" name="TextovéPole 3">
            <a:extLst>
              <a:ext uri="{FF2B5EF4-FFF2-40B4-BE49-F238E27FC236}">
                <a16:creationId xmlns:a16="http://schemas.microsoft.com/office/drawing/2014/main" id="{898583EA-3C95-5402-4E7D-D9BF8E9D511F}"/>
              </a:ext>
            </a:extLst>
          </p:cNvPr>
          <p:cNvSpPr txBox="1"/>
          <p:nvPr/>
        </p:nvSpPr>
        <p:spPr>
          <a:xfrm>
            <a:off x="611560" y="1141053"/>
            <a:ext cx="7056784" cy="1754326"/>
          </a:xfrm>
          <a:prstGeom prst="rect">
            <a:avLst/>
          </a:prstGeom>
          <a:noFill/>
        </p:spPr>
        <p:txBody>
          <a:bodyPr wrap="square">
            <a:spAutoFit/>
          </a:bodyPr>
          <a:lstStyle/>
          <a:p>
            <a:pPr algn="just"/>
            <a:r>
              <a:rPr lang="cs-CZ" dirty="0"/>
              <a:t>Kromě denních kurzů devizového trhu publikuje Česká národní banka také průměrné devizové kurzy za jednotlivé měsíce, kumulované měsíce, čtvrtletí a roky. Zveřejněná hodnota je aritmetickým průměrem z denních kurzů vyhlášených pro dané období. Průměrné kurzy za uvedená období se zveřejňují současně se zveřejněním posledního denního kurzu spadajícího do příslušného období.</a:t>
            </a:r>
          </a:p>
        </p:txBody>
      </p:sp>
    </p:spTree>
    <p:extLst>
      <p:ext uri="{BB962C8B-B14F-4D97-AF65-F5344CB8AC3E}">
        <p14:creationId xmlns:p14="http://schemas.microsoft.com/office/powerpoint/2010/main" val="8798298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AB7ACC-1D6B-3B22-C5F4-F5D5042D3E43}"/>
              </a:ext>
            </a:extLst>
          </p:cNvPr>
          <p:cNvSpPr>
            <a:spLocks noGrp="1"/>
          </p:cNvSpPr>
          <p:nvPr>
            <p:ph type="title"/>
          </p:nvPr>
        </p:nvSpPr>
        <p:spPr>
          <a:xfrm>
            <a:off x="251520" y="195486"/>
            <a:ext cx="7560840" cy="507703"/>
          </a:xfrm>
        </p:spPr>
        <p:txBody>
          <a:bodyPr/>
          <a:lstStyle/>
          <a:p>
            <a:r>
              <a:rPr lang="cs-CZ" dirty="0"/>
              <a:t>Jakým způsobem se počítají průměrné devizové kurzy?</a:t>
            </a:r>
          </a:p>
        </p:txBody>
      </p:sp>
      <p:pic>
        <p:nvPicPr>
          <p:cNvPr id="4" name="Obrázek 3" descr="Obsah obrázku text&#10;&#10;Popis byl vytvořen automaticky">
            <a:extLst>
              <a:ext uri="{FF2B5EF4-FFF2-40B4-BE49-F238E27FC236}">
                <a16:creationId xmlns:a16="http://schemas.microsoft.com/office/drawing/2014/main" id="{A07E5813-F3C6-33F5-E599-397AFDC340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3768" y="1059582"/>
            <a:ext cx="3490262" cy="1912786"/>
          </a:xfrm>
          <a:prstGeom prst="rect">
            <a:avLst/>
          </a:prstGeom>
        </p:spPr>
      </p:pic>
      <p:sp>
        <p:nvSpPr>
          <p:cNvPr id="6" name="TextovéPole 5">
            <a:extLst>
              <a:ext uri="{FF2B5EF4-FFF2-40B4-BE49-F238E27FC236}">
                <a16:creationId xmlns:a16="http://schemas.microsoft.com/office/drawing/2014/main" id="{798F9B4F-236B-515A-3FAD-C884453DCB8B}"/>
              </a:ext>
            </a:extLst>
          </p:cNvPr>
          <p:cNvSpPr txBox="1"/>
          <p:nvPr/>
        </p:nvSpPr>
        <p:spPr>
          <a:xfrm>
            <a:off x="1312575" y="3075806"/>
            <a:ext cx="5832648" cy="1200329"/>
          </a:xfrm>
          <a:prstGeom prst="rect">
            <a:avLst/>
          </a:prstGeom>
          <a:noFill/>
        </p:spPr>
        <p:txBody>
          <a:bodyPr wrap="square">
            <a:spAutoFit/>
          </a:bodyPr>
          <a:lstStyle/>
          <a:p>
            <a:r>
              <a:rPr lang="cs-CZ" dirty="0"/>
              <a:t>Nejsou-li k dispozici všechny denní kurzy příslušné měny za dané období (tj. pokud kurz nebyl v nějakém období uváděn v kurzovním lístku ČNB), průměrný kurz se nevypočte a do příslušného pole tabulky se neuvede žádná hodnota.</a:t>
            </a:r>
          </a:p>
        </p:txBody>
      </p:sp>
    </p:spTree>
    <p:extLst>
      <p:ext uri="{BB962C8B-B14F-4D97-AF65-F5344CB8AC3E}">
        <p14:creationId xmlns:p14="http://schemas.microsoft.com/office/powerpoint/2010/main" val="18359971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6C6E62-F869-E562-125B-99655E95D2C6}"/>
              </a:ext>
            </a:extLst>
          </p:cNvPr>
          <p:cNvSpPr>
            <a:spLocks noGrp="1"/>
          </p:cNvSpPr>
          <p:nvPr>
            <p:ph type="title"/>
          </p:nvPr>
        </p:nvSpPr>
        <p:spPr>
          <a:xfrm>
            <a:off x="251520" y="195486"/>
            <a:ext cx="7632848" cy="507703"/>
          </a:xfrm>
        </p:spPr>
        <p:txBody>
          <a:bodyPr/>
          <a:lstStyle/>
          <a:p>
            <a:r>
              <a:rPr lang="cs-CZ" dirty="0"/>
              <a:t>Jakým způsobem počítá ČNB kurz koruny k jiným měnám?</a:t>
            </a:r>
          </a:p>
        </p:txBody>
      </p:sp>
      <p:sp>
        <p:nvSpPr>
          <p:cNvPr id="6" name="TextovéPole 5">
            <a:extLst>
              <a:ext uri="{FF2B5EF4-FFF2-40B4-BE49-F238E27FC236}">
                <a16:creationId xmlns:a16="http://schemas.microsoft.com/office/drawing/2014/main" id="{DC2A3398-1017-6DDA-1B40-B35D72F5886E}"/>
              </a:ext>
            </a:extLst>
          </p:cNvPr>
          <p:cNvSpPr txBox="1"/>
          <p:nvPr/>
        </p:nvSpPr>
        <p:spPr>
          <a:xfrm>
            <a:off x="395536" y="1002089"/>
            <a:ext cx="7992888" cy="2862322"/>
          </a:xfrm>
          <a:prstGeom prst="rect">
            <a:avLst/>
          </a:prstGeom>
          <a:noFill/>
        </p:spPr>
        <p:txBody>
          <a:bodyPr wrap="square">
            <a:spAutoFit/>
          </a:bodyPr>
          <a:lstStyle/>
          <a:p>
            <a:pPr algn="just"/>
            <a:r>
              <a:rPr lang="cs-CZ" dirty="0"/>
              <a:t>S platností od 2. 1. 2002 jsou kurzy devizového trhu vyhlašované Českou národní bankou počítány stejně jako dosud na základě monitorování vývoje měn na mezibankovním devizovém trhu. Vyhlašované kurzy vybraných měn odpovídají tomu, jak se jednotlivé měny obchodovaly na devizovém trhu ve 14.15 místního času. Kurzy devizového trhu slouží ve smyslu zákona o účetnictví a dalších právních norem pro neobchodní účely (ohodnocování závazků a pohledávek, daňová a celní řízení apod.).</a:t>
            </a:r>
          </a:p>
          <a:p>
            <a:pPr algn="just"/>
            <a:endParaRPr lang="cs-CZ" dirty="0"/>
          </a:p>
          <a:p>
            <a:pPr algn="just"/>
            <a:r>
              <a:rPr lang="cs-CZ" dirty="0"/>
              <a:t>Česká národní banka s platností od 2. 1. 2002 nadále nevyhlašuje přepočítací poměry národních měn zemí EMU, které zanikly.</a:t>
            </a:r>
          </a:p>
        </p:txBody>
      </p:sp>
    </p:spTree>
    <p:extLst>
      <p:ext uri="{BB962C8B-B14F-4D97-AF65-F5344CB8AC3E}">
        <p14:creationId xmlns:p14="http://schemas.microsoft.com/office/powerpoint/2010/main" val="11776758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197DA5-4B2B-815A-5F82-CD018F210FFE}"/>
              </a:ext>
            </a:extLst>
          </p:cNvPr>
          <p:cNvSpPr>
            <a:spLocks noGrp="1"/>
          </p:cNvSpPr>
          <p:nvPr>
            <p:ph type="title"/>
          </p:nvPr>
        </p:nvSpPr>
        <p:spPr/>
        <p:txBody>
          <a:bodyPr/>
          <a:lstStyle/>
          <a:p>
            <a:r>
              <a:rPr lang="cs-CZ" dirty="0"/>
              <a:t>Rekapitulace  - Měnové kurzy</a:t>
            </a:r>
          </a:p>
        </p:txBody>
      </p:sp>
      <p:sp>
        <p:nvSpPr>
          <p:cNvPr id="4" name="TextovéPole 3">
            <a:extLst>
              <a:ext uri="{FF2B5EF4-FFF2-40B4-BE49-F238E27FC236}">
                <a16:creationId xmlns:a16="http://schemas.microsoft.com/office/drawing/2014/main" id="{997A50E4-D924-9B84-82E4-ECBE6540EDFF}"/>
              </a:ext>
            </a:extLst>
          </p:cNvPr>
          <p:cNvSpPr txBox="1"/>
          <p:nvPr/>
        </p:nvSpPr>
        <p:spPr>
          <a:xfrm>
            <a:off x="395536" y="1002554"/>
            <a:ext cx="6912768" cy="3416320"/>
          </a:xfrm>
          <a:prstGeom prst="rect">
            <a:avLst/>
          </a:prstGeom>
          <a:noFill/>
        </p:spPr>
        <p:txBody>
          <a:bodyPr wrap="square">
            <a:spAutoFit/>
          </a:bodyPr>
          <a:lstStyle/>
          <a:p>
            <a:r>
              <a:rPr lang="cs-CZ" dirty="0"/>
              <a:t>Měnový kurz je poměr, v jakém se směňují navzájem dvě cizí měny.</a:t>
            </a:r>
          </a:p>
          <a:p>
            <a:endParaRPr lang="cs-CZ" dirty="0"/>
          </a:p>
          <a:p>
            <a:r>
              <a:rPr lang="cs-CZ" dirty="0"/>
              <a:t>Přímá a nepřímá kotace měnových kurzů:</a:t>
            </a:r>
          </a:p>
          <a:p>
            <a:r>
              <a:rPr lang="cs-CZ" dirty="0"/>
              <a:t>Přímá kotace – kurz vyjadřuje počet jednotek domácí měny za jednotku cizí měny.</a:t>
            </a:r>
          </a:p>
          <a:p>
            <a:r>
              <a:rPr lang="cs-CZ" dirty="0"/>
              <a:t>Nepřímá kotace – kurz vyjadřuje počet jednotek cizí měny za jednotku domácí měny.</a:t>
            </a:r>
          </a:p>
          <a:p>
            <a:endParaRPr lang="cs-CZ" dirty="0"/>
          </a:p>
          <a:p>
            <a:r>
              <a:rPr lang="cs-CZ" dirty="0"/>
              <a:t>Křížové kurzy</a:t>
            </a:r>
          </a:p>
          <a:p>
            <a:r>
              <a:rPr lang="cs-CZ" dirty="0"/>
              <a:t>Křížovými kurzy rozumíme kurzy cizích měn, které jsou vypočteny z kurzů domácí měny</a:t>
            </a:r>
          </a:p>
          <a:p>
            <a:r>
              <a:rPr lang="cs-CZ" dirty="0"/>
              <a:t>vůči těmto cizím měnám.</a:t>
            </a:r>
          </a:p>
        </p:txBody>
      </p:sp>
    </p:spTree>
    <p:extLst>
      <p:ext uri="{BB962C8B-B14F-4D97-AF65-F5344CB8AC3E}">
        <p14:creationId xmlns:p14="http://schemas.microsoft.com/office/powerpoint/2010/main" val="3471932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9A41E0-9B16-91F9-724D-96853661B90A}"/>
              </a:ext>
            </a:extLst>
          </p:cNvPr>
          <p:cNvSpPr>
            <a:spLocks noGrp="1"/>
          </p:cNvSpPr>
          <p:nvPr>
            <p:ph type="title"/>
          </p:nvPr>
        </p:nvSpPr>
        <p:spPr/>
        <p:txBody>
          <a:bodyPr/>
          <a:lstStyle/>
          <a:p>
            <a:r>
              <a:rPr lang="cs-CZ" dirty="0"/>
              <a:t>Příklad:</a:t>
            </a:r>
          </a:p>
        </p:txBody>
      </p:sp>
      <p:sp>
        <p:nvSpPr>
          <p:cNvPr id="4" name="TextovéPole 3">
            <a:extLst>
              <a:ext uri="{FF2B5EF4-FFF2-40B4-BE49-F238E27FC236}">
                <a16:creationId xmlns:a16="http://schemas.microsoft.com/office/drawing/2014/main" id="{284AA2BA-BC3C-96A9-BC79-FFDB42A14EBE}"/>
              </a:ext>
            </a:extLst>
          </p:cNvPr>
          <p:cNvSpPr txBox="1"/>
          <p:nvPr/>
        </p:nvSpPr>
        <p:spPr>
          <a:xfrm>
            <a:off x="539552" y="1059582"/>
            <a:ext cx="6318448" cy="1600438"/>
          </a:xfrm>
          <a:prstGeom prst="rect">
            <a:avLst/>
          </a:prstGeom>
          <a:noFill/>
        </p:spPr>
        <p:txBody>
          <a:bodyPr wrap="square">
            <a:spAutoFit/>
          </a:bodyPr>
          <a:lstStyle/>
          <a:p>
            <a:r>
              <a:rPr lang="cs-CZ" sz="1400" dirty="0"/>
              <a:t>Kolik euro dostaneme za 1000 Kč, je-li kurz koruny k euru kotován jako 24,010 CZK/EUR?</a:t>
            </a:r>
          </a:p>
          <a:p>
            <a:r>
              <a:rPr lang="cs-CZ" sz="1400" dirty="0"/>
              <a:t>Řešení:</a:t>
            </a:r>
          </a:p>
          <a:p>
            <a:endParaRPr lang="cs-CZ" sz="1400" dirty="0"/>
          </a:p>
          <a:p>
            <a:endParaRPr lang="cs-CZ" sz="1400" dirty="0"/>
          </a:p>
          <a:p>
            <a:endParaRPr lang="cs-CZ" sz="1400" dirty="0"/>
          </a:p>
          <a:p>
            <a:endParaRPr lang="cs-CZ" sz="1400" dirty="0"/>
          </a:p>
        </p:txBody>
      </p:sp>
      <p:pic>
        <p:nvPicPr>
          <p:cNvPr id="6" name="Obrázek 5" descr="Obsah obrázku text&#10;&#10;Popis byl vytvořen automaticky">
            <a:extLst>
              <a:ext uri="{FF2B5EF4-FFF2-40B4-BE49-F238E27FC236}">
                <a16:creationId xmlns:a16="http://schemas.microsoft.com/office/drawing/2014/main" id="{B20F9B70-38AE-11B9-B4E4-8AC335A4B7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1854" y="1878270"/>
            <a:ext cx="3794122" cy="1386960"/>
          </a:xfrm>
          <a:prstGeom prst="rect">
            <a:avLst/>
          </a:prstGeom>
        </p:spPr>
      </p:pic>
      <p:sp>
        <p:nvSpPr>
          <p:cNvPr id="8" name="TextovéPole 7">
            <a:extLst>
              <a:ext uri="{FF2B5EF4-FFF2-40B4-BE49-F238E27FC236}">
                <a16:creationId xmlns:a16="http://schemas.microsoft.com/office/drawing/2014/main" id="{A921CE74-00A8-C616-8485-995D0C540ABA}"/>
              </a:ext>
            </a:extLst>
          </p:cNvPr>
          <p:cNvSpPr txBox="1"/>
          <p:nvPr/>
        </p:nvSpPr>
        <p:spPr>
          <a:xfrm>
            <a:off x="1187624" y="3478708"/>
            <a:ext cx="4572000" cy="646331"/>
          </a:xfrm>
          <a:prstGeom prst="rect">
            <a:avLst/>
          </a:prstGeom>
          <a:noFill/>
        </p:spPr>
        <p:txBody>
          <a:bodyPr wrap="square">
            <a:spAutoFit/>
          </a:bodyPr>
          <a:lstStyle/>
          <a:p>
            <a:r>
              <a:rPr lang="pl-PL" dirty="0"/>
              <a:t>Odpověď:</a:t>
            </a:r>
          </a:p>
          <a:p>
            <a:r>
              <a:rPr lang="pl-PL" dirty="0"/>
              <a:t>Za 1000 Kč cca dostaneme 41,6 Euro.</a:t>
            </a:r>
            <a:endParaRPr lang="cs-CZ" dirty="0"/>
          </a:p>
        </p:txBody>
      </p:sp>
    </p:spTree>
    <p:extLst>
      <p:ext uri="{BB962C8B-B14F-4D97-AF65-F5344CB8AC3E}">
        <p14:creationId xmlns:p14="http://schemas.microsoft.com/office/powerpoint/2010/main" val="26468415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0730D8-E6B1-1C08-1987-97098368551E}"/>
              </a:ext>
            </a:extLst>
          </p:cNvPr>
          <p:cNvSpPr>
            <a:spLocks noGrp="1"/>
          </p:cNvSpPr>
          <p:nvPr>
            <p:ph type="title"/>
          </p:nvPr>
        </p:nvSpPr>
        <p:spPr/>
        <p:txBody>
          <a:bodyPr/>
          <a:lstStyle/>
          <a:p>
            <a:r>
              <a:rPr lang="cs-CZ" dirty="0"/>
              <a:t>Příklad:</a:t>
            </a:r>
          </a:p>
        </p:txBody>
      </p:sp>
      <p:sp>
        <p:nvSpPr>
          <p:cNvPr id="4" name="TextovéPole 3">
            <a:extLst>
              <a:ext uri="{FF2B5EF4-FFF2-40B4-BE49-F238E27FC236}">
                <a16:creationId xmlns:a16="http://schemas.microsoft.com/office/drawing/2014/main" id="{8E831DF6-C379-1D42-304B-62C55CEBC2B9}"/>
              </a:ext>
            </a:extLst>
          </p:cNvPr>
          <p:cNvSpPr txBox="1"/>
          <p:nvPr/>
        </p:nvSpPr>
        <p:spPr>
          <a:xfrm>
            <a:off x="539552" y="915566"/>
            <a:ext cx="6408712" cy="1200329"/>
          </a:xfrm>
          <a:prstGeom prst="rect">
            <a:avLst/>
          </a:prstGeom>
          <a:noFill/>
        </p:spPr>
        <p:txBody>
          <a:bodyPr wrap="square">
            <a:spAutoFit/>
          </a:bodyPr>
          <a:lstStyle/>
          <a:p>
            <a:r>
              <a:rPr lang="cs-CZ" dirty="0"/>
              <a:t>Kolik korun dostaneme v bance za 150 dolarů, je-li kurz dolaru ke koruně kotován jako 0,05676 USD/CZK?</a:t>
            </a:r>
          </a:p>
          <a:p>
            <a:endParaRPr lang="cs-CZ" dirty="0"/>
          </a:p>
          <a:p>
            <a:r>
              <a:rPr lang="cs-CZ" dirty="0"/>
              <a:t>Řešení:</a:t>
            </a:r>
          </a:p>
        </p:txBody>
      </p:sp>
      <p:pic>
        <p:nvPicPr>
          <p:cNvPr id="6" name="Obrázek 5" descr="Obsah obrázku text&#10;&#10;Popis byl vytvořen automaticky">
            <a:extLst>
              <a:ext uri="{FF2B5EF4-FFF2-40B4-BE49-F238E27FC236}">
                <a16:creationId xmlns:a16="http://schemas.microsoft.com/office/drawing/2014/main" id="{E8935899-1397-61EF-C58C-106984F4EE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2211710"/>
            <a:ext cx="3033023" cy="1417443"/>
          </a:xfrm>
          <a:prstGeom prst="rect">
            <a:avLst/>
          </a:prstGeom>
        </p:spPr>
      </p:pic>
      <p:sp>
        <p:nvSpPr>
          <p:cNvPr id="8" name="TextovéPole 7">
            <a:extLst>
              <a:ext uri="{FF2B5EF4-FFF2-40B4-BE49-F238E27FC236}">
                <a16:creationId xmlns:a16="http://schemas.microsoft.com/office/drawing/2014/main" id="{3AFC801E-E144-8CDE-4B7E-632BB30D25A0}"/>
              </a:ext>
            </a:extLst>
          </p:cNvPr>
          <p:cNvSpPr txBox="1"/>
          <p:nvPr/>
        </p:nvSpPr>
        <p:spPr>
          <a:xfrm>
            <a:off x="681564" y="3904768"/>
            <a:ext cx="4572000" cy="646331"/>
          </a:xfrm>
          <a:prstGeom prst="rect">
            <a:avLst/>
          </a:prstGeom>
          <a:noFill/>
        </p:spPr>
        <p:txBody>
          <a:bodyPr wrap="square">
            <a:spAutoFit/>
          </a:bodyPr>
          <a:lstStyle/>
          <a:p>
            <a:r>
              <a:rPr lang="pl-PL" dirty="0"/>
              <a:t>Odpověď:</a:t>
            </a:r>
          </a:p>
          <a:p>
            <a:r>
              <a:rPr lang="pl-PL" dirty="0"/>
              <a:t>Za 150 dolarů dostaneme cca 2642, 71 Kč.</a:t>
            </a:r>
            <a:endParaRPr lang="cs-CZ" dirty="0"/>
          </a:p>
        </p:txBody>
      </p:sp>
    </p:spTree>
    <p:extLst>
      <p:ext uri="{BB962C8B-B14F-4D97-AF65-F5344CB8AC3E}">
        <p14:creationId xmlns:p14="http://schemas.microsoft.com/office/powerpoint/2010/main" val="10339838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E062F4-4E52-4127-B1AC-FD91C7505A8F}"/>
              </a:ext>
            </a:extLst>
          </p:cNvPr>
          <p:cNvSpPr>
            <a:spLocks noGrp="1"/>
          </p:cNvSpPr>
          <p:nvPr>
            <p:ph type="title"/>
          </p:nvPr>
        </p:nvSpPr>
        <p:spPr/>
        <p:txBody>
          <a:bodyPr/>
          <a:lstStyle/>
          <a:p>
            <a:r>
              <a:rPr lang="cs-CZ" dirty="0"/>
              <a:t>Příklad:</a:t>
            </a:r>
          </a:p>
        </p:txBody>
      </p:sp>
      <p:pic>
        <p:nvPicPr>
          <p:cNvPr id="4" name="Obrázek 3" descr="Obsah obrázku text&#10;&#10;Popis byl vytvořen automaticky">
            <a:extLst>
              <a:ext uri="{FF2B5EF4-FFF2-40B4-BE49-F238E27FC236}">
                <a16:creationId xmlns:a16="http://schemas.microsoft.com/office/drawing/2014/main" id="{94C09FB8-6BCA-9239-F440-6F5381D339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987574"/>
            <a:ext cx="5677392" cy="1882303"/>
          </a:xfrm>
          <a:prstGeom prst="rect">
            <a:avLst/>
          </a:prstGeom>
        </p:spPr>
      </p:pic>
      <p:pic>
        <p:nvPicPr>
          <p:cNvPr id="6" name="Obrázek 5">
            <a:extLst>
              <a:ext uri="{FF2B5EF4-FFF2-40B4-BE49-F238E27FC236}">
                <a16:creationId xmlns:a16="http://schemas.microsoft.com/office/drawing/2014/main" id="{784A57B1-0897-90BF-B3AE-784DBFC021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528" y="3291830"/>
            <a:ext cx="5791702" cy="579170"/>
          </a:xfrm>
          <a:prstGeom prst="rect">
            <a:avLst/>
          </a:prstGeom>
        </p:spPr>
      </p:pic>
    </p:spTree>
    <p:extLst>
      <p:ext uri="{BB962C8B-B14F-4D97-AF65-F5344CB8AC3E}">
        <p14:creationId xmlns:p14="http://schemas.microsoft.com/office/powerpoint/2010/main" val="30261538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59632" y="2067694"/>
            <a:ext cx="7200800" cy="1152128"/>
          </a:xfrm>
        </p:spPr>
        <p:txBody>
          <a:bodyPr/>
          <a:lstStyle/>
          <a:p>
            <a:r>
              <a:rPr lang="cs-CZ" sz="2800" dirty="0"/>
              <a:t>Děkuji za pozornost a přeji pěkný den </a:t>
            </a:r>
            <a:r>
              <a:rPr lang="cs-CZ" sz="2800" dirty="0">
                <a:sym typeface="Wingdings" panose="05000000000000000000" pitchFamily="2" charset="2"/>
              </a:rPr>
              <a:t></a:t>
            </a:r>
            <a:endParaRPr lang="cs-CZ" sz="2800" dirty="0"/>
          </a:p>
        </p:txBody>
      </p:sp>
    </p:spTree>
    <p:extLst>
      <p:ext uri="{BB962C8B-B14F-4D97-AF65-F5344CB8AC3E}">
        <p14:creationId xmlns:p14="http://schemas.microsoft.com/office/powerpoint/2010/main" val="319052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b="1" i="0" dirty="0">
                <a:solidFill>
                  <a:srgbClr val="2526A9"/>
                </a:solidFill>
                <a:effectLst/>
                <a:latin typeface="Arial" panose="020B0604020202020204" pitchFamily="34" charset="0"/>
              </a:rPr>
              <a:t>Kurzy devizového trhu</a:t>
            </a:r>
          </a:p>
        </p:txBody>
      </p:sp>
      <p:sp>
        <p:nvSpPr>
          <p:cNvPr id="5" name="TextovéPole 4">
            <a:extLst>
              <a:ext uri="{FF2B5EF4-FFF2-40B4-BE49-F238E27FC236}">
                <a16:creationId xmlns:a16="http://schemas.microsoft.com/office/drawing/2014/main" id="{8D00D5C1-7E08-5A2D-795C-DB0365DD72D4}"/>
              </a:ext>
            </a:extLst>
          </p:cNvPr>
          <p:cNvSpPr txBox="1"/>
          <p:nvPr/>
        </p:nvSpPr>
        <p:spPr>
          <a:xfrm>
            <a:off x="323528" y="915566"/>
            <a:ext cx="6840760" cy="1477328"/>
          </a:xfrm>
          <a:prstGeom prst="rect">
            <a:avLst/>
          </a:prstGeom>
          <a:noFill/>
        </p:spPr>
        <p:txBody>
          <a:bodyPr wrap="square">
            <a:spAutoFit/>
          </a:bodyPr>
          <a:lstStyle/>
          <a:p>
            <a:r>
              <a:rPr lang="cs-CZ" dirty="0"/>
              <a:t>Kurzy devizového trhu jsou vyhlašovány pro běžně obchodované měny, a to každý pracovní den po 14.30 s platností pro aktuální pracovní den a pro případnou následující sobotu, neděli či státní svátek (tj. např. kurz vyhlášený v úterý 23. 12. platí pro úterý 23. 12., státní svátky 24.–26. 12. a pro sobotu 27. 12. a neděli 28. 12.).</a:t>
            </a:r>
          </a:p>
        </p:txBody>
      </p:sp>
    </p:spTree>
    <p:extLst>
      <p:ext uri="{BB962C8B-B14F-4D97-AF65-F5344CB8AC3E}">
        <p14:creationId xmlns:p14="http://schemas.microsoft.com/office/powerpoint/2010/main" val="26438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6BA965-4FDB-7A8E-C048-74DC8F18921D}"/>
              </a:ext>
            </a:extLst>
          </p:cNvPr>
          <p:cNvSpPr>
            <a:spLocks noGrp="1"/>
          </p:cNvSpPr>
          <p:nvPr>
            <p:ph type="title"/>
          </p:nvPr>
        </p:nvSpPr>
        <p:spPr>
          <a:xfrm>
            <a:off x="179512" y="339502"/>
            <a:ext cx="7272808" cy="507703"/>
          </a:xfrm>
        </p:spPr>
        <p:txBody>
          <a:bodyPr/>
          <a:lstStyle/>
          <a:p>
            <a:r>
              <a:rPr lang="cs-CZ" dirty="0"/>
              <a:t>Devizový trh a kótování devizového kurzu</a:t>
            </a:r>
          </a:p>
        </p:txBody>
      </p:sp>
      <p:sp>
        <p:nvSpPr>
          <p:cNvPr id="4" name="TextovéPole 3">
            <a:extLst>
              <a:ext uri="{FF2B5EF4-FFF2-40B4-BE49-F238E27FC236}">
                <a16:creationId xmlns:a16="http://schemas.microsoft.com/office/drawing/2014/main" id="{BB664C73-2746-A6F1-494B-476B53B0EA04}"/>
              </a:ext>
            </a:extLst>
          </p:cNvPr>
          <p:cNvSpPr txBox="1"/>
          <p:nvPr/>
        </p:nvSpPr>
        <p:spPr>
          <a:xfrm>
            <a:off x="467544" y="1131589"/>
            <a:ext cx="6390456" cy="3693319"/>
          </a:xfrm>
          <a:prstGeom prst="rect">
            <a:avLst/>
          </a:prstGeom>
          <a:noFill/>
        </p:spPr>
        <p:txBody>
          <a:bodyPr wrap="square">
            <a:spAutoFit/>
          </a:bodyPr>
          <a:lstStyle/>
          <a:p>
            <a:pPr algn="just"/>
            <a:r>
              <a:rPr lang="cs-CZ" dirty="0"/>
              <a:t>Devizový trh je trh, kde se obchoduje s měnami.</a:t>
            </a:r>
          </a:p>
          <a:p>
            <a:pPr algn="just"/>
            <a:endParaRPr lang="cs-CZ" dirty="0"/>
          </a:p>
          <a:p>
            <a:pPr algn="just"/>
            <a:r>
              <a:rPr lang="cs-CZ" dirty="0"/>
              <a:t>Pro poptávající a nabízející plní 2 funkce:</a:t>
            </a:r>
          </a:p>
          <a:p>
            <a:pPr algn="just"/>
            <a:endParaRPr lang="cs-CZ" dirty="0"/>
          </a:p>
          <a:p>
            <a:pPr algn="just"/>
            <a:r>
              <a:rPr lang="cs-CZ" dirty="0"/>
              <a:t>Přeměna kupní síly z jedné měny do druhé</a:t>
            </a:r>
          </a:p>
          <a:p>
            <a:pPr algn="just"/>
            <a:r>
              <a:rPr lang="cs-CZ" dirty="0"/>
              <a:t>Zajištění proti kurzovému riziku</a:t>
            </a:r>
          </a:p>
          <a:p>
            <a:pPr algn="just"/>
            <a:r>
              <a:rPr lang="cs-CZ" dirty="0"/>
              <a:t>Z územního hlediska zahrnuje devizový trh všechna místa, kde se měna obchoduje (kurz CZK se nevytváří v Praze, ale na globálním trhu, kde se obchoduje 24 hodin denně).</a:t>
            </a:r>
          </a:p>
          <a:p>
            <a:pPr algn="just"/>
            <a:r>
              <a:rPr lang="cs-CZ" dirty="0"/>
              <a:t>Je to nejvíce globalizovaný trh, což je důsledek:</a:t>
            </a:r>
          </a:p>
          <a:p>
            <a:pPr algn="just"/>
            <a:r>
              <a:rPr lang="cs-CZ" dirty="0"/>
              <a:t>Moderních technologií (bezhotovostní platební styk, elektronické obchodování…)</a:t>
            </a:r>
          </a:p>
          <a:p>
            <a:pPr algn="just"/>
            <a:r>
              <a:rPr lang="cs-CZ" dirty="0"/>
              <a:t>Nárůst počtu zemí s vnější směnitelností (&gt;80% z celkového počtu)</a:t>
            </a:r>
          </a:p>
        </p:txBody>
      </p:sp>
    </p:spTree>
    <p:extLst>
      <p:ext uri="{BB962C8B-B14F-4D97-AF65-F5344CB8AC3E}">
        <p14:creationId xmlns:p14="http://schemas.microsoft.com/office/powerpoint/2010/main" val="1622975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592FCD-9C0F-ECE2-1EBA-F40C55CFFADE}"/>
              </a:ext>
            </a:extLst>
          </p:cNvPr>
          <p:cNvSpPr>
            <a:spLocks noGrp="1"/>
          </p:cNvSpPr>
          <p:nvPr>
            <p:ph type="title"/>
          </p:nvPr>
        </p:nvSpPr>
        <p:spPr/>
        <p:txBody>
          <a:bodyPr/>
          <a:lstStyle/>
          <a:p>
            <a:r>
              <a:rPr lang="cs-CZ" dirty="0"/>
              <a:t>Směnitelnost</a:t>
            </a:r>
          </a:p>
        </p:txBody>
      </p:sp>
      <p:sp>
        <p:nvSpPr>
          <p:cNvPr id="4" name="TextovéPole 3">
            <a:extLst>
              <a:ext uri="{FF2B5EF4-FFF2-40B4-BE49-F238E27FC236}">
                <a16:creationId xmlns:a16="http://schemas.microsoft.com/office/drawing/2014/main" id="{96953F8D-B54A-A66B-5DFE-4DCDE32EA232}"/>
              </a:ext>
            </a:extLst>
          </p:cNvPr>
          <p:cNvSpPr txBox="1"/>
          <p:nvPr/>
        </p:nvSpPr>
        <p:spPr>
          <a:xfrm>
            <a:off x="467544" y="915566"/>
            <a:ext cx="5976664" cy="2862322"/>
          </a:xfrm>
          <a:prstGeom prst="rect">
            <a:avLst/>
          </a:prstGeom>
          <a:noFill/>
        </p:spPr>
        <p:txBody>
          <a:bodyPr wrap="square">
            <a:spAutoFit/>
          </a:bodyPr>
          <a:lstStyle/>
          <a:p>
            <a:r>
              <a:rPr lang="cs-CZ" dirty="0"/>
              <a:t>Směnitelnost lze omezit:</a:t>
            </a:r>
          </a:p>
          <a:p>
            <a:r>
              <a:rPr lang="cs-CZ" dirty="0"/>
              <a:t>Z hlediska předmětu plateb:</a:t>
            </a:r>
          </a:p>
          <a:p>
            <a:r>
              <a:rPr lang="cs-CZ" dirty="0"/>
              <a:t>Pro běžné platby (na běžném účtu)</a:t>
            </a:r>
          </a:p>
          <a:p>
            <a:r>
              <a:rPr lang="cs-CZ" dirty="0"/>
              <a:t>Pro kapitálové platby (na kapitálovém a finančním účtu)</a:t>
            </a:r>
          </a:p>
          <a:p>
            <a:r>
              <a:rPr lang="cs-CZ" dirty="0"/>
              <a:t>Pro obojí</a:t>
            </a:r>
          </a:p>
          <a:p>
            <a:endParaRPr lang="cs-CZ" dirty="0"/>
          </a:p>
          <a:p>
            <a:r>
              <a:rPr lang="cs-CZ" dirty="0"/>
              <a:t>Z hlediska subjektu plateb:</a:t>
            </a:r>
          </a:p>
          <a:p>
            <a:r>
              <a:rPr lang="cs-CZ" dirty="0"/>
              <a:t>Pro rezidenty (vnitřní)</a:t>
            </a:r>
          </a:p>
          <a:p>
            <a:r>
              <a:rPr lang="cs-CZ" dirty="0"/>
              <a:t>Pro nerezidenty (vnější)</a:t>
            </a:r>
          </a:p>
          <a:p>
            <a:r>
              <a:rPr lang="cs-CZ" dirty="0"/>
              <a:t>Pro obojí</a:t>
            </a:r>
          </a:p>
        </p:txBody>
      </p:sp>
    </p:spTree>
    <p:extLst>
      <p:ext uri="{BB962C8B-B14F-4D97-AF65-F5344CB8AC3E}">
        <p14:creationId xmlns:p14="http://schemas.microsoft.com/office/powerpoint/2010/main" val="2970700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ABD597-C04B-D167-BE8B-3FA26BA09160}"/>
              </a:ext>
            </a:extLst>
          </p:cNvPr>
          <p:cNvSpPr>
            <a:spLocks noGrp="1"/>
          </p:cNvSpPr>
          <p:nvPr>
            <p:ph type="title"/>
          </p:nvPr>
        </p:nvSpPr>
        <p:spPr/>
        <p:txBody>
          <a:bodyPr/>
          <a:lstStyle/>
          <a:p>
            <a:r>
              <a:rPr lang="cs-CZ" dirty="0"/>
              <a:t>Valuty a devizy</a:t>
            </a:r>
          </a:p>
        </p:txBody>
      </p:sp>
      <p:sp>
        <p:nvSpPr>
          <p:cNvPr id="4" name="TextovéPole 3">
            <a:extLst>
              <a:ext uri="{FF2B5EF4-FFF2-40B4-BE49-F238E27FC236}">
                <a16:creationId xmlns:a16="http://schemas.microsoft.com/office/drawing/2014/main" id="{31D1090F-A610-BDB9-59D5-EA654488D6E4}"/>
              </a:ext>
            </a:extLst>
          </p:cNvPr>
          <p:cNvSpPr txBox="1"/>
          <p:nvPr/>
        </p:nvSpPr>
        <p:spPr>
          <a:xfrm>
            <a:off x="467544" y="1002554"/>
            <a:ext cx="6390456" cy="2862322"/>
          </a:xfrm>
          <a:prstGeom prst="rect">
            <a:avLst/>
          </a:prstGeom>
          <a:noFill/>
        </p:spPr>
        <p:txBody>
          <a:bodyPr wrap="square">
            <a:spAutoFit/>
          </a:bodyPr>
          <a:lstStyle/>
          <a:p>
            <a:r>
              <a:rPr lang="cs-CZ" dirty="0"/>
              <a:t>Trh valut (hotovostní cizí peníze)</a:t>
            </a:r>
          </a:p>
          <a:p>
            <a:endParaRPr lang="cs-CZ" dirty="0"/>
          </a:p>
          <a:p>
            <a:r>
              <a:rPr lang="cs-CZ" dirty="0"/>
              <a:t>Nejčastěji pro cestovní ruch</a:t>
            </a:r>
          </a:p>
          <a:p>
            <a:r>
              <a:rPr lang="cs-CZ" dirty="0"/>
              <a:t>Banky/směnárny mají vysoké náklady a velké riziko =&gt; velké rozpětí mezi kurzem nákup a prodej (spread) cca 5 %, u „exotických“ měn až 10 %</a:t>
            </a:r>
          </a:p>
          <a:p>
            <a:r>
              <a:rPr lang="cs-CZ" dirty="0"/>
              <a:t>Trh deviz (bezhotovostní cizí peníze)</a:t>
            </a:r>
          </a:p>
          <a:p>
            <a:endParaRPr lang="cs-CZ" dirty="0"/>
          </a:p>
          <a:p>
            <a:r>
              <a:rPr lang="cs-CZ" dirty="0"/>
              <a:t>Obvykle spread 1 % u „maloobchodu“</a:t>
            </a:r>
          </a:p>
          <a:p>
            <a:r>
              <a:rPr lang="cs-CZ" dirty="0"/>
              <a:t>0,1 % na mezibankovním trhu</a:t>
            </a:r>
          </a:p>
        </p:txBody>
      </p:sp>
    </p:spTree>
    <p:extLst>
      <p:ext uri="{BB962C8B-B14F-4D97-AF65-F5344CB8AC3E}">
        <p14:creationId xmlns:p14="http://schemas.microsoft.com/office/powerpoint/2010/main" val="3840657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B0EAA7-10F1-D2CA-E5CC-B3DFE53CB4E2}"/>
              </a:ext>
            </a:extLst>
          </p:cNvPr>
          <p:cNvSpPr>
            <a:spLocks noGrp="1"/>
          </p:cNvSpPr>
          <p:nvPr>
            <p:ph type="title"/>
          </p:nvPr>
        </p:nvSpPr>
        <p:spPr>
          <a:xfrm>
            <a:off x="251520" y="195486"/>
            <a:ext cx="7416824" cy="507703"/>
          </a:xfrm>
        </p:spPr>
        <p:txBody>
          <a:bodyPr/>
          <a:lstStyle/>
          <a:p>
            <a:r>
              <a:rPr lang="cs-CZ" dirty="0"/>
              <a:t>Klasifikace devizového trhu podle charakteru obchodování</a:t>
            </a:r>
          </a:p>
        </p:txBody>
      </p:sp>
      <p:sp>
        <p:nvSpPr>
          <p:cNvPr id="4" name="TextovéPole 3">
            <a:extLst>
              <a:ext uri="{FF2B5EF4-FFF2-40B4-BE49-F238E27FC236}">
                <a16:creationId xmlns:a16="http://schemas.microsoft.com/office/drawing/2014/main" id="{2058DF87-5786-DBCE-A99F-31F2B3D7199C}"/>
              </a:ext>
            </a:extLst>
          </p:cNvPr>
          <p:cNvSpPr txBox="1"/>
          <p:nvPr/>
        </p:nvSpPr>
        <p:spPr>
          <a:xfrm>
            <a:off x="539552" y="771550"/>
            <a:ext cx="7488832" cy="2308324"/>
          </a:xfrm>
          <a:prstGeom prst="rect">
            <a:avLst/>
          </a:prstGeom>
          <a:noFill/>
        </p:spPr>
        <p:txBody>
          <a:bodyPr wrap="square">
            <a:spAutoFit/>
          </a:bodyPr>
          <a:lstStyle/>
          <a:p>
            <a:r>
              <a:rPr lang="cs-CZ" dirty="0"/>
              <a:t>Neburzovní (</a:t>
            </a:r>
            <a:r>
              <a:rPr lang="cs-CZ" dirty="0" err="1"/>
              <a:t>over</a:t>
            </a:r>
            <a:r>
              <a:rPr lang="cs-CZ" dirty="0"/>
              <a:t> </a:t>
            </a:r>
            <a:r>
              <a:rPr lang="cs-CZ" dirty="0" err="1"/>
              <a:t>the</a:t>
            </a:r>
            <a:r>
              <a:rPr lang="cs-CZ" dirty="0"/>
              <a:t> </a:t>
            </a:r>
            <a:r>
              <a:rPr lang="cs-CZ" dirty="0" err="1"/>
              <a:t>counter</a:t>
            </a:r>
            <a:r>
              <a:rPr lang="cs-CZ" dirty="0"/>
              <a:t> market; OTC)</a:t>
            </a:r>
          </a:p>
          <a:p>
            <a:r>
              <a:rPr lang="cs-CZ" dirty="0"/>
              <a:t>převažující forma, která funguje na základě elektronického spojení jednotlivých účastníků trhu (dříve telefon, fax) dnes například SWIFT (mezinárodní komunikační síť pro transakce mezi bankami; od 1973)</a:t>
            </a:r>
          </a:p>
          <a:p>
            <a:endParaRPr lang="cs-CZ" dirty="0"/>
          </a:p>
          <a:p>
            <a:r>
              <a:rPr lang="cs-CZ" dirty="0"/>
              <a:t>Burzovní trh</a:t>
            </a:r>
          </a:p>
          <a:p>
            <a:r>
              <a:rPr lang="cs-CZ" dirty="0"/>
              <a:t>pouze u některých termínových obchodů, kde se obchoduje přes devizové burzy</a:t>
            </a:r>
          </a:p>
        </p:txBody>
      </p:sp>
    </p:spTree>
    <p:extLst>
      <p:ext uri="{BB962C8B-B14F-4D97-AF65-F5344CB8AC3E}">
        <p14:creationId xmlns:p14="http://schemas.microsoft.com/office/powerpoint/2010/main" val="1862736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796747-4A8D-FA97-F42A-0F840C5DFE9F}"/>
              </a:ext>
            </a:extLst>
          </p:cNvPr>
          <p:cNvSpPr>
            <a:spLocks noGrp="1"/>
          </p:cNvSpPr>
          <p:nvPr>
            <p:ph type="title"/>
          </p:nvPr>
        </p:nvSpPr>
        <p:spPr>
          <a:xfrm>
            <a:off x="251520" y="195486"/>
            <a:ext cx="6696744" cy="507703"/>
          </a:xfrm>
        </p:spPr>
        <p:txBody>
          <a:bodyPr/>
          <a:lstStyle/>
          <a:p>
            <a:r>
              <a:rPr lang="cs-CZ" dirty="0"/>
              <a:t>Klasifikace devizového trhu podle subjektů</a:t>
            </a:r>
          </a:p>
        </p:txBody>
      </p:sp>
      <p:sp>
        <p:nvSpPr>
          <p:cNvPr id="4" name="TextovéPole 3">
            <a:extLst>
              <a:ext uri="{FF2B5EF4-FFF2-40B4-BE49-F238E27FC236}">
                <a16:creationId xmlns:a16="http://schemas.microsoft.com/office/drawing/2014/main" id="{F76C7F43-87C6-C31E-AFCD-AB2F21B77D89}"/>
              </a:ext>
            </a:extLst>
          </p:cNvPr>
          <p:cNvSpPr txBox="1"/>
          <p:nvPr/>
        </p:nvSpPr>
        <p:spPr>
          <a:xfrm>
            <a:off x="683568" y="1059582"/>
            <a:ext cx="6030416" cy="1754326"/>
          </a:xfrm>
          <a:prstGeom prst="rect">
            <a:avLst/>
          </a:prstGeom>
          <a:noFill/>
        </p:spPr>
        <p:txBody>
          <a:bodyPr wrap="square">
            <a:spAutoFit/>
          </a:bodyPr>
          <a:lstStyle/>
          <a:p>
            <a:r>
              <a:rPr lang="cs-CZ" dirty="0"/>
              <a:t>Mezibankovní (velkoobchodní)</a:t>
            </a:r>
          </a:p>
          <a:p>
            <a:r>
              <a:rPr lang="cs-CZ" dirty="0"/>
              <a:t>Vztah banka-banka</a:t>
            </a:r>
          </a:p>
          <a:p>
            <a:endParaRPr lang="cs-CZ" dirty="0"/>
          </a:p>
          <a:p>
            <a:r>
              <a:rPr lang="cs-CZ" dirty="0"/>
              <a:t>Klientský (maloobchodní)</a:t>
            </a:r>
          </a:p>
          <a:p>
            <a:r>
              <a:rPr lang="cs-CZ" dirty="0"/>
              <a:t>Vztah banka-klient (výrobní podnik, investiční společnost, jednotlivci…)</a:t>
            </a:r>
          </a:p>
        </p:txBody>
      </p:sp>
    </p:spTree>
    <p:extLst>
      <p:ext uri="{BB962C8B-B14F-4D97-AF65-F5344CB8AC3E}">
        <p14:creationId xmlns:p14="http://schemas.microsoft.com/office/powerpoint/2010/main" val="2440854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FF1D85-C5B4-BF6C-142B-561D885FF4A7}"/>
              </a:ext>
            </a:extLst>
          </p:cNvPr>
          <p:cNvSpPr>
            <a:spLocks noGrp="1"/>
          </p:cNvSpPr>
          <p:nvPr>
            <p:ph type="title"/>
          </p:nvPr>
        </p:nvSpPr>
        <p:spPr/>
        <p:txBody>
          <a:bodyPr/>
          <a:lstStyle/>
          <a:p>
            <a:endParaRPr lang="cs-CZ"/>
          </a:p>
        </p:txBody>
      </p:sp>
      <p:sp>
        <p:nvSpPr>
          <p:cNvPr id="4" name="TextovéPole 3">
            <a:extLst>
              <a:ext uri="{FF2B5EF4-FFF2-40B4-BE49-F238E27FC236}">
                <a16:creationId xmlns:a16="http://schemas.microsoft.com/office/drawing/2014/main" id="{D4FDB3FD-AF3E-3968-29A1-D212C2BEB90A}"/>
              </a:ext>
            </a:extLst>
          </p:cNvPr>
          <p:cNvSpPr txBox="1"/>
          <p:nvPr/>
        </p:nvSpPr>
        <p:spPr>
          <a:xfrm>
            <a:off x="539552" y="1141053"/>
            <a:ext cx="6318448" cy="2031325"/>
          </a:xfrm>
          <a:prstGeom prst="rect">
            <a:avLst/>
          </a:prstGeom>
          <a:noFill/>
        </p:spPr>
        <p:txBody>
          <a:bodyPr wrap="square">
            <a:spAutoFit/>
          </a:bodyPr>
          <a:lstStyle/>
          <a:p>
            <a:r>
              <a:rPr lang="cs-CZ" dirty="0"/>
              <a:t>Banky obchodují prostřednictvím dealerů (osoby, které nakupují a prodávají na účet banky cizí měnu a vytvářejí tak na trhu devizový kurz).</a:t>
            </a:r>
          </a:p>
          <a:p>
            <a:endParaRPr lang="cs-CZ" dirty="0"/>
          </a:p>
          <a:p>
            <a:r>
              <a:rPr lang="cs-CZ" dirty="0"/>
              <a:t>Dalšími osobami jsou brokeři – zprostředkovatelé, kteří uskutečňují za poplatek devizové obchody (klient vystupuje pak anonymně a také nemusí mít potřebné znalosti a informace).</a:t>
            </a:r>
          </a:p>
        </p:txBody>
      </p:sp>
    </p:spTree>
    <p:extLst>
      <p:ext uri="{BB962C8B-B14F-4D97-AF65-F5344CB8AC3E}">
        <p14:creationId xmlns:p14="http://schemas.microsoft.com/office/powerpoint/2010/main" val="3227761253"/>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4598</TotalTime>
  <Words>1696</Words>
  <Application>Microsoft Office PowerPoint</Application>
  <PresentationFormat>Předvádění na obrazovce (16:9)</PresentationFormat>
  <Paragraphs>134</Paragraphs>
  <Slides>27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27</vt:i4>
      </vt:variant>
    </vt:vector>
  </HeadingPairs>
  <TitlesOfParts>
    <vt:vector size="31" baseType="lpstr">
      <vt:lpstr>Arial</vt:lpstr>
      <vt:lpstr>Calibri</vt:lpstr>
      <vt:lpstr>Times New Roman</vt:lpstr>
      <vt:lpstr>SLU</vt:lpstr>
      <vt:lpstr>Finanční a pojistná matematika  Devizový trh </vt:lpstr>
      <vt:lpstr>Devizový trh</vt:lpstr>
      <vt:lpstr>Kurzy devizového trhu</vt:lpstr>
      <vt:lpstr>Devizový trh a kótování devizového kurzu</vt:lpstr>
      <vt:lpstr>Směnitelnost</vt:lpstr>
      <vt:lpstr>Valuty a devizy</vt:lpstr>
      <vt:lpstr>Klasifikace devizového trhu podle charakteru obchodování</vt:lpstr>
      <vt:lpstr>Klasifikace devizového trhu podle subjektů</vt:lpstr>
      <vt:lpstr>Prezentace aplikace PowerPoint</vt:lpstr>
      <vt:lpstr>Centrální banky na devizovém trhu</vt:lpstr>
      <vt:lpstr>Subjekty vystupují na devizovém trhu ve dvou rolích</vt:lpstr>
      <vt:lpstr>Devizové pozice</vt:lpstr>
      <vt:lpstr>Klasifikace devizových trhů podle techniky operací</vt:lpstr>
      <vt:lpstr>Prezentace aplikace PowerPoint</vt:lpstr>
      <vt:lpstr>Termínové obchody</vt:lpstr>
      <vt:lpstr>Opce</vt:lpstr>
      <vt:lpstr>Futures</vt:lpstr>
      <vt:lpstr>Kotace devizového kurzu</vt:lpstr>
      <vt:lpstr>Spotový kurz </vt:lpstr>
      <vt:lpstr>Jakým způsobem se počítají průměrné devizové kurzy?</vt:lpstr>
      <vt:lpstr>Jakým způsobem se počítají průměrné devizové kurzy?</vt:lpstr>
      <vt:lpstr>Jakým způsobem počítá ČNB kurz koruny k jiným měnám?</vt:lpstr>
      <vt:lpstr>Rekapitulace  - Měnové kurzy</vt:lpstr>
      <vt:lpstr>Příklad:</vt:lpstr>
      <vt:lpstr>Příklad:</vt:lpstr>
      <vt:lpstr>Příklad:</vt:lpstr>
      <vt:lpstr>Děkuji za pozornost a přeji pěkný den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Roman Hlawiczka</cp:lastModifiedBy>
  <cp:revision>137</cp:revision>
  <dcterms:created xsi:type="dcterms:W3CDTF">2016-07-06T15:42:34Z</dcterms:created>
  <dcterms:modified xsi:type="dcterms:W3CDTF">2022-11-14T22:46:46Z</dcterms:modified>
</cp:coreProperties>
</file>