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03" r:id="rId3"/>
    <p:sldId id="324" r:id="rId4"/>
    <p:sldId id="325" r:id="rId5"/>
    <p:sldId id="326" r:id="rId6"/>
    <p:sldId id="368" r:id="rId7"/>
    <p:sldId id="369" r:id="rId8"/>
    <p:sldId id="370" r:id="rId9"/>
    <p:sldId id="371" r:id="rId10"/>
    <p:sldId id="372" r:id="rId11"/>
    <p:sldId id="373" r:id="rId12"/>
    <p:sldId id="374" r:id="rId13"/>
    <p:sldId id="375" r:id="rId14"/>
    <p:sldId id="376" r:id="rId15"/>
    <p:sldId id="377" r:id="rId16"/>
    <p:sldId id="378" r:id="rId17"/>
    <p:sldId id="379" r:id="rId18"/>
    <p:sldId id="380" r:id="rId19"/>
    <p:sldId id="381" r:id="rId20"/>
    <p:sldId id="382" r:id="rId21"/>
    <p:sldId id="323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fld id="{703ADA46-23B8-4008-B8DC-03A2A0D87E63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D0254988-2EF3-48D8-97E8-15661FEBD3E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60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fld id="{703ADA46-23B8-4008-B8DC-03A2A0D87E63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D0254988-2EF3-48D8-97E8-15661FEBD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81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Pojištění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579862"/>
            <a:ext cx="274408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13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 Hlawiczka, </a:t>
            </a:r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  <a:p>
            <a:pPr algn="r"/>
            <a:r>
              <a:rPr lang="pl-PL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26F89D-EE00-4F2A-BE75-7054FC0D6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Životní pojištění lze dělit na pojištění: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61D78B9-6AAC-4B66-84DD-F827F5F58535}"/>
              </a:ext>
            </a:extLst>
          </p:cNvPr>
          <p:cNvSpPr txBox="1"/>
          <p:nvPr/>
        </p:nvSpPr>
        <p:spPr>
          <a:xfrm>
            <a:off x="539552" y="1141918"/>
            <a:ext cx="684076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 pro případ smrti, pro případ dožití, pro případ dožití se stanoveného věku nebo dřívější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smrti, spojených životů, s výplatou zaplaceného pojistného,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 svatební pojištění nebo pojištění prostředků na výživu dětí,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 důchodové pojištění,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 pojištění výše uvedeného spojeného s investičním fondem,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501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551687-64F7-41AB-B316-53DC3746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0D8C7FA-233C-474B-8E86-F6538481B924}"/>
              </a:ext>
            </a:extLst>
          </p:cNvPr>
          <p:cNvSpPr txBox="1"/>
          <p:nvPr/>
        </p:nvSpPr>
        <p:spPr>
          <a:xfrm>
            <a:off x="539552" y="708242"/>
            <a:ext cx="703852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 kapitálové činnosti</a:t>
            </a:r>
          </a:p>
          <a:p>
            <a:r>
              <a:rPr lang="cs-CZ" dirty="0"/>
              <a:t>o umořování kapitálu založené na pojistně matematickém výpočtu, jimiž jsou proti jednorázovým nebo periodickým platbám dohodnutým předem přijaty závazky se stanovenou dobou trvání a ve stanovené výši,</a:t>
            </a:r>
          </a:p>
          <a:p>
            <a:r>
              <a:rPr lang="cs-CZ" dirty="0"/>
              <a:t>o správa skupinových penzijních fondů,</a:t>
            </a:r>
          </a:p>
          <a:p>
            <a:r>
              <a:rPr lang="cs-CZ" dirty="0"/>
              <a:t>o činnosti doprovázené pojištěním zabezpečujícím zachování kapitálu nebo platbu minimálního úroku,</a:t>
            </a:r>
          </a:p>
          <a:p>
            <a:r>
              <a:rPr lang="cs-CZ" dirty="0"/>
              <a:t>o pojištění týkající se délky lidského života, které je upraveno právními předpisy z oblasti sociálního pojištění, pokud zákon umožňuje jeho provádění pojišťovnou na její vlastní riziko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 pojištění úrazu nebo nemoci jako doplňkové pojištění k výše uvedeným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552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EBF86-F588-4B2A-9407-D77663781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Základní pojmy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1C37501-2B63-4CDA-92A9-2EC8C74BF4A5}"/>
              </a:ext>
            </a:extLst>
          </p:cNvPr>
          <p:cNvSpPr txBox="1"/>
          <p:nvPr/>
        </p:nvSpPr>
        <p:spPr>
          <a:xfrm>
            <a:off x="395536" y="915566"/>
            <a:ext cx="741682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effectLst/>
                <a:latin typeface="Arial" panose="020B0604020202020204" pitchFamily="34" charset="0"/>
              </a:rPr>
              <a:t>obmyšlený</a:t>
            </a:r>
            <a:r>
              <a:rPr lang="cs-CZ" dirty="0">
                <a:effectLst/>
                <a:latin typeface="Arial" panose="020B0604020202020204" pitchFamily="34" charset="0"/>
              </a:rPr>
              <a:t> (oprávněná osoba) - osoba, které v důsledku pojistné události vznikne právo na pojistné plnění</a:t>
            </a:r>
            <a:br>
              <a:rPr lang="cs-CZ" dirty="0"/>
            </a:br>
            <a:r>
              <a:rPr lang="cs-CZ" b="1" dirty="0">
                <a:effectLst/>
                <a:latin typeface="Arial" panose="020B0604020202020204" pitchFamily="34" charset="0"/>
              </a:rPr>
              <a:t>obnosové pojištění </a:t>
            </a:r>
            <a:r>
              <a:rPr lang="cs-CZ" dirty="0">
                <a:effectLst/>
                <a:latin typeface="Arial" panose="020B0604020202020204" pitchFamily="34" charset="0"/>
              </a:rPr>
              <a:t>- soukromé pojištění, jehož účelem je získání obnosu, tj. dohodnuté finanční částky v důsledku pojistné události ve výši, která je nezávislá na vzniku nebo rozsahu škody</a:t>
            </a:r>
            <a:br>
              <a:rPr lang="cs-CZ" dirty="0"/>
            </a:br>
            <a:r>
              <a:rPr lang="cs-CZ" b="1" dirty="0">
                <a:effectLst/>
                <a:latin typeface="Arial" panose="020B0604020202020204" pitchFamily="34" charset="0"/>
              </a:rPr>
              <a:t>odkupné</a:t>
            </a:r>
            <a:r>
              <a:rPr lang="cs-CZ" dirty="0">
                <a:effectLst/>
                <a:latin typeface="Arial" panose="020B0604020202020204" pitchFamily="34" charset="0"/>
              </a:rPr>
              <a:t> (odbytné, odkup) – finanční částka, kterou pojistník dostane v případě rozhodnutí odstoupit od smlouvy v průběhu placení pojistného</a:t>
            </a:r>
            <a:br>
              <a:rPr lang="cs-CZ" dirty="0"/>
            </a:br>
            <a:r>
              <a:rPr lang="cs-CZ" b="1" dirty="0">
                <a:effectLst/>
                <a:latin typeface="Arial" panose="020B0604020202020204" pitchFamily="34" charset="0"/>
              </a:rPr>
              <a:t>pojistitel</a:t>
            </a:r>
            <a:r>
              <a:rPr lang="cs-CZ" dirty="0">
                <a:effectLst/>
                <a:latin typeface="Arial" panose="020B0604020202020204" pitchFamily="34" charset="0"/>
              </a:rPr>
              <a:t> – je provozovatel pojištění (zpravidla pojišťovna)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pojistná částka - nejvyšší finanční částka určená pojistnou smlouvou, jež může být vyplacena, dojde-li k pojistné událost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094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781B16-57C0-4D45-83BF-8530F3409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4E35682-86B3-429F-ADB9-272A12801DF0}"/>
              </a:ext>
            </a:extLst>
          </p:cNvPr>
          <p:cNvSpPr txBox="1"/>
          <p:nvPr/>
        </p:nvSpPr>
        <p:spPr>
          <a:xfrm>
            <a:off x="251520" y="703189"/>
            <a:ext cx="867645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effectLst/>
                <a:latin typeface="Arial" panose="020B0604020202020204" pitchFamily="34" charset="0"/>
              </a:rPr>
              <a:t>pojistná doba </a:t>
            </a:r>
            <a:r>
              <a:rPr lang="cs-CZ" dirty="0">
                <a:effectLst/>
                <a:latin typeface="Arial" panose="020B0604020202020204" pitchFamily="34" charset="0"/>
              </a:rPr>
              <a:t>- doba, na kterou bylo pojištění sjednáno</a:t>
            </a:r>
            <a:br>
              <a:rPr lang="cs-CZ" dirty="0"/>
            </a:br>
            <a:r>
              <a:rPr lang="cs-CZ" b="1" dirty="0">
                <a:effectLst/>
                <a:latin typeface="Arial" panose="020B0604020202020204" pitchFamily="34" charset="0"/>
              </a:rPr>
              <a:t>pojistná událost </a:t>
            </a:r>
            <a:r>
              <a:rPr lang="cs-CZ" dirty="0">
                <a:effectLst/>
                <a:latin typeface="Arial" panose="020B0604020202020204" pitchFamily="34" charset="0"/>
              </a:rPr>
              <a:t>- nahodilá skutečnost blíže označená v pojistné smlouvě nebo ve zvláštním právním předpisu, na který se pojistná smlouva odvolává a se kterým je spojen vznik povinnosti pojistitele poskytnout pojistné plnění</a:t>
            </a:r>
            <a:br>
              <a:rPr lang="cs-CZ" dirty="0"/>
            </a:br>
            <a:r>
              <a:rPr lang="cs-CZ" b="1" dirty="0">
                <a:effectLst/>
                <a:latin typeface="Arial" panose="020B0604020202020204" pitchFamily="34" charset="0"/>
              </a:rPr>
              <a:t>pojistné</a:t>
            </a:r>
            <a:r>
              <a:rPr lang="cs-CZ" dirty="0">
                <a:effectLst/>
                <a:latin typeface="Arial" panose="020B0604020202020204" pitchFamily="34" charset="0"/>
              </a:rPr>
              <a:t> – cena za poskytování pojistné ochrany</a:t>
            </a:r>
            <a:br>
              <a:rPr lang="cs-CZ" dirty="0"/>
            </a:br>
            <a:r>
              <a:rPr lang="cs-CZ" b="1" dirty="0">
                <a:effectLst/>
                <a:latin typeface="Arial" panose="020B0604020202020204" pitchFamily="34" charset="0"/>
              </a:rPr>
              <a:t>pojistné nebezpečí </a:t>
            </a:r>
            <a:r>
              <a:rPr lang="cs-CZ" dirty="0">
                <a:effectLst/>
                <a:latin typeface="Arial" panose="020B0604020202020204" pitchFamily="34" charset="0"/>
              </a:rPr>
              <a:t>- možná příčina vzniku pojistné události</a:t>
            </a:r>
            <a:br>
              <a:rPr lang="cs-CZ" dirty="0"/>
            </a:br>
            <a:r>
              <a:rPr lang="cs-CZ" b="1" dirty="0">
                <a:effectLst/>
                <a:latin typeface="Arial" panose="020B0604020202020204" pitchFamily="34" charset="0"/>
              </a:rPr>
              <a:t>pojistné riziko </a:t>
            </a:r>
            <a:r>
              <a:rPr lang="cs-CZ" dirty="0">
                <a:effectLst/>
                <a:latin typeface="Arial" panose="020B0604020202020204" pitchFamily="34" charset="0"/>
              </a:rPr>
              <a:t>– míra pravděpodobnosti vzniku pojistné události vyvolané pojistným nebezpečím. Musí být: identifikovatelné, pro pojišťovnu ekonomicky přijatelné, projev rizika musí být náhodný a ztráta z realizace rizika vyčíslitelná.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pojistně-technické riziko – riziko pojistitele, které spočívá v potenciálním nebezpečí, že ve skutečnosti nedojde k vyrovnání mezi přijatým pojistným a vyplaceným pojistným plněním.</a:t>
            </a:r>
            <a:br>
              <a:rPr lang="cs-CZ" dirty="0"/>
            </a:br>
            <a:r>
              <a:rPr lang="cs-CZ" b="1" dirty="0">
                <a:effectLst/>
                <a:latin typeface="Arial" panose="020B0604020202020204" pitchFamily="34" charset="0"/>
              </a:rPr>
              <a:t>Pojistník</a:t>
            </a:r>
            <a:r>
              <a:rPr lang="cs-CZ" dirty="0">
                <a:effectLst/>
                <a:latin typeface="Arial" panose="020B0604020202020204" pitchFamily="34" charset="0"/>
              </a:rPr>
              <a:t> – je fyzická osoba nebo právnická osoba, která s pojistitelem uzavřela pojistnou smlouvu a má povinnost platit pojistné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135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774EA-D3E4-4F80-883C-E9CBB42E1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4BE5536-8ECF-4744-92C9-A53E0AF364EA}"/>
              </a:ext>
            </a:extLst>
          </p:cNvPr>
          <p:cNvSpPr txBox="1"/>
          <p:nvPr/>
        </p:nvSpPr>
        <p:spPr>
          <a:xfrm>
            <a:off x="251520" y="627534"/>
            <a:ext cx="791567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effectLst/>
                <a:latin typeface="Arial" panose="020B0604020202020204" pitchFamily="34" charset="0"/>
              </a:rPr>
              <a:t>pojistný kmen </a:t>
            </a:r>
            <a:r>
              <a:rPr lang="cs-CZ" dirty="0">
                <a:effectLst/>
                <a:latin typeface="Arial" panose="020B0604020202020204" pitchFamily="34" charset="0"/>
              </a:rPr>
              <a:t>- soubor uzavřených pojistných smluv, ve kterém se uplatňuje pravděpodobnost, neurčitost a zákon velkých čísel</a:t>
            </a:r>
            <a:br>
              <a:rPr lang="cs-CZ" dirty="0"/>
            </a:br>
            <a:r>
              <a:rPr lang="cs-CZ" b="1" dirty="0">
                <a:effectLst/>
                <a:latin typeface="Arial" panose="020B0604020202020204" pitchFamily="34" charset="0"/>
              </a:rPr>
              <a:t>pojistný vztah </a:t>
            </a:r>
            <a:r>
              <a:rPr lang="cs-CZ" dirty="0">
                <a:effectLst/>
                <a:latin typeface="Arial" panose="020B0604020202020204" pitchFamily="34" charset="0"/>
              </a:rPr>
              <a:t>– vztah mezi pojistiteli a pojistníky na základě pojistné smlouvy</a:t>
            </a:r>
            <a:br>
              <a:rPr lang="cs-CZ" dirty="0"/>
            </a:br>
            <a:r>
              <a:rPr lang="cs-CZ" b="1" dirty="0">
                <a:effectLst/>
                <a:latin typeface="Arial" panose="020B0604020202020204" pitchFamily="34" charset="0"/>
              </a:rPr>
              <a:t>pojistný zájem </a:t>
            </a:r>
            <a:r>
              <a:rPr lang="cs-CZ" dirty="0">
                <a:effectLst/>
                <a:latin typeface="Arial" panose="020B0604020202020204" pitchFamily="34" charset="0"/>
              </a:rPr>
              <a:t>- oprávněná potřeba ochrany před následky nahodilé skutečnosti vyvolané pojistným nebezpečím, jeho existence je nutným předpokladem k uzavření pojistné smlouvy</a:t>
            </a:r>
            <a:br>
              <a:rPr lang="cs-CZ" dirty="0"/>
            </a:br>
            <a:r>
              <a:rPr lang="cs-CZ" b="1" dirty="0">
                <a:effectLst/>
                <a:latin typeface="Arial" panose="020B0604020202020204" pitchFamily="34" charset="0"/>
              </a:rPr>
              <a:t>pojištěný</a:t>
            </a:r>
            <a:r>
              <a:rPr lang="cs-CZ" dirty="0">
                <a:effectLst/>
                <a:latin typeface="Arial" panose="020B0604020202020204" pitchFamily="34" charset="0"/>
              </a:rPr>
              <a:t> (pojištěnec, účastník) – osoba, na jejíž život, zdraví, majetek nebo odpovědnost nebo jinou hodnotu pojistného zájmu se pojištění vztahuje</a:t>
            </a:r>
            <a:br>
              <a:rPr lang="cs-CZ" dirty="0"/>
            </a:br>
            <a:r>
              <a:rPr lang="cs-CZ" b="1" dirty="0">
                <a:effectLst/>
                <a:latin typeface="Arial" panose="020B0604020202020204" pitchFamily="34" charset="0"/>
              </a:rPr>
              <a:t>škodové pojištění </a:t>
            </a:r>
            <a:r>
              <a:rPr lang="cs-CZ" dirty="0">
                <a:effectLst/>
                <a:latin typeface="Arial" panose="020B0604020202020204" pitchFamily="34" charset="0"/>
              </a:rPr>
              <a:t>- při škodovém pojištění poskytne pojistitel pojistné plnění, které v ujednaném rozsahu vyrovnává úbytek majetku vzniklý v důsledku pojistné události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9305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A7F37-66F8-4E01-9C70-3891B213D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Cena za pojištění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7047A90-6FC0-4847-AC2B-6061EC302152}"/>
              </a:ext>
            </a:extLst>
          </p:cNvPr>
          <p:cNvSpPr txBox="1"/>
          <p:nvPr/>
        </p:nvSpPr>
        <p:spPr>
          <a:xfrm>
            <a:off x="467544" y="726420"/>
            <a:ext cx="770485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Za pojistnou ochranu je nutné platit tzv. pojistné. Může být splaceno jednorázově při sepsání pojistné smlouvy nebo průběžně, přičemž v tom případě hovoříme o běžně placeném pojistném.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Existuje také možnost placení mimořádného pojistného, tedy nepravidelnou splátkou, kterou lze získat daňové výhody. V teoretické rovině lze pojistné rozlišovat dvojího druhu, a to netto pojistné a brutto pojistné.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39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28E692-AED7-4882-B699-42C5BAC9B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Celkové pojistné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785E278-9B3D-4C8C-9901-35ACE61AFA2D}"/>
              </a:ext>
            </a:extLst>
          </p:cNvPr>
          <p:cNvSpPr txBox="1"/>
          <p:nvPr/>
        </p:nvSpPr>
        <p:spPr>
          <a:xfrm>
            <a:off x="1835696" y="105958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𝐶𝑃 = 𝜋 + 𝐵𝑁 + 𝑍 + 𝑃𝑛𝑍Š + 𝑗𝑖𝑛é 𝑝ř𝑖𝑟</a:t>
            </a:r>
            <a:r>
              <a:rPr lang="cs-CZ" dirty="0" err="1"/>
              <a:t>áž</a:t>
            </a:r>
            <a:r>
              <a:rPr lang="cs-CZ" dirty="0"/>
              <a:t>𝑘𝑦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B913583-9483-424F-910F-EC92890F7E71}"/>
              </a:ext>
            </a:extLst>
          </p:cNvPr>
          <p:cNvSpPr txBox="1"/>
          <p:nvPr/>
        </p:nvSpPr>
        <p:spPr>
          <a:xfrm>
            <a:off x="1835696" y="1785307"/>
            <a:ext cx="4572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CP... Celkové pojistné</a:t>
            </a:r>
            <a:br>
              <a:rPr lang="cs-CZ" dirty="0"/>
            </a:br>
            <a:r>
              <a:rPr lang="el-GR" dirty="0">
                <a:effectLst/>
                <a:latin typeface="Arial" panose="020B0604020202020204" pitchFamily="34" charset="0"/>
              </a:rPr>
              <a:t>π ... </a:t>
            </a:r>
            <a:r>
              <a:rPr lang="cs-CZ" dirty="0">
                <a:effectLst/>
                <a:latin typeface="Arial" panose="020B0604020202020204" pitchFamily="34" charset="0"/>
              </a:rPr>
              <a:t>Netto pojistné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BN... Poplatky pojišťovny na hrazení počátečních, správních, inkasních a dalších nákladů</a:t>
            </a:r>
            <a:br>
              <a:rPr lang="cs-CZ" dirty="0"/>
            </a:br>
            <a:r>
              <a:rPr lang="cs-CZ" dirty="0" err="1">
                <a:effectLst/>
                <a:latin typeface="Arial" panose="020B0604020202020204" pitchFamily="34" charset="0"/>
              </a:rPr>
              <a:t>PnZŠ</a:t>
            </a:r>
            <a:r>
              <a:rPr lang="cs-CZ" dirty="0">
                <a:effectLst/>
                <a:latin typeface="Arial" panose="020B0604020202020204" pitchFamily="34" charset="0"/>
              </a:rPr>
              <a:t>...Příspěvek na zábranu škod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Z... Zisková přirážka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423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E0E4A2-9392-4323-98E5-50E8C8B25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373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1167BD-4E37-45BD-8EF3-F861AF1E1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538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DE5FB-F05A-4DE7-8741-A3C4505B6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486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Okruhy k SZZ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496944" cy="3672408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cs-CZ" dirty="0"/>
              <a:t>Úrok a úroková míra ve finanční matematice </a:t>
            </a:r>
          </a:p>
          <a:p>
            <a:pPr algn="just"/>
            <a:r>
              <a:rPr lang="cs-CZ" sz="2600" dirty="0"/>
              <a:t>Úroková míra a faktory, které ovlivňují úrokovou míru, efektivní úroková míra, nominální a reálná úroková míra, časová hodnota peněz, riziko a klasifikace rizik, finanční riziko a jeho definice, finanční portfolio a jeho analýza.</a:t>
            </a:r>
          </a:p>
          <a:p>
            <a:pPr marL="0" indent="0" algn="just">
              <a:buNone/>
            </a:pPr>
            <a:endParaRPr lang="cs-CZ" sz="2600" dirty="0"/>
          </a:p>
          <a:p>
            <a:pPr marL="0" indent="0" algn="just">
              <a:buNone/>
            </a:pPr>
            <a:r>
              <a:rPr lang="cs-CZ" dirty="0"/>
              <a:t>2. Jednoduché a složené úročení a příklady jejich použití</a:t>
            </a:r>
          </a:p>
          <a:p>
            <a:pPr algn="just"/>
            <a:r>
              <a:rPr lang="cs-CZ" sz="2600" dirty="0"/>
              <a:t>Základní rovnice jednoduchého úročení, jednoduché úročení polhůtní, současná a budoucí hodnota při jednoduchém úročení. Úrokové číslo a úrokový dělitel. Jednoduché úročení předlhůtní, diskont. Využití jednoduchého úročení v praxi.</a:t>
            </a:r>
          </a:p>
          <a:p>
            <a:pPr algn="just"/>
            <a:r>
              <a:rPr lang="cs-CZ" sz="2600" dirty="0"/>
              <a:t>Základní rovnice složeného úročení. Kombinace jednoduchého a složeného úročení. Výpočet doby splatnosti při složeném úročení, současné hodnoty a výnosnosti. Srovnání jednoduchého a složeného úročení. Využití složeného úročení v praxi.</a:t>
            </a:r>
          </a:p>
        </p:txBody>
      </p:sp>
    </p:spTree>
    <p:extLst>
      <p:ext uri="{BB962C8B-B14F-4D97-AF65-F5344CB8AC3E}">
        <p14:creationId xmlns:p14="http://schemas.microsoft.com/office/powerpoint/2010/main" val="26438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2C78B-C3AB-450E-96B8-AB84461A2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047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067694"/>
            <a:ext cx="7200800" cy="1152128"/>
          </a:xfrm>
        </p:spPr>
        <p:txBody>
          <a:bodyPr/>
          <a:lstStyle/>
          <a:p>
            <a:r>
              <a:rPr lang="cs-CZ" sz="2800" dirty="0"/>
              <a:t>Děkuji za pozornost a přeji pěkný den </a:t>
            </a:r>
            <a:r>
              <a:rPr lang="cs-CZ" sz="2800" dirty="0">
                <a:sym typeface="Wingdings" panose="05000000000000000000" pitchFamily="2" charset="2"/>
              </a:rPr>
              <a:t>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9052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A48565-BFE8-4038-B995-2D33539E2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58B897B-09F4-43D3-ADE5-4DBEF5EA6747}"/>
              </a:ext>
            </a:extLst>
          </p:cNvPr>
          <p:cNvSpPr txBox="1"/>
          <p:nvPr/>
        </p:nvSpPr>
        <p:spPr>
          <a:xfrm>
            <a:off x="467544" y="864919"/>
            <a:ext cx="639045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3. Krátkodobé cenné papíry.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Krátkodobé cenné papíry, příklady a definice těchto cenných papírů. Eskont směnky. Durace, cena a kurz dluhopisu, cena a kurz akcie, předkupní právo. Výpočet výnosnosti cenných papírů.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4. Spoření a důchody ve finanční matematice a příklady jejich použití.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5. Dluhopisy a stavení ceny dluhopisu.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Durace, cena a kurz dluhopisu.</a:t>
            </a:r>
          </a:p>
        </p:txBody>
      </p:sp>
    </p:spTree>
    <p:extLst>
      <p:ext uri="{BB962C8B-B14F-4D97-AF65-F5344CB8AC3E}">
        <p14:creationId xmlns:p14="http://schemas.microsoft.com/office/powerpoint/2010/main" val="2108482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3C7C2-6A45-4851-B6A5-EB28E64B2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F7D5E19-CC48-4F87-90F0-9CC2F3F4C239}"/>
              </a:ext>
            </a:extLst>
          </p:cNvPr>
          <p:cNvSpPr txBox="1"/>
          <p:nvPr/>
        </p:nvSpPr>
        <p:spPr>
          <a:xfrm>
            <a:off x="611560" y="1418917"/>
            <a:ext cx="624644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6. Akcie a stanovení ceny akcie.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cena a kurz akcie, předkupní právo.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7. Základní výpočty devizových kurzů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Determinace, devizového kurzu, přímá a nepřímá kotace devizových kurzů, interpretace pohybu devizových kurzů, výpočet spreadu, výpočet dvoucestné kotace a středového kurzu, výpočty křížového devizového kurzu, devizové riziko a jeho zajištění.</a:t>
            </a:r>
          </a:p>
        </p:txBody>
      </p:sp>
    </p:spTree>
    <p:extLst>
      <p:ext uri="{BB962C8B-B14F-4D97-AF65-F5344CB8AC3E}">
        <p14:creationId xmlns:p14="http://schemas.microsoft.com/office/powerpoint/2010/main" val="1646479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7A69D7-F99D-489E-93D3-3902A20BD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Aplikace jednoduchého úročení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7C85F0E-E0E3-477A-B253-FDF3C19749B3}"/>
              </a:ext>
            </a:extLst>
          </p:cNvPr>
          <p:cNvSpPr txBox="1"/>
          <p:nvPr/>
        </p:nvSpPr>
        <p:spPr>
          <a:xfrm>
            <a:off x="1043608" y="1418917"/>
            <a:ext cx="581439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V praxi se používají oba způsoby jednoduchého úročení. Krátkodobé cenné papíry, jejichž doba splatnosti je kratší než jeden rok, bývají obchodovány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na principu jednoduchého diskontu, zatímco při tvorbě uzávěrek běžných či kontokorentních účtů se používá polhůtního způsobu úročení.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74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3BA53B-AFB9-4F02-B8E4-623657F31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566C80C-4237-4BBB-9FCF-FBC7DC993E7C}"/>
              </a:ext>
            </a:extLst>
          </p:cNvPr>
          <p:cNvSpPr txBox="1"/>
          <p:nvPr/>
        </p:nvSpPr>
        <p:spPr>
          <a:xfrm>
            <a:off x="395536" y="843558"/>
            <a:ext cx="77048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Pojistná matematika je část matematiky, která se zabývá zkoumáním matematických zákonitostí v měření, řízení a sdílení rizik a aplikací těchto poznatků.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24F7FA3-2EAB-40A9-B7A3-E20C3A6B3CEB}"/>
              </a:ext>
            </a:extLst>
          </p:cNvPr>
          <p:cNvSpPr txBox="1"/>
          <p:nvPr/>
        </p:nvSpPr>
        <p:spPr>
          <a:xfrm>
            <a:off x="374860" y="2360950"/>
            <a:ext cx="81575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Říkají vám něco rčení: „Nemít všechna vejce v jednom košíku“, „Risk je zisk“ a „Sdílená bolest je poloviční bolest“? Stejné principy jsou základem pojištění i pojistné matematiky dodnes.</a:t>
            </a:r>
          </a:p>
        </p:txBody>
      </p:sp>
    </p:spTree>
    <p:extLst>
      <p:ext uri="{BB962C8B-B14F-4D97-AF65-F5344CB8AC3E}">
        <p14:creationId xmlns:p14="http://schemas.microsoft.com/office/powerpoint/2010/main" val="930087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B145B-8C28-477C-85D8-0A2D18AB8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305B457-1158-4DF3-BA2B-F52EB1913E4C}"/>
              </a:ext>
            </a:extLst>
          </p:cNvPr>
          <p:cNvSpPr txBox="1"/>
          <p:nvPr/>
        </p:nvSpPr>
        <p:spPr>
          <a:xfrm>
            <a:off x="467544" y="1059582"/>
            <a:ext cx="76328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Již od chvíle, kdy se pojištění ve starověku objevilo, byla pojistná matematika jeho nedílnou součástí a v zásadě lze bez nadsázky říci, že bez pojistné matematiky by tehdejší pojištění ani dnešní pojišťovnictví neexistovalo.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46CF6E7-0059-47F3-A16C-2AC88901FCBD}"/>
              </a:ext>
            </a:extLst>
          </p:cNvPr>
          <p:cNvSpPr txBox="1"/>
          <p:nvPr/>
        </p:nvSpPr>
        <p:spPr>
          <a:xfrm>
            <a:off x="467544" y="2503131"/>
            <a:ext cx="799288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I když šlo tehdy v zásadě o aplikaci běžné lidské zkušenosti zachycené ve rčeních „Nemít všechna vejce v jednom košíku“, „Risk je zisk“ a „Sdílená bolest je poloviční bolest“, stejné principy jsou základem pojištění i pojistné matematiky dodnes. Použití těchto rčení se v kontextu pojistné matematiky časem výrazně zkomplikovalo s tím, jak se komplikovaly situace, do nichž se lidé dostávali. Komplikoval se postupně i ekonomický systém, ve kterém se s těmito situacemi vypořádávali.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75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6AC66A-CEC4-47B9-B26E-A14C976A9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B58A1EE-F366-4601-86DC-C7DFAD5FD83A}"/>
              </a:ext>
            </a:extLst>
          </p:cNvPr>
          <p:cNvSpPr txBox="1"/>
          <p:nvPr/>
        </p:nvSpPr>
        <p:spPr>
          <a:xfrm>
            <a:off x="539552" y="987574"/>
            <a:ext cx="741682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Nicméně lze říci, že pojistná matematika v zásadě dnes jako tehdy řeší do kolika a jakých košíků ta která vejce rozdělit v závislosti na tom, o kolik jich je kdo ochoten přijít, jaká je cena rizika a jak nastavit zisk za přijetí tohoto rizika, aby risk byl zisk i podle představ toho, kdo riziko nese, a jak vlastně bolest sdílet, aby pro postižené nebyla jen poloviční, ale co nejmenší.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1D5D1FA-B206-438E-B2A2-80B996A0CF67}"/>
              </a:ext>
            </a:extLst>
          </p:cNvPr>
          <p:cNvSpPr txBox="1"/>
          <p:nvPr/>
        </p:nvSpPr>
        <p:spPr>
          <a:xfrm>
            <a:off x="539552" y="2749287"/>
            <a:ext cx="820891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K tomuto cíli používá pojistná matematika velký rozsah matematických znalostí z oblastí pravděpodobnosti a statistiky a využívá i řadu technologických vymožeností dnešní doby, jako jsou strojové učení, umělá inteligence apod.</a:t>
            </a:r>
          </a:p>
        </p:txBody>
      </p:sp>
    </p:spTree>
    <p:extLst>
      <p:ext uri="{BB962C8B-B14F-4D97-AF65-F5344CB8AC3E}">
        <p14:creationId xmlns:p14="http://schemas.microsoft.com/office/powerpoint/2010/main" val="3427004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86717F-8714-48A1-8D58-43BC92675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ŽIVOTNÍ POJIŠTĚNÍ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ECBC556-B462-40BC-B260-817ED3DEA992}"/>
              </a:ext>
            </a:extLst>
          </p:cNvPr>
          <p:cNvSpPr txBox="1"/>
          <p:nvPr/>
        </p:nvSpPr>
        <p:spPr>
          <a:xfrm>
            <a:off x="611560" y="1003419"/>
            <a:ext cx="734481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Formu pojištění lze dělit dle četných hledisek, nicméně pro účely této práce berme jako výchozí</a:t>
            </a:r>
          </a:p>
          <a:p>
            <a:r>
              <a:rPr lang="cs-CZ" dirty="0"/>
              <a:t>klasifikaci dle přílohy 1 zákona o pojišťovnictví č. 277/2009 Sb. neboli dělení na životní a neživotní pojištění. Rozdíl mezi nimi je patrný už z jejich názvů. Neživotní pojištění je zaměřeno na pojištění majetku, odpovědnosti za škodu, úvěrů, léčebných výloh a </a:t>
            </a:r>
            <a:r>
              <a:rPr lang="cs-CZ" dirty="0" err="1"/>
              <a:t>šomážní</a:t>
            </a:r>
            <a:r>
              <a:rPr lang="cs-CZ" dirty="0"/>
              <a:t> pojištění.</a:t>
            </a:r>
          </a:p>
        </p:txBody>
      </p:sp>
    </p:spTree>
    <p:extLst>
      <p:ext uri="{BB962C8B-B14F-4D97-AF65-F5344CB8AC3E}">
        <p14:creationId xmlns:p14="http://schemas.microsoft.com/office/powerpoint/2010/main" val="310259151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4580</TotalTime>
  <Words>1332</Words>
  <Application>Microsoft Office PowerPoint</Application>
  <PresentationFormat>Předvádění na obrazovce (16:9)</PresentationFormat>
  <Paragraphs>52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SLU</vt:lpstr>
      <vt:lpstr>Finanční a pojistná matematika  Pojištění </vt:lpstr>
      <vt:lpstr>Okruhy k SZZ</vt:lpstr>
      <vt:lpstr>Prezentace aplikace PowerPoint</vt:lpstr>
      <vt:lpstr>Prezentace aplikace PowerPoint</vt:lpstr>
      <vt:lpstr>Aplikace jednoduchého úročení</vt:lpstr>
      <vt:lpstr>Prezentace aplikace PowerPoint</vt:lpstr>
      <vt:lpstr>Prezentace aplikace PowerPoint</vt:lpstr>
      <vt:lpstr>Prezentace aplikace PowerPoint</vt:lpstr>
      <vt:lpstr>ŽIVOTNÍ POJIŠTĚNÍ</vt:lpstr>
      <vt:lpstr>Životní pojištění lze dělit na pojištění:</vt:lpstr>
      <vt:lpstr>Prezentace aplikace PowerPoint</vt:lpstr>
      <vt:lpstr>Základní pojmy</vt:lpstr>
      <vt:lpstr>Prezentace aplikace PowerPoint</vt:lpstr>
      <vt:lpstr>Prezentace aplikace PowerPoint</vt:lpstr>
      <vt:lpstr>Cena za pojištění</vt:lpstr>
      <vt:lpstr>Celkové pojistné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a přeji pěkný den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hla0079</cp:lastModifiedBy>
  <cp:revision>139</cp:revision>
  <dcterms:created xsi:type="dcterms:W3CDTF">2016-07-06T15:42:34Z</dcterms:created>
  <dcterms:modified xsi:type="dcterms:W3CDTF">2022-11-28T17:38:15Z</dcterms:modified>
</cp:coreProperties>
</file>