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6" r:id="rId2"/>
    <p:sldId id="361" r:id="rId3"/>
    <p:sldId id="405" r:id="rId4"/>
    <p:sldId id="406" r:id="rId5"/>
    <p:sldId id="407" r:id="rId6"/>
    <p:sldId id="408" r:id="rId7"/>
    <p:sldId id="409" r:id="rId8"/>
    <p:sldId id="410" r:id="rId9"/>
    <p:sldId id="411" r:id="rId10"/>
    <p:sldId id="412" r:id="rId11"/>
    <p:sldId id="413" r:id="rId12"/>
    <p:sldId id="414" r:id="rId13"/>
    <p:sldId id="415" r:id="rId14"/>
    <p:sldId id="416" r:id="rId15"/>
    <p:sldId id="417" r:id="rId16"/>
    <p:sldId id="418" r:id="rId17"/>
    <p:sldId id="419" r:id="rId18"/>
    <p:sldId id="420" r:id="rId19"/>
    <p:sldId id="421" r:id="rId20"/>
    <p:sldId id="422" r:id="rId21"/>
    <p:sldId id="423" r:id="rId22"/>
    <p:sldId id="424" r:id="rId23"/>
    <p:sldId id="425" r:id="rId24"/>
    <p:sldId id="426" r:id="rId25"/>
    <p:sldId id="427" r:id="rId26"/>
    <p:sldId id="428" r:id="rId27"/>
    <p:sldId id="429" r:id="rId28"/>
    <p:sldId id="430" r:id="rId29"/>
    <p:sldId id="431" r:id="rId30"/>
    <p:sldId id="432" r:id="rId31"/>
    <p:sldId id="433" r:id="rId32"/>
    <p:sldId id="434" r:id="rId33"/>
    <p:sldId id="435" r:id="rId34"/>
    <p:sldId id="436" r:id="rId35"/>
    <p:sldId id="437" r:id="rId36"/>
    <p:sldId id="438" r:id="rId37"/>
    <p:sldId id="439" r:id="rId38"/>
    <p:sldId id="440" r:id="rId39"/>
    <p:sldId id="441" r:id="rId40"/>
    <p:sldId id="442" r:id="rId41"/>
    <p:sldId id="443" r:id="rId42"/>
    <p:sldId id="444" r:id="rId43"/>
    <p:sldId id="445" r:id="rId44"/>
    <p:sldId id="446" r:id="rId45"/>
    <p:sldId id="447" r:id="rId46"/>
    <p:sldId id="448" r:id="rId47"/>
    <p:sldId id="449" r:id="rId48"/>
    <p:sldId id="450" r:id="rId49"/>
    <p:sldId id="295" r:id="rId50"/>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81858" autoAdjust="0"/>
  </p:normalViewPr>
  <p:slideViewPr>
    <p:cSldViewPr>
      <p:cViewPr varScale="1">
        <p:scale>
          <a:sx n="89" d="100"/>
          <a:sy n="89" d="100"/>
        </p:scale>
        <p:origin x="624"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03.10.2022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646713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49</a:t>
            </a:fld>
            <a:endParaRPr lang="cs-CZ"/>
          </a:p>
        </p:txBody>
      </p:sp>
    </p:spTree>
    <p:extLst>
      <p:ext uri="{BB962C8B-B14F-4D97-AF65-F5344CB8AC3E}">
        <p14:creationId xmlns:p14="http://schemas.microsoft.com/office/powerpoint/2010/main" val="1651149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cs.m.wikipedia.org/wiki/Repo_sazb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cs.m.wikipedia.org/wiki/Centr%C3%A1ln%C3%AD_banka" TargetMode="External"/><Relationship Id="rId2" Type="http://schemas.openxmlformats.org/officeDocument/2006/relationships/hyperlink" Target="https://cs.m.wikipedia.org/wiki/Diskontn%C3%AD_sazb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cs.m.wikipedia.org/wiki/Banka" TargetMode="External"/><Relationship Id="rId2" Type="http://schemas.openxmlformats.org/officeDocument/2006/relationships/hyperlink" Target="https://cs.m.wikipedia.org/wiki/Lombardn%C3%AD_sazba"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cs.m.wikipedia.org/wiki/Bonita" TargetMode="External"/><Relationship Id="rId2" Type="http://schemas.openxmlformats.org/officeDocument/2006/relationships/hyperlink" Target="https://cs.m.wikipedia.org/wiki/PRIBOR" TargetMode="External"/><Relationship Id="rId1" Type="http://schemas.openxmlformats.org/officeDocument/2006/relationships/slideLayout" Target="../slideLayouts/slideLayout2.xml"/><Relationship Id="rId4" Type="http://schemas.openxmlformats.org/officeDocument/2006/relationships/hyperlink" Target="https://cs.m.wikipedia.org/wiki/Kapit%C3%A1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cs.m.wikipedia.org/wiki/Fixace_%C3%BArokov%C3%A9_sazby" TargetMode="External"/><Relationship Id="rId2" Type="http://schemas.openxmlformats.org/officeDocument/2006/relationships/hyperlink" Target="https://cs.m.wikipedia.org/wiki/%C3%9Av%C4%9Br" TargetMode="External"/><Relationship Id="rId1" Type="http://schemas.openxmlformats.org/officeDocument/2006/relationships/slideLayout" Target="../slideLayouts/slideLayout2.xml"/><Relationship Id="rId4" Type="http://schemas.openxmlformats.org/officeDocument/2006/relationships/hyperlink" Target="https://cs.m.wikipedia.org/w/index.php?title=Variabiln%C3%AD_%C3%BArokov%C3%A1_sazba&amp;action=edit&amp;redlink=1"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cs.m.wikipedia.org/wiki/Fixace_%C3%BArokov%C3%A9_sazby"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odpovedi.usetreno.cz/support/solutions/articles/44001812923"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2.karlin.mff.cuni.cz/~portal/fin_mat/?page=motivace#kapita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2.tmp"/><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3.tmp"/><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4.tmp"/><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5.tmp"/><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6.tmp"/><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7.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odpovedi.usetreno.cz/support/solutions/articles/44001813738" TargetMode="External"/><Relationship Id="rId2" Type="http://schemas.openxmlformats.org/officeDocument/2006/relationships/hyperlink" Target="https://www.usetreno.cz/slovnik-pojmu/rpsn"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8.tmp"/><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9.tmp"/><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0.tmp"/><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1.tmp"/><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3.tmp"/><Relationship Id="rId2" Type="http://schemas.openxmlformats.org/officeDocument/2006/relationships/image" Target="../media/image22.tmp"/><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5.tmp"/><Relationship Id="rId2" Type="http://schemas.openxmlformats.org/officeDocument/2006/relationships/image" Target="../media/image24.tmp"/><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7.tmp"/><Relationship Id="rId2" Type="http://schemas.openxmlformats.org/officeDocument/2006/relationships/image" Target="../media/image26.tmp"/><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9.tmp"/><Relationship Id="rId2" Type="http://schemas.openxmlformats.org/officeDocument/2006/relationships/image" Target="../media/image28.tmp"/><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cs.m.wikipedia.org/wiki/Z%C3%A1p%C5%AFj%C4%8Dka" TargetMode="External"/><Relationship Id="rId2" Type="http://schemas.openxmlformats.org/officeDocument/2006/relationships/hyperlink" Target="https://cs.m.wikipedia.org/wiki/Procento" TargetMode="External"/><Relationship Id="rId1" Type="http://schemas.openxmlformats.org/officeDocument/2006/relationships/slideLayout" Target="../slideLayouts/slideLayout2.xml"/><Relationship Id="rId6" Type="http://schemas.openxmlformats.org/officeDocument/2006/relationships/hyperlink" Target="https://cs.m.wikipedia.org/wiki/%C3%9Av%C4%9Br" TargetMode="External"/><Relationship Id="rId5" Type="http://schemas.openxmlformats.org/officeDocument/2006/relationships/hyperlink" Target="https://cs.m.wikipedia.org/wiki/V%C4%9B%C5%99itel" TargetMode="External"/><Relationship Id="rId4" Type="http://schemas.openxmlformats.org/officeDocument/2006/relationships/hyperlink" Target="https://cs.m.wikipedia.org/wiki/Dlu%C5%BEn%C3%ADk"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cs.m.wikipedia.org/wiki/Dlu%C5%BEn%C3%ADk" TargetMode="External"/><Relationship Id="rId2" Type="http://schemas.openxmlformats.org/officeDocument/2006/relationships/hyperlink" Target="https://cs.m.wikipedia.org/wiki/%C3%9Av%C4%9Br" TargetMode="External"/><Relationship Id="rId1" Type="http://schemas.openxmlformats.org/officeDocument/2006/relationships/slideLayout" Target="../slideLayouts/slideLayout2.xml"/><Relationship Id="rId6" Type="http://schemas.openxmlformats.org/officeDocument/2006/relationships/hyperlink" Target="https://cs.m.wikipedia.org/wiki/RPSN" TargetMode="External"/><Relationship Id="rId5" Type="http://schemas.openxmlformats.org/officeDocument/2006/relationships/hyperlink" Target="https://cs.m.wikipedia.org/wiki/Poplatek" TargetMode="External"/><Relationship Id="rId4" Type="http://schemas.openxmlformats.org/officeDocument/2006/relationships/hyperlink" Target="https://cs.m.wikipedia.org/wiki/Kalend%C3%A1%C5%99n%C3%AD_rok"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cs.m.wikipedia.org/wiki/Ekonomik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cs.m.wikipedia.org/wiki/Inflace" TargetMode="External"/><Relationship Id="rId2" Type="http://schemas.openxmlformats.org/officeDocument/2006/relationships/hyperlink" Target="https://cs.m.wikipedia.org/wiki/Kupn%C3%AD_s%C3%ADla" TargetMode="External"/><Relationship Id="rId1" Type="http://schemas.openxmlformats.org/officeDocument/2006/relationships/slideLayout" Target="../slideLayouts/slideLayout2.xml"/><Relationship Id="rId5" Type="http://schemas.openxmlformats.org/officeDocument/2006/relationships/hyperlink" Target="https://cs.m.wikipedia.org/wiki/V%C4%9B%C5%99itel" TargetMode="External"/><Relationship Id="rId4" Type="http://schemas.openxmlformats.org/officeDocument/2006/relationships/hyperlink" Target="https://cs.m.wikipedia.org/wiki/Dlu%C5%BEn%C3%AD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395536" y="1203598"/>
            <a:ext cx="5472608" cy="2088232"/>
          </a:xfrm>
          <a:prstGeom prst="rect">
            <a:avLst/>
          </a:prstGeom>
        </p:spPr>
        <p:txBody>
          <a:bodyPr anchor="t">
            <a:noAutofit/>
          </a:bodyPr>
          <a:lstStyle/>
          <a:p>
            <a:pPr algn="l"/>
            <a:r>
              <a:rPr lang="cs-CZ" sz="3000" b="1" dirty="0">
                <a:solidFill>
                  <a:schemeClr val="bg1"/>
                </a:solidFill>
                <a:latin typeface="Times New Roman" panose="02020603050405020304" pitchFamily="18" charset="0"/>
                <a:cs typeface="Times New Roman" panose="02020603050405020304" pitchFamily="18" charset="0"/>
              </a:rPr>
              <a:t>Úrok, úroková míra</a:t>
            </a:r>
            <a:r>
              <a:rPr lang="cs-CZ" sz="3000" b="1">
                <a:solidFill>
                  <a:schemeClr val="bg1"/>
                </a:solidFill>
                <a:latin typeface="Times New Roman" panose="02020603050405020304" pitchFamily="18" charset="0"/>
                <a:cs typeface="Times New Roman" panose="02020603050405020304" pitchFamily="18" charset="0"/>
              </a:rPr>
              <a:t>, příklady</a:t>
            </a:r>
            <a:endParaRPr lang="cs-CZ" sz="30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012160" y="3477019"/>
            <a:ext cx="2888103" cy="136815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300" dirty="0">
                <a:solidFill>
                  <a:srgbClr val="307871"/>
                </a:solidFill>
                <a:latin typeface="Times New Roman" panose="02020603050405020304" pitchFamily="18" charset="0"/>
                <a:cs typeface="Times New Roman" panose="02020603050405020304" pitchFamily="18" charset="0"/>
              </a:rPr>
              <a:t>FIU/BPFPM</a:t>
            </a:r>
          </a:p>
          <a:p>
            <a:pPr algn="r"/>
            <a:r>
              <a:rPr lang="cs-CZ" sz="1300" b="1" dirty="0">
                <a:solidFill>
                  <a:srgbClr val="307871"/>
                </a:solidFill>
                <a:latin typeface="Times New Roman" panose="02020603050405020304" pitchFamily="18" charset="0"/>
                <a:cs typeface="Times New Roman" panose="02020603050405020304" pitchFamily="18" charset="0"/>
              </a:rPr>
              <a:t>Finanční a pojistná matematika</a:t>
            </a:r>
            <a:br>
              <a:rPr lang="cs-CZ" sz="1300" b="1" dirty="0">
                <a:solidFill>
                  <a:srgbClr val="307871"/>
                </a:solidFill>
                <a:latin typeface="Times New Roman" panose="02020603050405020304" pitchFamily="18" charset="0"/>
                <a:cs typeface="Times New Roman" panose="02020603050405020304" pitchFamily="18" charset="0"/>
              </a:rPr>
            </a:br>
            <a:endParaRPr lang="cs-CZ" altLang="cs-CZ" sz="1300" dirty="0">
              <a:solidFill>
                <a:srgbClr val="307871"/>
              </a:solidFill>
              <a:latin typeface="Times New Roman" panose="02020603050405020304" pitchFamily="18" charset="0"/>
              <a:cs typeface="Times New Roman" panose="02020603050405020304" pitchFamily="18" charset="0"/>
            </a:endParaRPr>
          </a:p>
          <a:p>
            <a:pPr algn="r"/>
            <a:r>
              <a:rPr lang="cs-CZ" altLang="cs-CZ" sz="1300" dirty="0">
                <a:solidFill>
                  <a:srgbClr val="307871"/>
                </a:solidFill>
                <a:latin typeface="Times New Roman" panose="02020603050405020304" pitchFamily="18" charset="0"/>
                <a:cs typeface="Times New Roman" panose="02020603050405020304" pitchFamily="18" charset="0"/>
              </a:rPr>
              <a:t>Ing. Roman Hlawiczka, Ph.D.</a:t>
            </a:r>
          </a:p>
          <a:p>
            <a:pPr algn="r"/>
            <a:r>
              <a:rPr lang="pl-PL" altLang="cs-CZ" sz="1300" dirty="0">
                <a:solidFill>
                  <a:srgbClr val="307871"/>
                </a:solidFill>
                <a:latin typeface="Times New Roman" panose="02020603050405020304" pitchFamily="18" charset="0"/>
                <a:cs typeface="Times New Roman" panose="02020603050405020304" pitchFamily="18" charset="0"/>
              </a:rPr>
              <a:t>Katedra financí a účetnictví</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E40EA0-CDD7-7332-182A-82F81CB3B001}"/>
              </a:ext>
            </a:extLst>
          </p:cNvPr>
          <p:cNvSpPr>
            <a:spLocks noGrp="1"/>
          </p:cNvSpPr>
          <p:nvPr>
            <p:ph type="title"/>
          </p:nvPr>
        </p:nvSpPr>
        <p:spPr>
          <a:xfrm>
            <a:off x="251520" y="195486"/>
            <a:ext cx="5400600" cy="507703"/>
          </a:xfrm>
        </p:spPr>
        <p:txBody>
          <a:bodyPr/>
          <a:lstStyle/>
          <a:p>
            <a:r>
              <a:rPr lang="cs-CZ" b="1" i="0" dirty="0">
                <a:solidFill>
                  <a:srgbClr val="202122"/>
                </a:solidFill>
                <a:effectLst/>
                <a:latin typeface="-apple-system"/>
              </a:rPr>
              <a:t>Limitní úroková sazba – „</a:t>
            </a:r>
            <a:r>
              <a:rPr lang="cs-CZ" b="1" i="0" dirty="0" err="1">
                <a:solidFill>
                  <a:srgbClr val="202122"/>
                </a:solidFill>
                <a:effectLst/>
                <a:latin typeface="-apple-system"/>
              </a:rPr>
              <a:t>repo</a:t>
            </a:r>
            <a:r>
              <a:rPr lang="cs-CZ" b="1" i="0" dirty="0">
                <a:solidFill>
                  <a:srgbClr val="202122"/>
                </a:solidFill>
                <a:effectLst/>
                <a:latin typeface="-apple-system"/>
              </a:rPr>
              <a:t> sazba“</a:t>
            </a:r>
            <a:endParaRPr lang="cs-CZ" dirty="0"/>
          </a:p>
        </p:txBody>
      </p:sp>
      <p:sp>
        <p:nvSpPr>
          <p:cNvPr id="4" name="TextovéPole 3">
            <a:extLst>
              <a:ext uri="{FF2B5EF4-FFF2-40B4-BE49-F238E27FC236}">
                <a16:creationId xmlns:a16="http://schemas.microsoft.com/office/drawing/2014/main" id="{033BD2C5-F28E-C058-8B92-37D657FFA473}"/>
              </a:ext>
            </a:extLst>
          </p:cNvPr>
          <p:cNvSpPr txBox="1"/>
          <p:nvPr/>
        </p:nvSpPr>
        <p:spPr>
          <a:xfrm>
            <a:off x="1187624" y="1278010"/>
            <a:ext cx="5670376" cy="2031325"/>
          </a:xfrm>
          <a:prstGeom prst="rect">
            <a:avLst/>
          </a:prstGeom>
          <a:noFill/>
        </p:spPr>
        <p:txBody>
          <a:bodyPr wrap="square">
            <a:spAutoFit/>
          </a:bodyPr>
          <a:lstStyle/>
          <a:p>
            <a:pPr algn="just"/>
            <a:r>
              <a:rPr lang="cs-CZ" b="0" i="0" dirty="0">
                <a:solidFill>
                  <a:srgbClr val="000000"/>
                </a:solidFill>
                <a:effectLst/>
                <a:latin typeface="-apple-system"/>
              </a:rPr>
              <a:t>ČNB nastavuje svoji měnovou politiku prostřednictvím tří sazeb. Klíčovou je tzv. limitní úroková sazba pro dvoutýdenní </a:t>
            </a:r>
            <a:r>
              <a:rPr lang="cs-CZ" b="0" i="0" dirty="0" err="1">
                <a:solidFill>
                  <a:srgbClr val="000000"/>
                </a:solidFill>
                <a:effectLst/>
                <a:latin typeface="-apple-system"/>
              </a:rPr>
              <a:t>repo</a:t>
            </a:r>
            <a:r>
              <a:rPr lang="cs-CZ" b="0" i="0" dirty="0">
                <a:solidFill>
                  <a:srgbClr val="000000"/>
                </a:solidFill>
                <a:effectLst/>
                <a:latin typeface="-apple-system"/>
              </a:rPr>
              <a:t> operace, ve zkratce označovaná jako </a:t>
            </a:r>
            <a:r>
              <a:rPr lang="cs-CZ" b="0" i="0" u="none" strike="noStrike" dirty="0" err="1">
                <a:solidFill>
                  <a:srgbClr val="0000FF"/>
                </a:solidFill>
                <a:effectLst/>
                <a:latin typeface="-apple-system"/>
                <a:hlinkClick r:id="rId2" tooltip="Repo sazba">
                  <a:extLst>
                    <a:ext uri="{A12FA001-AC4F-418D-AE19-62706E023703}">
                      <ahyp:hlinkClr xmlns:ahyp="http://schemas.microsoft.com/office/drawing/2018/hyperlinkcolor" val="tx"/>
                    </a:ext>
                  </a:extLst>
                </a:hlinkClick>
              </a:rPr>
              <a:t>repo</a:t>
            </a:r>
            <a:r>
              <a:rPr lang="cs-CZ" b="0" i="0" u="none" strike="noStrike" dirty="0">
                <a:solidFill>
                  <a:srgbClr val="000000"/>
                </a:solidFill>
                <a:effectLst/>
                <a:latin typeface="-apple-system"/>
                <a:hlinkClick r:id="rId2" tooltip="Repo sazba">
                  <a:extLst>
                    <a:ext uri="{A12FA001-AC4F-418D-AE19-62706E023703}">
                      <ahyp:hlinkClr xmlns:ahyp="http://schemas.microsoft.com/office/drawing/2018/hyperlinkcolor" val="tx"/>
                    </a:ext>
                  </a:extLst>
                </a:hlinkClick>
              </a:rPr>
              <a:t> sazba</a:t>
            </a:r>
            <a:r>
              <a:rPr lang="cs-CZ" b="0" i="0" dirty="0">
                <a:solidFill>
                  <a:srgbClr val="000000"/>
                </a:solidFill>
                <a:effectLst/>
                <a:latin typeface="-apple-system"/>
              </a:rPr>
              <a:t>. Touto sazbou je úročena nadbytečná likvidita komerčních bank, kterou si ukládají u ČNB. S </a:t>
            </a:r>
            <a:r>
              <a:rPr lang="cs-CZ" b="0" i="0" dirty="0" err="1">
                <a:solidFill>
                  <a:srgbClr val="000000"/>
                </a:solidFill>
                <a:effectLst/>
                <a:latin typeface="-apple-system"/>
              </a:rPr>
              <a:t>repo</a:t>
            </a:r>
            <a:r>
              <a:rPr lang="cs-CZ" b="0" i="0" dirty="0">
                <a:solidFill>
                  <a:srgbClr val="000000"/>
                </a:solidFill>
                <a:effectLst/>
                <a:latin typeface="-apple-system"/>
              </a:rPr>
              <a:t> sazbou jsou automaticky svázány dvě zbylé úrokové sazby – lombardní a diskontní sazba.</a:t>
            </a:r>
            <a:endParaRPr lang="cs-CZ" dirty="0">
              <a:solidFill>
                <a:srgbClr val="000000"/>
              </a:solidFill>
            </a:endParaRPr>
          </a:p>
        </p:txBody>
      </p:sp>
    </p:spTree>
    <p:extLst>
      <p:ext uri="{BB962C8B-B14F-4D97-AF65-F5344CB8AC3E}">
        <p14:creationId xmlns:p14="http://schemas.microsoft.com/office/powerpoint/2010/main" val="67874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6296AB-E04C-5022-1DB9-C975FB37281D}"/>
              </a:ext>
            </a:extLst>
          </p:cNvPr>
          <p:cNvSpPr>
            <a:spLocks noGrp="1"/>
          </p:cNvSpPr>
          <p:nvPr>
            <p:ph type="title"/>
          </p:nvPr>
        </p:nvSpPr>
        <p:spPr/>
        <p:txBody>
          <a:bodyPr/>
          <a:lstStyle/>
          <a:p>
            <a:r>
              <a:rPr lang="cs-CZ" b="1" i="0" dirty="0">
                <a:solidFill>
                  <a:srgbClr val="202122"/>
                </a:solidFill>
                <a:effectLst/>
                <a:latin typeface="-apple-system"/>
              </a:rPr>
              <a:t>Diskontní úroková sazba</a:t>
            </a:r>
            <a:endParaRPr lang="cs-CZ" dirty="0"/>
          </a:p>
        </p:txBody>
      </p:sp>
      <p:sp>
        <p:nvSpPr>
          <p:cNvPr id="4" name="TextovéPole 3">
            <a:extLst>
              <a:ext uri="{FF2B5EF4-FFF2-40B4-BE49-F238E27FC236}">
                <a16:creationId xmlns:a16="http://schemas.microsoft.com/office/drawing/2014/main" id="{5C76192B-37EC-6FC0-9FA3-F5EFBD708B49}"/>
              </a:ext>
            </a:extLst>
          </p:cNvPr>
          <p:cNvSpPr txBox="1"/>
          <p:nvPr/>
        </p:nvSpPr>
        <p:spPr>
          <a:xfrm>
            <a:off x="611560" y="1832007"/>
            <a:ext cx="6246440" cy="1200329"/>
          </a:xfrm>
          <a:prstGeom prst="rect">
            <a:avLst/>
          </a:prstGeom>
          <a:noFill/>
        </p:spPr>
        <p:txBody>
          <a:bodyPr wrap="square">
            <a:spAutoFit/>
          </a:bodyPr>
          <a:lstStyle/>
          <a:p>
            <a:pPr algn="just"/>
            <a:r>
              <a:rPr lang="cs-CZ" b="0" i="0" u="none" strike="noStrike" dirty="0">
                <a:solidFill>
                  <a:srgbClr val="000000"/>
                </a:solidFill>
                <a:effectLst/>
                <a:latin typeface="-apple-system"/>
                <a:hlinkClick r:id="rId2" tooltip="Diskontní sazba">
                  <a:extLst>
                    <a:ext uri="{A12FA001-AC4F-418D-AE19-62706E023703}">
                      <ahyp:hlinkClr xmlns:ahyp="http://schemas.microsoft.com/office/drawing/2018/hyperlinkcolor" val="tx"/>
                    </a:ext>
                  </a:extLst>
                </a:hlinkClick>
              </a:rPr>
              <a:t>Diskontní sazba</a:t>
            </a:r>
            <a:r>
              <a:rPr lang="cs-CZ" b="0" i="0" dirty="0">
                <a:solidFill>
                  <a:srgbClr val="000000"/>
                </a:solidFill>
                <a:effectLst/>
                <a:latin typeface="-apple-system"/>
              </a:rPr>
              <a:t> patří mezi další klíčové úrokové sazby </a:t>
            </a:r>
            <a:r>
              <a:rPr lang="cs-CZ" b="0" i="0" u="none" strike="noStrike" dirty="0">
                <a:solidFill>
                  <a:srgbClr val="000000"/>
                </a:solidFill>
                <a:effectLst/>
                <a:latin typeface="-apple-system"/>
                <a:hlinkClick r:id="rId3" tooltip="Centrální banka">
                  <a:extLst>
                    <a:ext uri="{A12FA001-AC4F-418D-AE19-62706E023703}">
                      <ahyp:hlinkClr xmlns:ahyp="http://schemas.microsoft.com/office/drawing/2018/hyperlinkcolor" val="tx"/>
                    </a:ext>
                  </a:extLst>
                </a:hlinkClick>
              </a:rPr>
              <a:t>centrální banky</a:t>
            </a:r>
            <a:r>
              <a:rPr lang="cs-CZ" b="0" i="0" dirty="0">
                <a:solidFill>
                  <a:srgbClr val="000000"/>
                </a:solidFill>
                <a:effectLst/>
                <a:latin typeface="-apple-system"/>
              </a:rPr>
              <a:t>. Je to sazba, kterou se úročí vklady, které komerční banky uloží přes noc do </a:t>
            </a:r>
            <a:r>
              <a:rPr lang="cs-CZ" b="0" i="0" u="none" strike="noStrike" dirty="0">
                <a:solidFill>
                  <a:srgbClr val="000000"/>
                </a:solidFill>
                <a:effectLst/>
                <a:latin typeface="-apple-system"/>
                <a:hlinkClick r:id="rId3" tooltip="Centrální banka">
                  <a:extLst>
                    <a:ext uri="{A12FA001-AC4F-418D-AE19-62706E023703}">
                      <ahyp:hlinkClr xmlns:ahyp="http://schemas.microsoft.com/office/drawing/2018/hyperlinkcolor" val="tx"/>
                    </a:ext>
                  </a:extLst>
                </a:hlinkClick>
              </a:rPr>
              <a:t>centrální banky</a:t>
            </a:r>
            <a:r>
              <a:rPr lang="cs-CZ" b="0" i="0" dirty="0">
                <a:solidFill>
                  <a:srgbClr val="000000"/>
                </a:solidFill>
                <a:effectLst/>
                <a:latin typeface="-apple-system"/>
              </a:rPr>
              <a:t>. Jde zároveň i o dolní mez pohybu krátkodobých úrokových sazeb.</a:t>
            </a:r>
            <a:endParaRPr lang="cs-CZ" dirty="0">
              <a:solidFill>
                <a:srgbClr val="000000"/>
              </a:solidFill>
            </a:endParaRPr>
          </a:p>
        </p:txBody>
      </p:sp>
    </p:spTree>
    <p:extLst>
      <p:ext uri="{BB962C8B-B14F-4D97-AF65-F5344CB8AC3E}">
        <p14:creationId xmlns:p14="http://schemas.microsoft.com/office/powerpoint/2010/main" val="2875830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74F26E-2445-1B6F-A295-60A5BBFD315B}"/>
              </a:ext>
            </a:extLst>
          </p:cNvPr>
          <p:cNvSpPr>
            <a:spLocks noGrp="1"/>
          </p:cNvSpPr>
          <p:nvPr>
            <p:ph type="title"/>
          </p:nvPr>
        </p:nvSpPr>
        <p:spPr/>
        <p:txBody>
          <a:bodyPr/>
          <a:lstStyle/>
          <a:p>
            <a:r>
              <a:rPr lang="cs-CZ" b="1" i="0" dirty="0">
                <a:solidFill>
                  <a:srgbClr val="202122"/>
                </a:solidFill>
                <a:effectLst/>
                <a:latin typeface="-apple-system"/>
              </a:rPr>
              <a:t>Lombardní úroková sazba</a:t>
            </a:r>
            <a:endParaRPr lang="cs-CZ" dirty="0"/>
          </a:p>
        </p:txBody>
      </p:sp>
      <p:sp>
        <p:nvSpPr>
          <p:cNvPr id="4" name="TextovéPole 3">
            <a:extLst>
              <a:ext uri="{FF2B5EF4-FFF2-40B4-BE49-F238E27FC236}">
                <a16:creationId xmlns:a16="http://schemas.microsoft.com/office/drawing/2014/main" id="{4A7EEA36-FE13-A2B5-1142-9218D7C9B4C8}"/>
              </a:ext>
            </a:extLst>
          </p:cNvPr>
          <p:cNvSpPr txBox="1"/>
          <p:nvPr/>
        </p:nvSpPr>
        <p:spPr>
          <a:xfrm>
            <a:off x="683568" y="1555009"/>
            <a:ext cx="6174432" cy="1477328"/>
          </a:xfrm>
          <a:prstGeom prst="rect">
            <a:avLst/>
          </a:prstGeom>
          <a:noFill/>
        </p:spPr>
        <p:txBody>
          <a:bodyPr wrap="square">
            <a:spAutoFit/>
          </a:bodyPr>
          <a:lstStyle/>
          <a:p>
            <a:pPr algn="just"/>
            <a:r>
              <a:rPr lang="cs-CZ" b="0" i="0" u="none" strike="noStrike" dirty="0">
                <a:solidFill>
                  <a:srgbClr val="000000"/>
                </a:solidFill>
                <a:effectLst/>
                <a:latin typeface="-apple-system"/>
                <a:hlinkClick r:id="rId2" tooltip="Lombardní sazba">
                  <a:extLst>
                    <a:ext uri="{A12FA001-AC4F-418D-AE19-62706E023703}">
                      <ahyp:hlinkClr xmlns:ahyp="http://schemas.microsoft.com/office/drawing/2018/hyperlinkcolor" val="tx"/>
                    </a:ext>
                  </a:extLst>
                </a:hlinkClick>
              </a:rPr>
              <a:t>Lombardní úroková sazba</a:t>
            </a:r>
            <a:r>
              <a:rPr lang="cs-CZ" b="0" i="0" dirty="0">
                <a:solidFill>
                  <a:srgbClr val="000000"/>
                </a:solidFill>
                <a:effectLst/>
                <a:latin typeface="-apple-system"/>
              </a:rPr>
              <a:t> je třetí úrokovou sazbou, kterou vyhlašuje centrální banka. Je to úroková sazba účtovaná </a:t>
            </a:r>
            <a:r>
              <a:rPr lang="cs-CZ" b="0" i="0" u="none" strike="noStrike" dirty="0">
                <a:solidFill>
                  <a:srgbClr val="000000"/>
                </a:solidFill>
                <a:effectLst/>
                <a:latin typeface="-apple-system"/>
                <a:hlinkClick r:id="rId3" tooltip="Banka">
                  <a:extLst>
                    <a:ext uri="{A12FA001-AC4F-418D-AE19-62706E023703}">
                      <ahyp:hlinkClr xmlns:ahyp="http://schemas.microsoft.com/office/drawing/2018/hyperlinkcolor" val="tx"/>
                    </a:ext>
                  </a:extLst>
                </a:hlinkClick>
              </a:rPr>
              <a:t>komerčním bankám</a:t>
            </a:r>
            <a:r>
              <a:rPr lang="cs-CZ" b="0" i="0" dirty="0">
                <a:solidFill>
                  <a:srgbClr val="000000"/>
                </a:solidFill>
                <a:effectLst/>
                <a:latin typeface="-apple-system"/>
              </a:rPr>
              <a:t> za půjčky, které jim centrální banka poskytne přes noc. Banky si za tuto sazbu půjčují jen tehdy, když si už nemohou půjčit na mezibankovním trhu.</a:t>
            </a:r>
            <a:endParaRPr lang="cs-CZ" dirty="0">
              <a:solidFill>
                <a:srgbClr val="000000"/>
              </a:solidFill>
            </a:endParaRPr>
          </a:p>
        </p:txBody>
      </p:sp>
    </p:spTree>
    <p:extLst>
      <p:ext uri="{BB962C8B-B14F-4D97-AF65-F5344CB8AC3E}">
        <p14:creationId xmlns:p14="http://schemas.microsoft.com/office/powerpoint/2010/main" val="3749329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1CEAAA-8F44-E00C-C93F-3711D8C8C428}"/>
              </a:ext>
            </a:extLst>
          </p:cNvPr>
          <p:cNvSpPr>
            <a:spLocks noGrp="1"/>
          </p:cNvSpPr>
          <p:nvPr>
            <p:ph type="title"/>
          </p:nvPr>
        </p:nvSpPr>
        <p:spPr/>
        <p:txBody>
          <a:bodyPr/>
          <a:lstStyle/>
          <a:p>
            <a:r>
              <a:rPr lang="cs-CZ" b="1" i="0" dirty="0">
                <a:solidFill>
                  <a:srgbClr val="202122"/>
                </a:solidFill>
                <a:effectLst/>
                <a:latin typeface="-apple-system"/>
              </a:rPr>
              <a:t>Mezibankovní úroková sazba</a:t>
            </a:r>
            <a:endParaRPr lang="cs-CZ" dirty="0"/>
          </a:p>
        </p:txBody>
      </p:sp>
      <p:sp>
        <p:nvSpPr>
          <p:cNvPr id="4" name="TextovéPole 3">
            <a:extLst>
              <a:ext uri="{FF2B5EF4-FFF2-40B4-BE49-F238E27FC236}">
                <a16:creationId xmlns:a16="http://schemas.microsoft.com/office/drawing/2014/main" id="{77D566CD-C480-0F89-E551-B58DF8491A20}"/>
              </a:ext>
            </a:extLst>
          </p:cNvPr>
          <p:cNvSpPr txBox="1"/>
          <p:nvPr/>
        </p:nvSpPr>
        <p:spPr>
          <a:xfrm>
            <a:off x="467544" y="862511"/>
            <a:ext cx="6390456" cy="2308324"/>
          </a:xfrm>
          <a:prstGeom prst="rect">
            <a:avLst/>
          </a:prstGeom>
          <a:noFill/>
        </p:spPr>
        <p:txBody>
          <a:bodyPr wrap="square">
            <a:spAutoFit/>
          </a:bodyPr>
          <a:lstStyle/>
          <a:p>
            <a:pPr algn="just"/>
            <a:r>
              <a:rPr lang="cs-CZ" b="0" i="0" dirty="0">
                <a:solidFill>
                  <a:srgbClr val="000000"/>
                </a:solidFill>
                <a:effectLst/>
                <a:latin typeface="-apple-system"/>
              </a:rPr>
              <a:t>Výši sazeb na mezibankovním trhu určuje </a:t>
            </a:r>
            <a:r>
              <a:rPr lang="cs-CZ" b="0" i="0" u="none" strike="noStrike" dirty="0">
                <a:solidFill>
                  <a:srgbClr val="000000"/>
                </a:solidFill>
                <a:effectLst/>
                <a:latin typeface="-apple-system"/>
                <a:hlinkClick r:id="rId2" tooltip="PRIBOR">
                  <a:extLst>
                    <a:ext uri="{A12FA001-AC4F-418D-AE19-62706E023703}">
                      <ahyp:hlinkClr xmlns:ahyp="http://schemas.microsoft.com/office/drawing/2018/hyperlinkcolor" val="tx"/>
                    </a:ext>
                  </a:extLst>
                </a:hlinkClick>
              </a:rPr>
              <a:t>PRIBOR</a:t>
            </a:r>
            <a:r>
              <a:rPr lang="cs-CZ" b="0" i="0" dirty="0">
                <a:solidFill>
                  <a:srgbClr val="000000"/>
                </a:solidFill>
                <a:effectLst/>
                <a:latin typeface="-apple-system"/>
              </a:rPr>
              <a:t> (Prague Interbank </a:t>
            </a:r>
            <a:r>
              <a:rPr lang="cs-CZ" b="0" i="0" dirty="0" err="1">
                <a:solidFill>
                  <a:srgbClr val="000000"/>
                </a:solidFill>
                <a:effectLst/>
                <a:latin typeface="-apple-system"/>
              </a:rPr>
              <a:t>Offered</a:t>
            </a:r>
            <a:r>
              <a:rPr lang="cs-CZ" b="0" i="0" dirty="0">
                <a:solidFill>
                  <a:srgbClr val="000000"/>
                </a:solidFill>
                <a:effectLst/>
                <a:latin typeface="-apple-system"/>
              </a:rPr>
              <a:t> </a:t>
            </a:r>
            <a:r>
              <a:rPr lang="cs-CZ" b="0" i="0" dirty="0" err="1">
                <a:solidFill>
                  <a:srgbClr val="000000"/>
                </a:solidFill>
                <a:effectLst/>
                <a:latin typeface="-apple-system"/>
              </a:rPr>
              <a:t>Rate</a:t>
            </a:r>
            <a:r>
              <a:rPr lang="cs-CZ" b="0" i="0" dirty="0">
                <a:solidFill>
                  <a:srgbClr val="000000"/>
                </a:solidFill>
                <a:effectLst/>
                <a:latin typeface="-apple-system"/>
              </a:rPr>
              <a:t>) podle délky splatnosti. Tzv. pražská mezibankovní úroková sazba je sazba, za kterou si banky mezi sebou půjčují. Z mezibankovních sazeb určují banky výši úrokových sazeb pro klienty. U úvěrů k nim navíc připočítávají sazbu nákladů banky, rizikovou přirážku produktu, rizikovou přirážku podle </a:t>
            </a:r>
            <a:r>
              <a:rPr lang="cs-CZ" b="0" i="0" u="none" strike="noStrike" dirty="0">
                <a:solidFill>
                  <a:srgbClr val="000000"/>
                </a:solidFill>
                <a:effectLst/>
                <a:latin typeface="-apple-system"/>
                <a:hlinkClick r:id="rId3" tooltip="Bonita">
                  <a:extLst>
                    <a:ext uri="{A12FA001-AC4F-418D-AE19-62706E023703}">
                      <ahyp:hlinkClr xmlns:ahyp="http://schemas.microsoft.com/office/drawing/2018/hyperlinkcolor" val="tx"/>
                    </a:ext>
                  </a:extLst>
                </a:hlinkClick>
              </a:rPr>
              <a:t>bonity</a:t>
            </a:r>
            <a:r>
              <a:rPr lang="cs-CZ" b="0" i="0" dirty="0">
                <a:solidFill>
                  <a:srgbClr val="000000"/>
                </a:solidFill>
                <a:effectLst/>
                <a:latin typeface="-apple-system"/>
              </a:rPr>
              <a:t> klienta, rizikovou přirážku podle splatnosti produktu, přirážku nákladů na </a:t>
            </a:r>
            <a:r>
              <a:rPr lang="cs-CZ" b="0" i="0" u="none" strike="noStrike" dirty="0">
                <a:solidFill>
                  <a:srgbClr val="000000"/>
                </a:solidFill>
                <a:effectLst/>
                <a:latin typeface="-apple-system"/>
                <a:hlinkClick r:id="rId4" tooltip="Kapitál">
                  <a:extLst>
                    <a:ext uri="{A12FA001-AC4F-418D-AE19-62706E023703}">
                      <ahyp:hlinkClr xmlns:ahyp="http://schemas.microsoft.com/office/drawing/2018/hyperlinkcolor" val="tx"/>
                    </a:ext>
                  </a:extLst>
                </a:hlinkClick>
              </a:rPr>
              <a:t>kapitál</a:t>
            </a:r>
            <a:r>
              <a:rPr lang="cs-CZ" b="0" i="0" dirty="0">
                <a:solidFill>
                  <a:srgbClr val="000000"/>
                </a:solidFill>
                <a:effectLst/>
                <a:latin typeface="-apple-system"/>
              </a:rPr>
              <a:t> a ziskovou přirážku banky.</a:t>
            </a:r>
            <a:endParaRPr lang="cs-CZ" dirty="0">
              <a:solidFill>
                <a:srgbClr val="000000"/>
              </a:solidFill>
            </a:endParaRPr>
          </a:p>
        </p:txBody>
      </p:sp>
    </p:spTree>
    <p:extLst>
      <p:ext uri="{BB962C8B-B14F-4D97-AF65-F5344CB8AC3E}">
        <p14:creationId xmlns:p14="http://schemas.microsoft.com/office/powerpoint/2010/main" val="39210029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50DEBB-B223-0899-00CB-46020172552E}"/>
              </a:ext>
            </a:extLst>
          </p:cNvPr>
          <p:cNvSpPr>
            <a:spLocks noGrp="1"/>
          </p:cNvSpPr>
          <p:nvPr>
            <p:ph type="title"/>
          </p:nvPr>
        </p:nvSpPr>
        <p:spPr/>
        <p:txBody>
          <a:bodyPr/>
          <a:lstStyle/>
          <a:p>
            <a:r>
              <a:rPr lang="cs-CZ" b="1" i="0" dirty="0">
                <a:solidFill>
                  <a:srgbClr val="202122"/>
                </a:solidFill>
                <a:effectLst/>
                <a:latin typeface="-apple-system"/>
              </a:rPr>
              <a:t>Úroková sazba úvěru</a:t>
            </a:r>
            <a:endParaRPr lang="cs-CZ" dirty="0"/>
          </a:p>
        </p:txBody>
      </p:sp>
      <p:sp>
        <p:nvSpPr>
          <p:cNvPr id="4" name="TextovéPole 3">
            <a:extLst>
              <a:ext uri="{FF2B5EF4-FFF2-40B4-BE49-F238E27FC236}">
                <a16:creationId xmlns:a16="http://schemas.microsoft.com/office/drawing/2014/main" id="{B09A0FB9-C62B-510C-5402-B5F6CCCE971C}"/>
              </a:ext>
            </a:extLst>
          </p:cNvPr>
          <p:cNvSpPr txBox="1"/>
          <p:nvPr/>
        </p:nvSpPr>
        <p:spPr>
          <a:xfrm>
            <a:off x="467544" y="1278010"/>
            <a:ext cx="6390456" cy="2031325"/>
          </a:xfrm>
          <a:prstGeom prst="rect">
            <a:avLst/>
          </a:prstGeom>
          <a:noFill/>
        </p:spPr>
        <p:txBody>
          <a:bodyPr wrap="square">
            <a:spAutoFit/>
          </a:bodyPr>
          <a:lstStyle/>
          <a:p>
            <a:pPr algn="just" fontAlgn="base"/>
            <a:r>
              <a:rPr lang="cs-CZ" b="0" i="0" dirty="0">
                <a:solidFill>
                  <a:srgbClr val="000000"/>
                </a:solidFill>
                <a:effectLst/>
                <a:latin typeface="-apple-system"/>
              </a:rPr>
              <a:t>U </a:t>
            </a:r>
            <a:r>
              <a:rPr lang="cs-CZ" b="0" i="0" u="none" strike="noStrike" dirty="0">
                <a:solidFill>
                  <a:srgbClr val="000000"/>
                </a:solidFill>
                <a:effectLst/>
                <a:latin typeface="inherit"/>
                <a:hlinkClick r:id="rId2" tooltip="Úvěr">
                  <a:extLst>
                    <a:ext uri="{A12FA001-AC4F-418D-AE19-62706E023703}">
                      <ahyp:hlinkClr xmlns:ahyp="http://schemas.microsoft.com/office/drawing/2018/hyperlinkcolor" val="tx"/>
                    </a:ext>
                  </a:extLst>
                </a:hlinkClick>
              </a:rPr>
              <a:t>úvěru</a:t>
            </a:r>
            <a:r>
              <a:rPr lang="cs-CZ" b="0" i="0" dirty="0">
                <a:solidFill>
                  <a:srgbClr val="000000"/>
                </a:solidFill>
                <a:effectLst/>
                <a:latin typeface="-apple-system"/>
              </a:rPr>
              <a:t> se rozlišují úrokové sazby, které mohou být:</a:t>
            </a:r>
          </a:p>
          <a:p>
            <a:pPr algn="just" fontAlgn="base">
              <a:buFont typeface="Arial" panose="020B0604020202020204" pitchFamily="34" charset="0"/>
              <a:buChar char="•"/>
            </a:pPr>
            <a:r>
              <a:rPr lang="cs-CZ" b="0" i="0" u="none" strike="noStrike" dirty="0">
                <a:solidFill>
                  <a:srgbClr val="000000"/>
                </a:solidFill>
                <a:effectLst/>
                <a:latin typeface="inherit"/>
                <a:hlinkClick r:id="rId3" tooltip="Fixace úrokové sazby">
                  <a:extLst>
                    <a:ext uri="{A12FA001-AC4F-418D-AE19-62706E023703}">
                      <ahyp:hlinkClr xmlns:ahyp="http://schemas.microsoft.com/office/drawing/2018/hyperlinkcolor" val="tx"/>
                    </a:ext>
                  </a:extLst>
                </a:hlinkClick>
              </a:rPr>
              <a:t>fixované</a:t>
            </a:r>
            <a:endParaRPr lang="cs-CZ" b="0" i="0" dirty="0">
              <a:solidFill>
                <a:srgbClr val="000000"/>
              </a:solidFill>
              <a:effectLst/>
              <a:latin typeface="inherit"/>
            </a:endParaRPr>
          </a:p>
          <a:p>
            <a:pPr algn="just" fontAlgn="base">
              <a:buFont typeface="Arial" panose="020B0604020202020204" pitchFamily="34" charset="0"/>
              <a:buChar char="•"/>
            </a:pPr>
            <a:r>
              <a:rPr lang="cs-CZ" b="0" i="0" u="none" strike="noStrike" dirty="0">
                <a:solidFill>
                  <a:srgbClr val="000000"/>
                </a:solidFill>
                <a:effectLst/>
                <a:latin typeface="inherit"/>
                <a:hlinkClick r:id="rId4" tooltip="Variabilní úroková sazba (stránka neexistuje)">
                  <a:extLst>
                    <a:ext uri="{A12FA001-AC4F-418D-AE19-62706E023703}">
                      <ahyp:hlinkClr xmlns:ahyp="http://schemas.microsoft.com/office/drawing/2018/hyperlinkcolor" val="tx"/>
                    </a:ext>
                  </a:extLst>
                </a:hlinkClick>
              </a:rPr>
              <a:t>variabilní</a:t>
            </a:r>
            <a:endParaRPr lang="cs-CZ" b="0" i="0" dirty="0">
              <a:solidFill>
                <a:srgbClr val="000000"/>
              </a:solidFill>
              <a:effectLst/>
              <a:latin typeface="inherit"/>
            </a:endParaRPr>
          </a:p>
          <a:p>
            <a:pPr algn="just" fontAlgn="base"/>
            <a:r>
              <a:rPr lang="cs-CZ" b="0" i="0" dirty="0">
                <a:solidFill>
                  <a:srgbClr val="000000"/>
                </a:solidFill>
                <a:effectLst/>
                <a:latin typeface="-apple-system"/>
              </a:rPr>
              <a:t>Fixní úroková sazba je sazba, která je pevně stanovená na určité období (měsíc, 1 rok, 3 roky, 10 let). Naopak variabilní úroková sazba se může měnit každý den – vychází z aktuálních podmínek na trhu a ze sazby PRIBOR.</a:t>
            </a:r>
          </a:p>
        </p:txBody>
      </p:sp>
    </p:spTree>
    <p:extLst>
      <p:ext uri="{BB962C8B-B14F-4D97-AF65-F5344CB8AC3E}">
        <p14:creationId xmlns:p14="http://schemas.microsoft.com/office/powerpoint/2010/main" val="3153108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4E944D-CD0D-FBF8-B60C-DCC0C0207175}"/>
              </a:ext>
            </a:extLst>
          </p:cNvPr>
          <p:cNvSpPr>
            <a:spLocks noGrp="1"/>
          </p:cNvSpPr>
          <p:nvPr>
            <p:ph type="title"/>
          </p:nvPr>
        </p:nvSpPr>
        <p:spPr>
          <a:xfrm>
            <a:off x="251520" y="195486"/>
            <a:ext cx="6264696" cy="507703"/>
          </a:xfrm>
        </p:spPr>
        <p:txBody>
          <a:bodyPr/>
          <a:lstStyle/>
          <a:p>
            <a:r>
              <a:rPr lang="cs-CZ" b="0" i="0" dirty="0">
                <a:solidFill>
                  <a:srgbClr val="202122"/>
                </a:solidFill>
                <a:effectLst/>
                <a:latin typeface="Linux Libertine"/>
              </a:rPr>
              <a:t>Faktory ovlivňující úrokovou míru</a:t>
            </a:r>
            <a:endParaRPr lang="cs-CZ" dirty="0"/>
          </a:p>
        </p:txBody>
      </p:sp>
      <p:sp>
        <p:nvSpPr>
          <p:cNvPr id="4" name="TextovéPole 3">
            <a:extLst>
              <a:ext uri="{FF2B5EF4-FFF2-40B4-BE49-F238E27FC236}">
                <a16:creationId xmlns:a16="http://schemas.microsoft.com/office/drawing/2014/main" id="{61902105-D9F4-3EC3-F958-7BB631E3274C}"/>
              </a:ext>
            </a:extLst>
          </p:cNvPr>
          <p:cNvSpPr txBox="1"/>
          <p:nvPr/>
        </p:nvSpPr>
        <p:spPr>
          <a:xfrm>
            <a:off x="593304" y="1139510"/>
            <a:ext cx="6264696" cy="2308324"/>
          </a:xfrm>
          <a:prstGeom prst="rect">
            <a:avLst/>
          </a:prstGeom>
          <a:noFill/>
        </p:spPr>
        <p:txBody>
          <a:bodyPr wrap="square">
            <a:spAutoFit/>
          </a:bodyPr>
          <a:lstStyle/>
          <a:p>
            <a:pPr algn="just" fontAlgn="base"/>
            <a:r>
              <a:rPr lang="cs-CZ" b="0" i="0" dirty="0">
                <a:solidFill>
                  <a:srgbClr val="000000"/>
                </a:solidFill>
                <a:effectLst/>
                <a:latin typeface="-apple-system"/>
              </a:rPr>
              <a:t>Čistá úroková míra plynoucí z lidské preference nynější spotřeby před pozdější</a:t>
            </a:r>
          </a:p>
          <a:p>
            <a:pPr algn="just" fontAlgn="base">
              <a:buFont typeface="Arial" panose="020B0604020202020204" pitchFamily="34" charset="0"/>
              <a:buChar char="•"/>
            </a:pPr>
            <a:r>
              <a:rPr lang="cs-CZ" b="0" i="0" dirty="0">
                <a:solidFill>
                  <a:srgbClr val="000000"/>
                </a:solidFill>
                <a:effectLst/>
                <a:latin typeface="inherit"/>
              </a:rPr>
              <a:t>Riziková prémie – čím vyšší je riziko nesplacení úvěru, tím více bude věřitel od dlužníka vyžadovat jako kompenzaci</a:t>
            </a:r>
          </a:p>
          <a:p>
            <a:pPr algn="just" fontAlgn="base">
              <a:buFont typeface="Arial" panose="020B0604020202020204" pitchFamily="34" charset="0"/>
              <a:buChar char="•"/>
            </a:pPr>
            <a:r>
              <a:rPr lang="cs-CZ" b="0" i="0" dirty="0">
                <a:solidFill>
                  <a:srgbClr val="000000"/>
                </a:solidFill>
                <a:effectLst/>
                <a:latin typeface="inherit"/>
              </a:rPr>
              <a:t>Inflace, přesněji očekávané inflace – kdykoliv věřitel předpokládá, že kupní síla peněz klesne nějakou měrou v uvažovaném období, bude žádat od dlužníka vyšší sumu, aby tuto ztrátu nahradil (nominálně více je reálně stejně)</a:t>
            </a:r>
          </a:p>
        </p:txBody>
      </p:sp>
    </p:spTree>
    <p:extLst>
      <p:ext uri="{BB962C8B-B14F-4D97-AF65-F5344CB8AC3E}">
        <p14:creationId xmlns:p14="http://schemas.microsoft.com/office/powerpoint/2010/main" val="982148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304687-0C62-B85A-2AE0-6149A6CD52DF}"/>
              </a:ext>
            </a:extLst>
          </p:cNvPr>
          <p:cNvSpPr>
            <a:spLocks noGrp="1"/>
          </p:cNvSpPr>
          <p:nvPr>
            <p:ph type="title"/>
          </p:nvPr>
        </p:nvSpPr>
        <p:spPr>
          <a:xfrm>
            <a:off x="251520" y="195486"/>
            <a:ext cx="6192688" cy="507703"/>
          </a:xfrm>
        </p:spPr>
        <p:txBody>
          <a:bodyPr/>
          <a:lstStyle/>
          <a:p>
            <a:r>
              <a:rPr lang="cs-CZ" b="0" i="0" dirty="0">
                <a:solidFill>
                  <a:srgbClr val="202122"/>
                </a:solidFill>
                <a:effectLst/>
                <a:latin typeface="Linux Libertine"/>
              </a:rPr>
              <a:t>Faktory ovlivňující úrokovou míru</a:t>
            </a:r>
            <a:endParaRPr lang="cs-CZ" dirty="0"/>
          </a:p>
        </p:txBody>
      </p:sp>
      <p:sp>
        <p:nvSpPr>
          <p:cNvPr id="4" name="TextovéPole 3">
            <a:extLst>
              <a:ext uri="{FF2B5EF4-FFF2-40B4-BE49-F238E27FC236}">
                <a16:creationId xmlns:a16="http://schemas.microsoft.com/office/drawing/2014/main" id="{8885011E-20EF-D253-83D6-A4FBAC233F8F}"/>
              </a:ext>
            </a:extLst>
          </p:cNvPr>
          <p:cNvSpPr txBox="1"/>
          <p:nvPr/>
        </p:nvSpPr>
        <p:spPr>
          <a:xfrm>
            <a:off x="665312" y="1416509"/>
            <a:ext cx="6192688" cy="2031325"/>
          </a:xfrm>
          <a:prstGeom prst="rect">
            <a:avLst/>
          </a:prstGeom>
          <a:noFill/>
        </p:spPr>
        <p:txBody>
          <a:bodyPr wrap="square">
            <a:spAutoFit/>
          </a:bodyPr>
          <a:lstStyle/>
          <a:p>
            <a:pPr algn="just" fontAlgn="base">
              <a:buFont typeface="Arial" panose="020B0604020202020204" pitchFamily="34" charset="0"/>
              <a:buChar char="•"/>
            </a:pPr>
            <a:r>
              <a:rPr lang="cs-CZ" b="0" i="0" dirty="0">
                <a:solidFill>
                  <a:srgbClr val="000000"/>
                </a:solidFill>
                <a:effectLst/>
                <a:latin typeface="inherit"/>
              </a:rPr>
              <a:t>Kurzové riziko – v případě poskytování úvěru zahraničnímu subjektu</a:t>
            </a:r>
          </a:p>
          <a:p>
            <a:pPr algn="just" fontAlgn="base">
              <a:buFont typeface="Arial" panose="020B0604020202020204" pitchFamily="34" charset="0"/>
              <a:buChar char="•"/>
            </a:pPr>
            <a:r>
              <a:rPr lang="cs-CZ" b="0" i="0" dirty="0">
                <a:solidFill>
                  <a:srgbClr val="000000"/>
                </a:solidFill>
                <a:effectLst/>
                <a:latin typeface="inherit"/>
              </a:rPr>
              <a:t>Úroková míra, za kterou centrální banka půjčuje prostředky komerčním bankovním domům</a:t>
            </a:r>
          </a:p>
          <a:p>
            <a:pPr algn="just" fontAlgn="base">
              <a:buFont typeface="Arial" panose="020B0604020202020204" pitchFamily="34" charset="0"/>
              <a:buChar char="•"/>
            </a:pPr>
            <a:r>
              <a:rPr lang="cs-CZ" b="0" i="0" u="none" strike="noStrike" dirty="0">
                <a:solidFill>
                  <a:srgbClr val="000000"/>
                </a:solidFill>
                <a:effectLst/>
                <a:latin typeface="inherit"/>
                <a:hlinkClick r:id="rId2" tooltip="Fixace úrokové sazby">
                  <a:extLst>
                    <a:ext uri="{A12FA001-AC4F-418D-AE19-62706E023703}">
                      <ahyp:hlinkClr xmlns:ahyp="http://schemas.microsoft.com/office/drawing/2018/hyperlinkcolor" val="tx"/>
                    </a:ext>
                  </a:extLst>
                </a:hlinkClick>
              </a:rPr>
              <a:t>Doba fixace</a:t>
            </a:r>
            <a:r>
              <a:rPr lang="cs-CZ" b="0" i="0" dirty="0">
                <a:solidFill>
                  <a:srgbClr val="000000"/>
                </a:solidFill>
                <a:effectLst/>
                <a:latin typeface="inherit"/>
              </a:rPr>
              <a:t> úrokové sazby</a:t>
            </a:r>
          </a:p>
          <a:p>
            <a:pPr algn="just" fontAlgn="base"/>
            <a:r>
              <a:rPr lang="cs-CZ" b="0" i="0" dirty="0">
                <a:solidFill>
                  <a:srgbClr val="000000"/>
                </a:solidFill>
                <a:effectLst/>
                <a:latin typeface="-apple-system"/>
              </a:rPr>
              <a:t>Úroková míra nezahrnuje další související poplatky na poskytnutí úvěru.</a:t>
            </a:r>
          </a:p>
        </p:txBody>
      </p:sp>
    </p:spTree>
    <p:extLst>
      <p:ext uri="{BB962C8B-B14F-4D97-AF65-F5344CB8AC3E}">
        <p14:creationId xmlns:p14="http://schemas.microsoft.com/office/powerpoint/2010/main" val="3285745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22F33C-245B-AECE-4C3F-BF53E3CA2584}"/>
              </a:ext>
            </a:extLst>
          </p:cNvPr>
          <p:cNvSpPr>
            <a:spLocks noGrp="1"/>
          </p:cNvSpPr>
          <p:nvPr>
            <p:ph type="title"/>
          </p:nvPr>
        </p:nvSpPr>
        <p:spPr/>
        <p:txBody>
          <a:bodyPr/>
          <a:lstStyle/>
          <a:p>
            <a:r>
              <a:rPr lang="cs-CZ" b="0" i="0" dirty="0">
                <a:solidFill>
                  <a:srgbClr val="0C95C9"/>
                </a:solidFill>
                <a:effectLst/>
                <a:latin typeface="Arial" panose="020B0604020202020204" pitchFamily="34" charset="0"/>
              </a:rPr>
              <a:t>Úrok</a:t>
            </a:r>
            <a:br>
              <a:rPr lang="cs-CZ" b="0" i="0" dirty="0">
                <a:solidFill>
                  <a:srgbClr val="0C95C9"/>
                </a:solidFill>
                <a:effectLst/>
                <a:latin typeface="Arial" panose="020B0604020202020204" pitchFamily="34" charset="0"/>
              </a:rPr>
            </a:br>
            <a:endParaRPr lang="cs-CZ" dirty="0"/>
          </a:p>
        </p:txBody>
      </p:sp>
      <p:pic>
        <p:nvPicPr>
          <p:cNvPr id="4" name="Obrázek 3" descr="Obsah obrázku text&#10;&#10;Popis byl vytvořen automaticky">
            <a:extLst>
              <a:ext uri="{FF2B5EF4-FFF2-40B4-BE49-F238E27FC236}">
                <a16:creationId xmlns:a16="http://schemas.microsoft.com/office/drawing/2014/main" id="{93C1C81C-A65C-85B9-9C31-726DDA0989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1347614"/>
            <a:ext cx="6607139" cy="1890944"/>
          </a:xfrm>
          <a:prstGeom prst="rect">
            <a:avLst/>
          </a:prstGeom>
        </p:spPr>
      </p:pic>
    </p:spTree>
    <p:extLst>
      <p:ext uri="{BB962C8B-B14F-4D97-AF65-F5344CB8AC3E}">
        <p14:creationId xmlns:p14="http://schemas.microsoft.com/office/powerpoint/2010/main" val="3468835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5ACE12-221F-6772-3EA7-28ADAAD0C595}"/>
              </a:ext>
            </a:extLst>
          </p:cNvPr>
          <p:cNvSpPr>
            <a:spLocks noGrp="1"/>
          </p:cNvSpPr>
          <p:nvPr>
            <p:ph type="title"/>
          </p:nvPr>
        </p:nvSpPr>
        <p:spPr/>
        <p:txBody>
          <a:bodyPr/>
          <a:lstStyle/>
          <a:p>
            <a:r>
              <a:rPr lang="cs-CZ" b="0" i="0" dirty="0">
                <a:solidFill>
                  <a:srgbClr val="0C95C9"/>
                </a:solidFill>
                <a:effectLst/>
                <a:latin typeface="Arial" panose="020B0604020202020204" pitchFamily="34" charset="0"/>
              </a:rPr>
              <a:t>Příklad</a:t>
            </a:r>
            <a:br>
              <a:rPr lang="cs-CZ" b="0" i="0" dirty="0">
                <a:solidFill>
                  <a:srgbClr val="0C95C9"/>
                </a:solidFill>
                <a:effectLst/>
                <a:latin typeface="Arial" panose="020B0604020202020204" pitchFamily="34" charset="0"/>
              </a:rPr>
            </a:br>
            <a:endParaRPr lang="cs-CZ" dirty="0"/>
          </a:p>
        </p:txBody>
      </p:sp>
      <p:sp>
        <p:nvSpPr>
          <p:cNvPr id="4" name="Rectangle 2">
            <a:extLst>
              <a:ext uri="{FF2B5EF4-FFF2-40B4-BE49-F238E27FC236}">
                <a16:creationId xmlns:a16="http://schemas.microsoft.com/office/drawing/2014/main" id="{4D55B407-A8CE-A8E1-C6A1-0BAC0C52B6F4}"/>
              </a:ext>
            </a:extLst>
          </p:cNvPr>
          <p:cNvSpPr>
            <a:spLocks noChangeArrowheads="1"/>
          </p:cNvSpPr>
          <p:nvPr/>
        </p:nvSpPr>
        <p:spPr bwMode="auto">
          <a:xfrm>
            <a:off x="1173869" y="1241054"/>
            <a:ext cx="7587333"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a:ln>
                  <a:noFill/>
                </a:ln>
                <a:solidFill>
                  <a:srgbClr val="343434"/>
                </a:solidFill>
                <a:effectLst/>
                <a:cs typeface="Arial" panose="020B0604020202020204" pitchFamily="34" charset="0"/>
              </a:rPr>
              <a:t>Honza si půjčí od kamaráda Martina začátku </a:t>
            </a:r>
            <a:r>
              <a:rPr kumimoji="0" lang="cs-CZ" altLang="cs-CZ" sz="1600" b="0" i="0" u="none" strike="noStrike" cap="none" normalizeH="0" baseline="0" dirty="0">
                <a:ln>
                  <a:noFill/>
                </a:ln>
                <a:solidFill>
                  <a:srgbClr val="343434"/>
                </a:solidFill>
                <a:effectLst/>
                <a:latin typeface="MathJax_Main"/>
                <a:cs typeface="Arial" panose="020B0604020202020204" pitchFamily="34" charset="0"/>
              </a:rPr>
              <a:t>1000</a:t>
            </a:r>
            <a:r>
              <a:rPr kumimoji="0" lang="cs-CZ" altLang="cs-CZ" sz="1600" b="0" i="0" u="none" strike="noStrike" cap="none" normalizeH="0" baseline="0" dirty="0">
                <a:ln>
                  <a:noFill/>
                </a:ln>
                <a:solidFill>
                  <a:srgbClr val="343434"/>
                </a:solidFill>
                <a:effectLst/>
                <a:cs typeface="Arial" panose="020B0604020202020204" pitchFamily="34" charset="0"/>
              </a:rPr>
              <a:t>Kč a za měsíc bude chtít Martin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a:ln>
                  <a:noFill/>
                </a:ln>
                <a:solidFill>
                  <a:srgbClr val="343434"/>
                </a:solidFill>
                <a:effectLst/>
                <a:cs typeface="Arial" panose="020B0604020202020204" pitchFamily="34" charset="0"/>
              </a:rPr>
              <a:t>vrátit </a:t>
            </a:r>
            <a:r>
              <a:rPr kumimoji="0" lang="cs-CZ" altLang="cs-CZ" sz="1600" b="0" i="0" u="none" strike="noStrike" cap="none" normalizeH="0" baseline="0" dirty="0">
                <a:ln>
                  <a:noFill/>
                </a:ln>
                <a:solidFill>
                  <a:srgbClr val="343434"/>
                </a:solidFill>
                <a:effectLst/>
                <a:latin typeface="MathJax_Main"/>
                <a:cs typeface="Arial" panose="020B0604020202020204" pitchFamily="34" charset="0"/>
              </a:rPr>
              <a:t>1100</a:t>
            </a:r>
            <a:r>
              <a:rPr kumimoji="0" lang="cs-CZ" altLang="cs-CZ" sz="1600" b="0" i="0" u="none" strike="noStrike" cap="none" normalizeH="0" baseline="0" dirty="0">
                <a:ln>
                  <a:noFill/>
                </a:ln>
                <a:solidFill>
                  <a:srgbClr val="343434"/>
                </a:solidFill>
                <a:effectLst/>
                <a:cs typeface="Arial" panose="020B0604020202020204" pitchFamily="34" charset="0"/>
              </a:rPr>
              <a:t>Kč.</a:t>
            </a:r>
            <a:br>
              <a:rPr kumimoji="0" lang="cs-CZ" altLang="cs-CZ" sz="1600" b="0" i="0" u="none" strike="noStrike" cap="none" normalizeH="0" baseline="0" dirty="0">
                <a:ln>
                  <a:noFill/>
                </a:ln>
                <a:solidFill>
                  <a:schemeClr val="tx1"/>
                </a:solidFill>
                <a:effectLst/>
              </a:rPr>
            </a:br>
            <a:r>
              <a:rPr kumimoji="0" lang="cs-CZ" altLang="cs-CZ" sz="1600" b="0" i="0" u="none" strike="noStrike" cap="none" normalizeH="0" baseline="0" dirty="0">
                <a:ln>
                  <a:noFill/>
                </a:ln>
                <a:solidFill>
                  <a:srgbClr val="343434"/>
                </a:solidFill>
                <a:effectLst/>
                <a:cs typeface="Arial" panose="020B0604020202020204" pitchFamily="34" charset="0"/>
              </a:rPr>
              <a:t>Jak velký bude úrok, který Honza zaplatí Martinovi?</a:t>
            </a:r>
            <a:br>
              <a:rPr kumimoji="0" lang="cs-CZ" altLang="cs-CZ" sz="1600" b="0" i="0" u="none" strike="noStrike" cap="none" normalizeH="0" baseline="0" dirty="0">
                <a:ln>
                  <a:noFill/>
                </a:ln>
                <a:solidFill>
                  <a:schemeClr val="tx1"/>
                </a:solidFill>
                <a:effectLst/>
              </a:rPr>
            </a:br>
            <a:r>
              <a:rPr kumimoji="0" lang="cs-CZ" altLang="cs-CZ" sz="1600" b="0" i="0" u="none" strike="noStrike" cap="none" normalizeH="0" baseline="0" dirty="0">
                <a:ln>
                  <a:noFill/>
                </a:ln>
                <a:solidFill>
                  <a:srgbClr val="343434"/>
                </a:solidFill>
                <a:effectLst/>
                <a:cs typeface="Arial" panose="020B0604020202020204" pitchFamily="34" charset="0"/>
              </a:rPr>
              <a:t>Kolik procent ze zapůjčené částky vrátí Honzovi Martinovi navíc?</a:t>
            </a:r>
            <a:r>
              <a:rPr kumimoji="0" lang="cs-CZ" altLang="cs-CZ" sz="1600" b="0" i="0" u="none" strike="noStrike" cap="none" normalizeH="0" baseline="0" dirty="0">
                <a:ln>
                  <a:noFill/>
                </a:ln>
                <a:solidFill>
                  <a:schemeClr val="tx1"/>
                </a:solidFill>
                <a:effectLst/>
              </a:rPr>
              <a:t> </a:t>
            </a:r>
          </a:p>
        </p:txBody>
      </p:sp>
    </p:spTree>
    <p:extLst>
      <p:ext uri="{BB962C8B-B14F-4D97-AF65-F5344CB8AC3E}">
        <p14:creationId xmlns:p14="http://schemas.microsoft.com/office/powerpoint/2010/main" val="23081405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AE2C68-8B2F-D623-78F0-231A0299C91C}"/>
              </a:ext>
            </a:extLst>
          </p:cNvPr>
          <p:cNvSpPr>
            <a:spLocks noGrp="1"/>
          </p:cNvSpPr>
          <p:nvPr>
            <p:ph type="title"/>
          </p:nvPr>
        </p:nvSpPr>
        <p:spPr/>
        <p:txBody>
          <a:bodyPr/>
          <a:lstStyle/>
          <a:p>
            <a:r>
              <a:rPr lang="cs-CZ" b="0" i="0" dirty="0">
                <a:solidFill>
                  <a:srgbClr val="0C95C9"/>
                </a:solidFill>
                <a:effectLst/>
                <a:latin typeface="Arial" panose="020B0604020202020204" pitchFamily="34" charset="0"/>
              </a:rPr>
              <a:t>Řešení</a:t>
            </a:r>
            <a:br>
              <a:rPr lang="cs-CZ" b="0" i="0" dirty="0">
                <a:solidFill>
                  <a:srgbClr val="0C95C9"/>
                </a:solidFill>
                <a:effectLst/>
                <a:latin typeface="Arial" panose="020B0604020202020204" pitchFamily="34" charset="0"/>
              </a:rPr>
            </a:br>
            <a:endParaRPr lang="cs-CZ" dirty="0"/>
          </a:p>
        </p:txBody>
      </p:sp>
      <p:pic>
        <p:nvPicPr>
          <p:cNvPr id="5" name="Obrázek 4" descr="Obsah obrázku text&#10;&#10;Popis byl vytvořen automaticky">
            <a:extLst>
              <a:ext uri="{FF2B5EF4-FFF2-40B4-BE49-F238E27FC236}">
                <a16:creationId xmlns:a16="http://schemas.microsoft.com/office/drawing/2014/main" id="{991E4ED3-3953-B834-2717-CBEB3957A2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1275606"/>
            <a:ext cx="7180169" cy="1959141"/>
          </a:xfrm>
          <a:prstGeom prst="rect">
            <a:avLst/>
          </a:prstGeom>
        </p:spPr>
      </p:pic>
    </p:spTree>
    <p:extLst>
      <p:ext uri="{BB962C8B-B14F-4D97-AF65-F5344CB8AC3E}">
        <p14:creationId xmlns:p14="http://schemas.microsoft.com/office/powerpoint/2010/main" val="1210420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1203598"/>
            <a:ext cx="8856984" cy="3312368"/>
          </a:xfrm>
          <a:prstGeom prst="rect">
            <a:avLst/>
          </a:prstGeom>
        </p:spPr>
        <p:txBody>
          <a:bodyPr>
            <a:noAutofit/>
          </a:bodyPr>
          <a:lstStyle/>
          <a:p>
            <a:pPr lvl="0" algn="just"/>
            <a:r>
              <a:rPr lang="cs-CZ" sz="2400" b="0" i="0" dirty="0">
                <a:solidFill>
                  <a:srgbClr val="312783"/>
                </a:solidFill>
                <a:effectLst/>
                <a:latin typeface="Pepi Regular"/>
              </a:rPr>
              <a:t>Též označována jako </a:t>
            </a:r>
            <a:r>
              <a:rPr lang="cs-CZ" sz="2400" b="1" i="0" u="sng" dirty="0">
                <a:solidFill>
                  <a:srgbClr val="312783"/>
                </a:solidFill>
                <a:effectLst/>
                <a:latin typeface="Pepi Semi Bold"/>
                <a:hlinkClick r:id="rId3"/>
              </a:rPr>
              <a:t>úroková sazba</a:t>
            </a:r>
            <a:r>
              <a:rPr lang="cs-CZ" sz="2400" b="0" i="0" dirty="0">
                <a:solidFill>
                  <a:srgbClr val="312783"/>
                </a:solidFill>
                <a:effectLst/>
                <a:latin typeface="Pepi Regular"/>
              </a:rPr>
              <a:t>. Udává procentní navýšení půjčené částky za určité období, většinou jednoho roku. Ten se zapisuje jako </a:t>
            </a:r>
            <a:r>
              <a:rPr lang="cs-CZ" sz="2400" b="1" i="0" dirty="0">
                <a:solidFill>
                  <a:srgbClr val="312783"/>
                </a:solidFill>
                <a:effectLst/>
                <a:latin typeface="Pepi Semi Bold"/>
              </a:rPr>
              <a:t>x % p. a.</a:t>
            </a:r>
            <a:r>
              <a:rPr lang="cs-CZ" sz="2400" b="0" i="0" dirty="0">
                <a:solidFill>
                  <a:srgbClr val="312783"/>
                </a:solidFill>
                <a:effectLst/>
                <a:latin typeface="Pepi Regular"/>
              </a:rPr>
              <a:t> (zkratka od per </a:t>
            </a:r>
            <a:r>
              <a:rPr lang="cs-CZ" sz="2400" b="0" i="0" dirty="0" err="1">
                <a:solidFill>
                  <a:srgbClr val="312783"/>
                </a:solidFill>
                <a:effectLst/>
                <a:latin typeface="Pepi Regular"/>
              </a:rPr>
              <a:t>annum</a:t>
            </a:r>
            <a:r>
              <a:rPr lang="cs-CZ" sz="2400" b="0" i="0" dirty="0">
                <a:solidFill>
                  <a:srgbClr val="312783"/>
                </a:solidFill>
                <a:effectLst/>
                <a:latin typeface="Pepi Regular"/>
              </a:rPr>
              <a:t>).</a:t>
            </a:r>
            <a:endParaRPr lang="cs-CZ" sz="2400" dirty="0"/>
          </a:p>
        </p:txBody>
      </p:sp>
      <p:sp>
        <p:nvSpPr>
          <p:cNvPr id="6" name="Nadpis 5"/>
          <p:cNvSpPr>
            <a:spLocks noGrp="1"/>
          </p:cNvSpPr>
          <p:nvPr>
            <p:ph type="title"/>
          </p:nvPr>
        </p:nvSpPr>
        <p:spPr>
          <a:xfrm>
            <a:off x="179512" y="195486"/>
            <a:ext cx="5904656" cy="507703"/>
          </a:xfrm>
        </p:spPr>
        <p:txBody>
          <a:bodyPr/>
          <a:lstStyle/>
          <a:p>
            <a:pPr algn="l"/>
            <a:r>
              <a:rPr lang="cs-CZ" b="0" i="0" dirty="0">
                <a:solidFill>
                  <a:srgbClr val="312783"/>
                </a:solidFill>
                <a:effectLst/>
                <a:latin typeface="Pepi Semi Bold"/>
              </a:rPr>
              <a:t>Co je úroková míra?</a:t>
            </a:r>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200" dirty="0">
                <a:solidFill>
                  <a:srgbClr val="307871"/>
                </a:solidFill>
                <a:latin typeface="Enriqueta" panose="02000000000000000000" pitchFamily="2" charset="0"/>
              </a:rPr>
              <a:t>Jednoduché úročení</a:t>
            </a:r>
          </a:p>
          <a:p>
            <a:pPr marL="0" indent="0" algn="ctr">
              <a:buNone/>
            </a:pPr>
            <a:endParaRPr lang="cs-CZ" sz="12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9415336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7C43C6-3E49-E6B0-FC39-4EFE077DBF12}"/>
              </a:ext>
            </a:extLst>
          </p:cNvPr>
          <p:cNvSpPr>
            <a:spLocks noGrp="1"/>
          </p:cNvSpPr>
          <p:nvPr>
            <p:ph type="title"/>
          </p:nvPr>
        </p:nvSpPr>
        <p:spPr>
          <a:xfrm>
            <a:off x="251520" y="195486"/>
            <a:ext cx="5472608" cy="507703"/>
          </a:xfrm>
        </p:spPr>
        <p:txBody>
          <a:bodyPr/>
          <a:lstStyle/>
          <a:p>
            <a:r>
              <a:rPr lang="pl-PL" b="0" i="0" dirty="0">
                <a:solidFill>
                  <a:srgbClr val="343434"/>
                </a:solidFill>
                <a:effectLst/>
                <a:latin typeface="Arial" panose="020B0604020202020204" pitchFamily="34" charset="0"/>
              </a:rPr>
              <a:t>Graficky je situace znázorněna na obr.</a:t>
            </a:r>
            <a:endParaRPr lang="cs-CZ" dirty="0"/>
          </a:p>
        </p:txBody>
      </p:sp>
      <p:pic>
        <p:nvPicPr>
          <p:cNvPr id="4" name="Obrázek 3" descr="Obsah obrázku text, stůl&#10;&#10;Popis byl vytvořen automaticky">
            <a:extLst>
              <a:ext uri="{FF2B5EF4-FFF2-40B4-BE49-F238E27FC236}">
                <a16:creationId xmlns:a16="http://schemas.microsoft.com/office/drawing/2014/main" id="{EC4A8B46-A7B8-800B-92C3-654D5BD8F0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1356" y="1470564"/>
            <a:ext cx="6081287" cy="2202371"/>
          </a:xfrm>
          <a:prstGeom prst="rect">
            <a:avLst/>
          </a:prstGeom>
        </p:spPr>
      </p:pic>
    </p:spTree>
    <p:extLst>
      <p:ext uri="{BB962C8B-B14F-4D97-AF65-F5344CB8AC3E}">
        <p14:creationId xmlns:p14="http://schemas.microsoft.com/office/powerpoint/2010/main" val="4493022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7919BE-02D0-A134-5954-A051E17F3A6A}"/>
              </a:ext>
            </a:extLst>
          </p:cNvPr>
          <p:cNvSpPr>
            <a:spLocks noGrp="1"/>
          </p:cNvSpPr>
          <p:nvPr>
            <p:ph type="title"/>
          </p:nvPr>
        </p:nvSpPr>
        <p:spPr/>
        <p:txBody>
          <a:bodyPr/>
          <a:lstStyle/>
          <a:p>
            <a:endParaRPr lang="cs-CZ"/>
          </a:p>
        </p:txBody>
      </p:sp>
      <p:pic>
        <p:nvPicPr>
          <p:cNvPr id="4" name="Obrázek 3" descr="Obsah obrázku text&#10;&#10;Popis byl vytvořen automaticky">
            <a:extLst>
              <a:ext uri="{FF2B5EF4-FFF2-40B4-BE49-F238E27FC236}">
                <a16:creationId xmlns:a16="http://schemas.microsoft.com/office/drawing/2014/main" id="{A7EE712A-B1ED-A468-FA14-A10EB0C612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97063" y="2053545"/>
            <a:ext cx="6149873" cy="1036410"/>
          </a:xfrm>
          <a:prstGeom prst="rect">
            <a:avLst/>
          </a:prstGeom>
        </p:spPr>
      </p:pic>
    </p:spTree>
    <p:extLst>
      <p:ext uri="{BB962C8B-B14F-4D97-AF65-F5344CB8AC3E}">
        <p14:creationId xmlns:p14="http://schemas.microsoft.com/office/powerpoint/2010/main" val="41602257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E93E54-2ECE-1D8C-58E1-E4DEF925B4F3}"/>
              </a:ext>
            </a:extLst>
          </p:cNvPr>
          <p:cNvSpPr>
            <a:spLocks noGrp="1"/>
          </p:cNvSpPr>
          <p:nvPr>
            <p:ph type="title"/>
          </p:nvPr>
        </p:nvSpPr>
        <p:spPr/>
        <p:txBody>
          <a:bodyPr/>
          <a:lstStyle/>
          <a:p>
            <a:endParaRPr lang="cs-CZ"/>
          </a:p>
        </p:txBody>
      </p:sp>
      <p:sp>
        <p:nvSpPr>
          <p:cNvPr id="4" name="TextovéPole 3">
            <a:extLst>
              <a:ext uri="{FF2B5EF4-FFF2-40B4-BE49-F238E27FC236}">
                <a16:creationId xmlns:a16="http://schemas.microsoft.com/office/drawing/2014/main" id="{363E6657-EC14-B61D-B39A-8F0581959331}"/>
              </a:ext>
            </a:extLst>
          </p:cNvPr>
          <p:cNvSpPr txBox="1"/>
          <p:nvPr/>
        </p:nvSpPr>
        <p:spPr>
          <a:xfrm>
            <a:off x="683568" y="1693508"/>
            <a:ext cx="6174432" cy="1477328"/>
          </a:xfrm>
          <a:prstGeom prst="rect">
            <a:avLst/>
          </a:prstGeom>
          <a:noFill/>
        </p:spPr>
        <p:txBody>
          <a:bodyPr wrap="square">
            <a:spAutoFit/>
          </a:bodyPr>
          <a:lstStyle/>
          <a:p>
            <a:pPr algn="just"/>
            <a:r>
              <a:rPr lang="cs-CZ" b="0" i="0" dirty="0">
                <a:solidFill>
                  <a:srgbClr val="343434"/>
                </a:solidFill>
                <a:effectLst/>
                <a:latin typeface="Arial" panose="020B0604020202020204" pitchFamily="34" charset="0"/>
              </a:rPr>
              <a:t>Předchozí příklad nás motivuje k tomu, abychom si zavedli pojem úroková sazba, která ve výše uvedeném příkladu činila 10 %.</a:t>
            </a:r>
          </a:p>
          <a:p>
            <a:pPr algn="just"/>
            <a:r>
              <a:rPr lang="cs-CZ" b="0" i="0" dirty="0">
                <a:solidFill>
                  <a:srgbClr val="343434"/>
                </a:solidFill>
                <a:effectLst/>
                <a:latin typeface="Arial" panose="020B0604020202020204" pitchFamily="34" charset="0"/>
              </a:rPr>
              <a:t>Úrokové sazby rozlišujeme dle časového období, ke kterému se vztahuje.</a:t>
            </a:r>
          </a:p>
        </p:txBody>
      </p:sp>
    </p:spTree>
    <p:extLst>
      <p:ext uri="{BB962C8B-B14F-4D97-AF65-F5344CB8AC3E}">
        <p14:creationId xmlns:p14="http://schemas.microsoft.com/office/powerpoint/2010/main" val="8411394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2899B2-F063-9218-F724-84A40DE8372B}"/>
              </a:ext>
            </a:extLst>
          </p:cNvPr>
          <p:cNvSpPr>
            <a:spLocks noGrp="1"/>
          </p:cNvSpPr>
          <p:nvPr>
            <p:ph type="title"/>
          </p:nvPr>
        </p:nvSpPr>
        <p:spPr/>
        <p:txBody>
          <a:bodyPr/>
          <a:lstStyle/>
          <a:p>
            <a:r>
              <a:rPr lang="cs-CZ" b="1" i="0" dirty="0">
                <a:solidFill>
                  <a:srgbClr val="0C95C9"/>
                </a:solidFill>
                <a:effectLst/>
                <a:latin typeface="Arial" panose="020B0604020202020204" pitchFamily="34" charset="0"/>
              </a:rPr>
              <a:t>Definice</a:t>
            </a:r>
            <a:endParaRPr lang="cs-CZ" dirty="0"/>
          </a:p>
        </p:txBody>
      </p:sp>
      <p:sp>
        <p:nvSpPr>
          <p:cNvPr id="3" name="Rectangle 1">
            <a:extLst>
              <a:ext uri="{FF2B5EF4-FFF2-40B4-BE49-F238E27FC236}">
                <a16:creationId xmlns:a16="http://schemas.microsoft.com/office/drawing/2014/main" id="{EEAE0613-73B4-B76A-F11E-5FC143BC1895}"/>
              </a:ext>
            </a:extLst>
          </p:cNvPr>
          <p:cNvSpPr>
            <a:spLocks noChangeArrowheads="1"/>
          </p:cNvSpPr>
          <p:nvPr/>
        </p:nvSpPr>
        <p:spPr bwMode="auto">
          <a:xfrm>
            <a:off x="251520" y="760606"/>
            <a:ext cx="7560840"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2000" b="1" i="0" u="none" strike="noStrike" cap="none" normalizeH="0" baseline="0">
                <a:ln>
                  <a:noFill/>
                </a:ln>
                <a:solidFill>
                  <a:srgbClr val="343434"/>
                </a:solidFill>
                <a:effectLst/>
                <a:cs typeface="Arial" panose="020B0604020202020204" pitchFamily="34" charset="0"/>
              </a:rPr>
              <a:t>Roční úroková sazba (míra)</a:t>
            </a:r>
            <a:r>
              <a:rPr kumimoji="0" lang="cs-CZ" altLang="cs-CZ" sz="2000" b="0" i="0" u="none" strike="noStrike" cap="none" normalizeH="0" baseline="0">
                <a:ln>
                  <a:noFill/>
                </a:ln>
                <a:solidFill>
                  <a:srgbClr val="343434"/>
                </a:solidFill>
                <a:effectLst/>
                <a:cs typeface="Arial" panose="020B0604020202020204" pitchFamily="34" charset="0"/>
              </a:rPr>
              <a:t> je podíl úroku získaného za rok ze zapůjčené částky. Vyjadřuje se v procentech, nebo ve tvaru desetinného čísla.</a:t>
            </a:r>
            <a:endParaRPr kumimoji="0" lang="cs-CZ" altLang="cs-CZ" sz="2000" b="0" i="0" u="none" strike="noStrike" cap="none" normalizeH="0" baseline="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2000" b="0" i="0" u="none" strike="noStrike" cap="none" normalizeH="0" baseline="0">
                <a:ln>
                  <a:noFill/>
                </a:ln>
                <a:solidFill>
                  <a:srgbClr val="343434"/>
                </a:solidFill>
                <a:effectLst/>
                <a:cs typeface="Arial" panose="020B0604020202020204" pitchFamily="34" charset="0"/>
              </a:rPr>
              <a:t>Roční úrokovou sazbu značíme</a:t>
            </a:r>
            <a:r>
              <a:rPr kumimoji="0" lang="cs-CZ" altLang="cs-CZ" sz="2000" b="0" i="1" u="none" strike="noStrike" cap="none" normalizeH="0" baseline="0">
                <a:ln>
                  <a:noFill/>
                </a:ln>
                <a:solidFill>
                  <a:srgbClr val="343434"/>
                </a:solidFill>
                <a:effectLst/>
                <a:latin typeface="MathJax_Math"/>
                <a:cs typeface="Arial" panose="020B0604020202020204" pitchFamily="34" charset="0"/>
              </a:rPr>
              <a:t>i</a:t>
            </a:r>
            <a:r>
              <a:rPr kumimoji="0" lang="cs-CZ" altLang="cs-CZ" sz="2000" b="0" i="0" u="none" strike="noStrike" cap="none" normalizeH="0" baseline="0">
                <a:ln>
                  <a:noFill/>
                </a:ln>
                <a:solidFill>
                  <a:srgbClr val="343434"/>
                </a:solidFill>
                <a:effectLst/>
                <a:cs typeface="Arial" panose="020B0604020202020204" pitchFamily="34" charset="0"/>
              </a:rPr>
              <a:t>.</a:t>
            </a:r>
            <a:endParaRPr kumimoji="0" lang="cs-CZ" altLang="cs-CZ" sz="2000" b="0" i="0" u="none" strike="noStrike" cap="none" normalizeH="0" baseline="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2000" b="0" i="0" u="none" strike="noStrike" cap="none" normalizeH="0" baseline="0">
                <a:ln>
                  <a:noFill/>
                </a:ln>
                <a:solidFill>
                  <a:srgbClr val="343434"/>
                </a:solidFill>
                <a:effectLst/>
                <a:cs typeface="Arial" panose="020B0604020202020204" pitchFamily="34" charset="0"/>
              </a:rPr>
              <a:t>Roční úroková sazba (míra) označuje také jako úroková míra pa</a:t>
            </a:r>
            <a:endParaRPr kumimoji="0" lang="cs-CZ" altLang="cs-CZ" sz="2000" b="0" i="0" u="none" strike="noStrike" cap="none" normalizeH="0" baseline="0">
              <a:ln>
                <a:noFill/>
              </a:ln>
              <a:solidFill>
                <a:schemeClr val="tx1"/>
              </a:solidFill>
              <a:effectLst/>
            </a:endParaRPr>
          </a:p>
        </p:txBody>
      </p:sp>
    </p:spTree>
    <p:extLst>
      <p:ext uri="{BB962C8B-B14F-4D97-AF65-F5344CB8AC3E}">
        <p14:creationId xmlns:p14="http://schemas.microsoft.com/office/powerpoint/2010/main" val="41159583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330E46-11BC-0DAB-2F94-061CBA292E6D}"/>
              </a:ext>
            </a:extLst>
          </p:cNvPr>
          <p:cNvSpPr>
            <a:spLocks noGrp="1"/>
          </p:cNvSpPr>
          <p:nvPr>
            <p:ph type="title"/>
          </p:nvPr>
        </p:nvSpPr>
        <p:spPr/>
        <p:txBody>
          <a:bodyPr/>
          <a:lstStyle/>
          <a:p>
            <a:endParaRPr lang="cs-CZ"/>
          </a:p>
        </p:txBody>
      </p:sp>
      <p:sp>
        <p:nvSpPr>
          <p:cNvPr id="4" name="TextovéPole 3">
            <a:extLst>
              <a:ext uri="{FF2B5EF4-FFF2-40B4-BE49-F238E27FC236}">
                <a16:creationId xmlns:a16="http://schemas.microsoft.com/office/drawing/2014/main" id="{44BD641D-C0EF-81B5-5929-1DE62B8E0403}"/>
              </a:ext>
            </a:extLst>
          </p:cNvPr>
          <p:cNvSpPr txBox="1"/>
          <p:nvPr/>
        </p:nvSpPr>
        <p:spPr>
          <a:xfrm>
            <a:off x="971600" y="1139510"/>
            <a:ext cx="5886400" cy="2308324"/>
          </a:xfrm>
          <a:prstGeom prst="rect">
            <a:avLst/>
          </a:prstGeom>
          <a:noFill/>
        </p:spPr>
        <p:txBody>
          <a:bodyPr wrap="square">
            <a:spAutoFit/>
          </a:bodyPr>
          <a:lstStyle/>
          <a:p>
            <a:pPr algn="just"/>
            <a:r>
              <a:rPr lang="cs-CZ" b="0" i="0" dirty="0" err="1">
                <a:solidFill>
                  <a:srgbClr val="343434"/>
                </a:solidFill>
                <a:effectLst/>
                <a:latin typeface="Arial" panose="020B0604020202020204" pitchFamily="34" charset="0"/>
              </a:rPr>
              <a:t>pa</a:t>
            </a:r>
            <a:r>
              <a:rPr lang="cs-CZ" b="0" i="0" dirty="0">
                <a:solidFill>
                  <a:srgbClr val="343434"/>
                </a:solidFill>
                <a:effectLst/>
                <a:latin typeface="Arial" panose="020B0604020202020204" pitchFamily="34" charset="0"/>
              </a:rPr>
              <a:t> vhodné pro latinské per </a:t>
            </a:r>
            <a:r>
              <a:rPr lang="cs-CZ" b="0" i="0" dirty="0" err="1">
                <a:solidFill>
                  <a:srgbClr val="343434"/>
                </a:solidFill>
                <a:effectLst/>
                <a:latin typeface="Arial" panose="020B0604020202020204" pitchFamily="34" charset="0"/>
              </a:rPr>
              <a:t>annum</a:t>
            </a:r>
            <a:r>
              <a:rPr lang="cs-CZ" b="0" i="0" dirty="0">
                <a:solidFill>
                  <a:srgbClr val="343434"/>
                </a:solidFill>
                <a:effectLst/>
                <a:latin typeface="Arial" panose="020B0604020202020204" pitchFamily="34" charset="0"/>
              </a:rPr>
              <a:t>, což znamená za jeden rok.</a:t>
            </a:r>
          </a:p>
          <a:p>
            <a:pPr algn="just">
              <a:buFont typeface="Arial" panose="020B0604020202020204" pitchFamily="34" charset="0"/>
              <a:buChar char="•"/>
            </a:pPr>
            <a:r>
              <a:rPr lang="cs-CZ" b="0" i="0" dirty="0">
                <a:solidFill>
                  <a:srgbClr val="343434"/>
                </a:solidFill>
                <a:effectLst/>
                <a:latin typeface="Arial" panose="020B0604020202020204" pitchFamily="34" charset="0"/>
              </a:rPr>
              <a:t>Pro úrokové sazby dle období používají následující </a:t>
            </a:r>
            <a:r>
              <a:rPr lang="cs-CZ" b="0" i="0" dirty="0" err="1">
                <a:solidFill>
                  <a:srgbClr val="343434"/>
                </a:solidFill>
                <a:effectLst/>
                <a:latin typeface="Arial" panose="020B0604020202020204" pitchFamily="34" charset="0"/>
              </a:rPr>
              <a:t>zkratky:pa</a:t>
            </a:r>
            <a:r>
              <a:rPr lang="cs-CZ" b="0" i="0" dirty="0">
                <a:solidFill>
                  <a:srgbClr val="343434"/>
                </a:solidFill>
                <a:effectLst/>
                <a:latin typeface="Arial" panose="020B0604020202020204" pitchFamily="34" charset="0"/>
              </a:rPr>
              <a:t> (per </a:t>
            </a:r>
            <a:r>
              <a:rPr lang="cs-CZ" b="0" i="0" dirty="0" err="1">
                <a:solidFill>
                  <a:srgbClr val="343434"/>
                </a:solidFill>
                <a:effectLst/>
                <a:latin typeface="Arial" panose="020B0604020202020204" pitchFamily="34" charset="0"/>
              </a:rPr>
              <a:t>annum</a:t>
            </a:r>
            <a:r>
              <a:rPr lang="cs-CZ" b="0" i="0" dirty="0">
                <a:solidFill>
                  <a:srgbClr val="343434"/>
                </a:solidFill>
                <a:effectLst/>
                <a:latin typeface="Arial" panose="020B0604020202020204" pitchFamily="34" charset="0"/>
              </a:rPr>
              <a:t>) – roční úroková sazba,</a:t>
            </a:r>
          </a:p>
          <a:p>
            <a:pPr algn="just">
              <a:buFont typeface="Arial" panose="020B0604020202020204" pitchFamily="34" charset="0"/>
              <a:buChar char="•"/>
            </a:pPr>
            <a:r>
              <a:rPr lang="cs-CZ" b="0" i="0" dirty="0" err="1">
                <a:solidFill>
                  <a:srgbClr val="343434"/>
                </a:solidFill>
                <a:effectLst/>
                <a:latin typeface="Arial" panose="020B0604020202020204" pitchFamily="34" charset="0"/>
              </a:rPr>
              <a:t>ps</a:t>
            </a:r>
            <a:r>
              <a:rPr lang="cs-CZ" b="0" i="0" dirty="0">
                <a:solidFill>
                  <a:srgbClr val="343434"/>
                </a:solidFill>
                <a:effectLst/>
                <a:latin typeface="Arial" panose="020B0604020202020204" pitchFamily="34" charset="0"/>
              </a:rPr>
              <a:t> (za semestr) – pololetní úroková sazba,</a:t>
            </a:r>
          </a:p>
          <a:p>
            <a:pPr algn="just">
              <a:buFont typeface="Arial" panose="020B0604020202020204" pitchFamily="34" charset="0"/>
              <a:buChar char="•"/>
            </a:pPr>
            <a:r>
              <a:rPr lang="cs-CZ" b="0" i="0" dirty="0" err="1">
                <a:solidFill>
                  <a:srgbClr val="343434"/>
                </a:solidFill>
                <a:effectLst/>
                <a:latin typeface="Arial" panose="020B0604020202020204" pitchFamily="34" charset="0"/>
              </a:rPr>
              <a:t>pq</a:t>
            </a:r>
            <a:r>
              <a:rPr lang="cs-CZ" b="0" i="0" dirty="0">
                <a:solidFill>
                  <a:srgbClr val="343434"/>
                </a:solidFill>
                <a:effectLst/>
                <a:latin typeface="Arial" panose="020B0604020202020204" pitchFamily="34" charset="0"/>
              </a:rPr>
              <a:t> (za kvartál) – čtvrtletní úroková sazba,</a:t>
            </a:r>
          </a:p>
          <a:p>
            <a:pPr algn="just">
              <a:buFont typeface="Arial" panose="020B0604020202020204" pitchFamily="34" charset="0"/>
              <a:buChar char="•"/>
            </a:pPr>
            <a:r>
              <a:rPr lang="cs-CZ" b="0" i="0" dirty="0" err="1">
                <a:solidFill>
                  <a:srgbClr val="343434"/>
                </a:solidFill>
                <a:effectLst/>
                <a:latin typeface="Arial" panose="020B0604020202020204" pitchFamily="34" charset="0"/>
              </a:rPr>
              <a:t>pm</a:t>
            </a:r>
            <a:r>
              <a:rPr lang="cs-CZ" b="0" i="0" dirty="0">
                <a:solidFill>
                  <a:srgbClr val="343434"/>
                </a:solidFill>
                <a:effectLst/>
                <a:latin typeface="Arial" panose="020B0604020202020204" pitchFamily="34" charset="0"/>
              </a:rPr>
              <a:t> (per </a:t>
            </a:r>
            <a:r>
              <a:rPr lang="cs-CZ" b="0" i="0" dirty="0" err="1">
                <a:solidFill>
                  <a:srgbClr val="343434"/>
                </a:solidFill>
                <a:effectLst/>
                <a:latin typeface="Arial" panose="020B0604020202020204" pitchFamily="34" charset="0"/>
              </a:rPr>
              <a:t>mensem</a:t>
            </a:r>
            <a:r>
              <a:rPr lang="cs-CZ" b="0" i="0" dirty="0">
                <a:solidFill>
                  <a:srgbClr val="343434"/>
                </a:solidFill>
                <a:effectLst/>
                <a:latin typeface="Arial" panose="020B0604020202020204" pitchFamily="34" charset="0"/>
              </a:rPr>
              <a:t>) – měsíční úroková sazba,</a:t>
            </a:r>
          </a:p>
          <a:p>
            <a:pPr algn="just">
              <a:buFont typeface="Arial" panose="020B0604020202020204" pitchFamily="34" charset="0"/>
              <a:buChar char="•"/>
            </a:pPr>
            <a:r>
              <a:rPr lang="cs-CZ" b="0" i="0" dirty="0" err="1">
                <a:solidFill>
                  <a:srgbClr val="343434"/>
                </a:solidFill>
                <a:effectLst/>
                <a:latin typeface="Arial" panose="020B0604020202020204" pitchFamily="34" charset="0"/>
              </a:rPr>
              <a:t>pd</a:t>
            </a:r>
            <a:r>
              <a:rPr lang="cs-CZ" b="0" i="0" dirty="0">
                <a:solidFill>
                  <a:srgbClr val="343434"/>
                </a:solidFill>
                <a:effectLst/>
                <a:latin typeface="Arial" panose="020B0604020202020204" pitchFamily="34" charset="0"/>
              </a:rPr>
              <a:t> (per </a:t>
            </a:r>
            <a:r>
              <a:rPr lang="cs-CZ" b="0" i="0" dirty="0" err="1">
                <a:solidFill>
                  <a:srgbClr val="343434"/>
                </a:solidFill>
                <a:effectLst/>
                <a:latin typeface="Arial" panose="020B0604020202020204" pitchFamily="34" charset="0"/>
              </a:rPr>
              <a:t>diem</a:t>
            </a:r>
            <a:r>
              <a:rPr lang="cs-CZ" b="0" i="0" dirty="0">
                <a:solidFill>
                  <a:srgbClr val="343434"/>
                </a:solidFill>
                <a:effectLst/>
                <a:latin typeface="Arial" panose="020B0604020202020204" pitchFamily="34" charset="0"/>
              </a:rPr>
              <a:t>) – denní úroková sazba.</a:t>
            </a:r>
          </a:p>
        </p:txBody>
      </p:sp>
    </p:spTree>
    <p:extLst>
      <p:ext uri="{BB962C8B-B14F-4D97-AF65-F5344CB8AC3E}">
        <p14:creationId xmlns:p14="http://schemas.microsoft.com/office/powerpoint/2010/main" val="3190641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2244D3-F09C-815E-22E8-794CB208DBA1}"/>
              </a:ext>
            </a:extLst>
          </p:cNvPr>
          <p:cNvSpPr>
            <a:spLocks noGrp="1"/>
          </p:cNvSpPr>
          <p:nvPr>
            <p:ph type="title"/>
          </p:nvPr>
        </p:nvSpPr>
        <p:spPr/>
        <p:txBody>
          <a:bodyPr/>
          <a:lstStyle/>
          <a:p>
            <a:endParaRPr lang="cs-CZ"/>
          </a:p>
        </p:txBody>
      </p:sp>
      <p:pic>
        <p:nvPicPr>
          <p:cNvPr id="4" name="Obrázek 3" descr="Obsah obrázku text&#10;&#10;Popis byl vytvořen automaticky">
            <a:extLst>
              <a:ext uri="{FF2B5EF4-FFF2-40B4-BE49-F238E27FC236}">
                <a16:creationId xmlns:a16="http://schemas.microsoft.com/office/drawing/2014/main" id="{59568994-570A-3906-F20D-A1F2BBC78A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1347614"/>
            <a:ext cx="6705819" cy="1871892"/>
          </a:xfrm>
          <a:prstGeom prst="rect">
            <a:avLst/>
          </a:prstGeom>
        </p:spPr>
      </p:pic>
    </p:spTree>
    <p:extLst>
      <p:ext uri="{BB962C8B-B14F-4D97-AF65-F5344CB8AC3E}">
        <p14:creationId xmlns:p14="http://schemas.microsoft.com/office/powerpoint/2010/main" val="41240237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91E009-5130-B0CE-890A-6B661D410FF3}"/>
              </a:ext>
            </a:extLst>
          </p:cNvPr>
          <p:cNvSpPr>
            <a:spLocks noGrp="1"/>
          </p:cNvSpPr>
          <p:nvPr>
            <p:ph type="title"/>
          </p:nvPr>
        </p:nvSpPr>
        <p:spPr/>
        <p:txBody>
          <a:bodyPr/>
          <a:lstStyle/>
          <a:p>
            <a:endParaRPr lang="cs-CZ"/>
          </a:p>
        </p:txBody>
      </p:sp>
      <p:sp>
        <p:nvSpPr>
          <p:cNvPr id="4" name="TextovéPole 3">
            <a:extLst>
              <a:ext uri="{FF2B5EF4-FFF2-40B4-BE49-F238E27FC236}">
                <a16:creationId xmlns:a16="http://schemas.microsoft.com/office/drawing/2014/main" id="{7A060A45-E8DB-B287-5F6C-9A77F705990F}"/>
              </a:ext>
            </a:extLst>
          </p:cNvPr>
          <p:cNvSpPr txBox="1"/>
          <p:nvPr/>
        </p:nvSpPr>
        <p:spPr>
          <a:xfrm>
            <a:off x="827584" y="1419622"/>
            <a:ext cx="6858000" cy="2585323"/>
          </a:xfrm>
          <a:prstGeom prst="rect">
            <a:avLst/>
          </a:prstGeom>
          <a:noFill/>
        </p:spPr>
        <p:txBody>
          <a:bodyPr wrap="square">
            <a:spAutoFit/>
          </a:bodyPr>
          <a:lstStyle/>
          <a:p>
            <a:pPr algn="just"/>
            <a:r>
              <a:rPr lang="cs-CZ" b="0" i="0" dirty="0">
                <a:solidFill>
                  <a:srgbClr val="343434"/>
                </a:solidFill>
                <a:effectLst/>
                <a:latin typeface="Arial" panose="020B0604020202020204" pitchFamily="34" charset="0"/>
              </a:rPr>
              <a:t>Úroková sazba, kterou banky uvádí u úvěrů, se odvozuje z několika faktorů. Hlavním faktorem je však </a:t>
            </a:r>
            <a:r>
              <a:rPr lang="cs-CZ" b="1" i="0" dirty="0">
                <a:solidFill>
                  <a:srgbClr val="343434"/>
                </a:solidFill>
                <a:effectLst/>
                <a:latin typeface="Arial" panose="020B0604020202020204" pitchFamily="34" charset="0"/>
              </a:rPr>
              <a:t>úroková </a:t>
            </a:r>
            <a:r>
              <a:rPr lang="cs-CZ" b="1" i="0" dirty="0" err="1">
                <a:solidFill>
                  <a:srgbClr val="343434"/>
                </a:solidFill>
                <a:effectLst/>
                <a:latin typeface="Arial" panose="020B0604020202020204" pitchFamily="34" charset="0"/>
              </a:rPr>
              <a:t>repo</a:t>
            </a:r>
            <a:r>
              <a:rPr lang="cs-CZ" b="1" i="0" dirty="0">
                <a:solidFill>
                  <a:srgbClr val="343434"/>
                </a:solidFill>
                <a:effectLst/>
                <a:latin typeface="Arial" panose="020B0604020202020204" pitchFamily="34" charset="0"/>
              </a:rPr>
              <a:t> sazba ČNB</a:t>
            </a:r>
            <a:r>
              <a:rPr lang="cs-CZ" b="0" i="0" dirty="0">
                <a:solidFill>
                  <a:srgbClr val="343434"/>
                </a:solidFill>
                <a:effectLst/>
                <a:latin typeface="Arial" panose="020B0604020202020204" pitchFamily="34" charset="0"/>
              </a:rPr>
              <a:t> (Česká národní banka). Od úrokových </a:t>
            </a:r>
            <a:r>
              <a:rPr lang="cs-CZ" b="0" i="0" dirty="0" err="1">
                <a:solidFill>
                  <a:srgbClr val="343434"/>
                </a:solidFill>
                <a:effectLst/>
                <a:latin typeface="Arial" panose="020B0604020202020204" pitchFamily="34" charset="0"/>
              </a:rPr>
              <a:t>repo</a:t>
            </a:r>
            <a:r>
              <a:rPr lang="cs-CZ" b="0" i="0" dirty="0">
                <a:solidFill>
                  <a:srgbClr val="343434"/>
                </a:solidFill>
                <a:effectLst/>
                <a:latin typeface="Arial" panose="020B0604020202020204" pitchFamily="34" charset="0"/>
              </a:rPr>
              <a:t> sazeb ČNB se odvíjí úročení úvěrů poskytovaných bankami. Úrokové sazby ČNB stanovuje její bankovní rada. Bankovní rada odvozuje úrokové sazby podle vývoje a prognóz ekonomiky. Občas se v médiích objevuje slovní spojení "hypotéky zdraží", což zřejmě míní to, že ČNB zvedla úrokovou </a:t>
            </a:r>
            <a:r>
              <a:rPr lang="cs-CZ" b="0" i="0" dirty="0" err="1">
                <a:solidFill>
                  <a:srgbClr val="343434"/>
                </a:solidFill>
                <a:effectLst/>
                <a:latin typeface="Arial" panose="020B0604020202020204" pitchFamily="34" charset="0"/>
              </a:rPr>
              <a:t>repo</a:t>
            </a:r>
            <a:r>
              <a:rPr lang="cs-CZ" b="0" i="0" dirty="0">
                <a:solidFill>
                  <a:srgbClr val="343434"/>
                </a:solidFill>
                <a:effectLst/>
                <a:latin typeface="Arial" panose="020B0604020202020204" pitchFamily="34" charset="0"/>
              </a:rPr>
              <a:t> sazbu a v důsledku toho banky zvyšují úrokové sazby dalších finančních produktů.</a:t>
            </a:r>
            <a:endParaRPr lang="cs-CZ" dirty="0"/>
          </a:p>
        </p:txBody>
      </p:sp>
    </p:spTree>
    <p:extLst>
      <p:ext uri="{BB962C8B-B14F-4D97-AF65-F5344CB8AC3E}">
        <p14:creationId xmlns:p14="http://schemas.microsoft.com/office/powerpoint/2010/main" val="29864941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B09A34-1DD1-2CC3-A785-519912EF6A67}"/>
              </a:ext>
            </a:extLst>
          </p:cNvPr>
          <p:cNvSpPr>
            <a:spLocks noGrp="1"/>
          </p:cNvSpPr>
          <p:nvPr>
            <p:ph type="title"/>
          </p:nvPr>
        </p:nvSpPr>
        <p:spPr/>
        <p:txBody>
          <a:bodyPr/>
          <a:lstStyle/>
          <a:p>
            <a:endParaRPr lang="cs-CZ"/>
          </a:p>
        </p:txBody>
      </p:sp>
      <p:sp>
        <p:nvSpPr>
          <p:cNvPr id="4" name="TextovéPole 3">
            <a:extLst>
              <a:ext uri="{FF2B5EF4-FFF2-40B4-BE49-F238E27FC236}">
                <a16:creationId xmlns:a16="http://schemas.microsoft.com/office/drawing/2014/main" id="{057CD6AE-DE2B-0532-467E-7CF7B4FA9C58}"/>
              </a:ext>
            </a:extLst>
          </p:cNvPr>
          <p:cNvSpPr txBox="1"/>
          <p:nvPr/>
        </p:nvSpPr>
        <p:spPr>
          <a:xfrm>
            <a:off x="1475656" y="2109006"/>
            <a:ext cx="5382344" cy="923330"/>
          </a:xfrm>
          <a:prstGeom prst="rect">
            <a:avLst/>
          </a:prstGeom>
          <a:noFill/>
        </p:spPr>
        <p:txBody>
          <a:bodyPr wrap="square">
            <a:spAutoFit/>
          </a:bodyPr>
          <a:lstStyle/>
          <a:p>
            <a:r>
              <a:rPr lang="cs-CZ" b="0" i="0" dirty="0">
                <a:solidFill>
                  <a:srgbClr val="343434"/>
                </a:solidFill>
                <a:effectLst/>
                <a:latin typeface="Arial" panose="020B0604020202020204" pitchFamily="34" charset="0"/>
              </a:rPr>
              <a:t>Úrokové sazby měříme </a:t>
            </a:r>
            <a:r>
              <a:rPr lang="cs-CZ" b="1" i="0" dirty="0" err="1">
                <a:solidFill>
                  <a:srgbClr val="343434"/>
                </a:solidFill>
                <a:effectLst/>
                <a:latin typeface="Arial" panose="020B0604020202020204" pitchFamily="34" charset="0"/>
              </a:rPr>
              <a:t>Hypoindexem</a:t>
            </a:r>
            <a:r>
              <a:rPr lang="cs-CZ" b="0" i="0" dirty="0">
                <a:solidFill>
                  <a:srgbClr val="343434"/>
                </a:solidFill>
                <a:effectLst/>
                <a:latin typeface="Arial" panose="020B0604020202020204" pitchFamily="34" charset="0"/>
              </a:rPr>
              <a:t> , který se měří průměrnou úrokovou sazbu u hypoték v České republice.</a:t>
            </a:r>
            <a:endParaRPr lang="cs-CZ" dirty="0"/>
          </a:p>
        </p:txBody>
      </p:sp>
    </p:spTree>
    <p:extLst>
      <p:ext uri="{BB962C8B-B14F-4D97-AF65-F5344CB8AC3E}">
        <p14:creationId xmlns:p14="http://schemas.microsoft.com/office/powerpoint/2010/main" val="38764956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32FF52-D513-3DB2-C397-A249E492D354}"/>
              </a:ext>
            </a:extLst>
          </p:cNvPr>
          <p:cNvSpPr>
            <a:spLocks noGrp="1"/>
          </p:cNvSpPr>
          <p:nvPr>
            <p:ph type="title"/>
          </p:nvPr>
        </p:nvSpPr>
        <p:spPr/>
        <p:txBody>
          <a:bodyPr/>
          <a:lstStyle/>
          <a:p>
            <a:r>
              <a:rPr lang="cs-CZ" b="0" i="0" dirty="0">
                <a:solidFill>
                  <a:srgbClr val="0C95C9"/>
                </a:solidFill>
                <a:effectLst/>
                <a:latin typeface="Arial" panose="020B0604020202020204" pitchFamily="34" charset="0"/>
              </a:rPr>
              <a:t>Příklad</a:t>
            </a:r>
            <a:br>
              <a:rPr lang="cs-CZ" b="0" i="0" dirty="0">
                <a:solidFill>
                  <a:srgbClr val="0C95C9"/>
                </a:solidFill>
                <a:effectLst/>
                <a:latin typeface="Arial" panose="020B0604020202020204" pitchFamily="34" charset="0"/>
              </a:rPr>
            </a:br>
            <a:endParaRPr lang="cs-CZ" dirty="0"/>
          </a:p>
        </p:txBody>
      </p:sp>
      <p:pic>
        <p:nvPicPr>
          <p:cNvPr id="4" name="Obrázek 3" descr="Obsah obrázku text&#10;&#10;Popis byl vytvořen automaticky">
            <a:extLst>
              <a:ext uri="{FF2B5EF4-FFF2-40B4-BE49-F238E27FC236}">
                <a16:creationId xmlns:a16="http://schemas.microsoft.com/office/drawing/2014/main" id="{BC4B42BE-1437-9100-0B76-BAA983C6AC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347615"/>
            <a:ext cx="7384762" cy="1647082"/>
          </a:xfrm>
          <a:prstGeom prst="rect">
            <a:avLst/>
          </a:prstGeom>
        </p:spPr>
      </p:pic>
    </p:spTree>
    <p:extLst>
      <p:ext uri="{BB962C8B-B14F-4D97-AF65-F5344CB8AC3E}">
        <p14:creationId xmlns:p14="http://schemas.microsoft.com/office/powerpoint/2010/main" val="2727649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27CF00-6A14-C52D-081B-061E07071160}"/>
              </a:ext>
            </a:extLst>
          </p:cNvPr>
          <p:cNvSpPr>
            <a:spLocks noGrp="1"/>
          </p:cNvSpPr>
          <p:nvPr>
            <p:ph type="title"/>
          </p:nvPr>
        </p:nvSpPr>
        <p:spPr/>
        <p:txBody>
          <a:bodyPr/>
          <a:lstStyle/>
          <a:p>
            <a:r>
              <a:rPr lang="cs-CZ" b="0" i="0" dirty="0">
                <a:solidFill>
                  <a:srgbClr val="0C95C9"/>
                </a:solidFill>
                <a:effectLst/>
                <a:latin typeface="Arial" panose="020B0604020202020204" pitchFamily="34" charset="0"/>
              </a:rPr>
              <a:t>Řešení</a:t>
            </a:r>
            <a:br>
              <a:rPr lang="cs-CZ" b="0" i="0" dirty="0">
                <a:solidFill>
                  <a:srgbClr val="0C95C9"/>
                </a:solidFill>
                <a:effectLst/>
                <a:latin typeface="Arial" panose="020B0604020202020204" pitchFamily="34" charset="0"/>
              </a:rPr>
            </a:br>
            <a:endParaRPr lang="cs-CZ" dirty="0"/>
          </a:p>
        </p:txBody>
      </p:sp>
      <p:pic>
        <p:nvPicPr>
          <p:cNvPr id="4" name="Obrázek 3" descr="Obsah obrázku text&#10;&#10;Popis byl vytvořen automaticky">
            <a:extLst>
              <a:ext uri="{FF2B5EF4-FFF2-40B4-BE49-F238E27FC236}">
                <a16:creationId xmlns:a16="http://schemas.microsoft.com/office/drawing/2014/main" id="{FB145BAC-D6AC-A5E0-B0DA-096DB690D4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7597" y="1139066"/>
            <a:ext cx="5608806" cy="2865368"/>
          </a:xfrm>
          <a:prstGeom prst="rect">
            <a:avLst/>
          </a:prstGeom>
        </p:spPr>
      </p:pic>
    </p:spTree>
    <p:extLst>
      <p:ext uri="{BB962C8B-B14F-4D97-AF65-F5344CB8AC3E}">
        <p14:creationId xmlns:p14="http://schemas.microsoft.com/office/powerpoint/2010/main" val="1448173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979E64-3EC3-E035-0693-1D3D8924EA00}"/>
              </a:ext>
            </a:extLst>
          </p:cNvPr>
          <p:cNvSpPr>
            <a:spLocks noGrp="1"/>
          </p:cNvSpPr>
          <p:nvPr>
            <p:ph type="title"/>
          </p:nvPr>
        </p:nvSpPr>
        <p:spPr/>
        <p:txBody>
          <a:bodyPr/>
          <a:lstStyle/>
          <a:p>
            <a:r>
              <a:rPr lang="cs-CZ" b="1" i="0" dirty="0">
                <a:solidFill>
                  <a:srgbClr val="312783"/>
                </a:solidFill>
                <a:effectLst/>
                <a:latin typeface="Pepi Semi Bold"/>
              </a:rPr>
              <a:t>Výši úrokové míry ovlivňuje:</a:t>
            </a:r>
            <a:br>
              <a:rPr lang="cs-CZ" b="0" i="0" dirty="0">
                <a:solidFill>
                  <a:srgbClr val="312783"/>
                </a:solidFill>
                <a:effectLst/>
                <a:latin typeface="Pepi Semi Bold"/>
              </a:rPr>
            </a:br>
            <a:endParaRPr lang="cs-CZ" dirty="0"/>
          </a:p>
        </p:txBody>
      </p:sp>
      <p:sp>
        <p:nvSpPr>
          <p:cNvPr id="4" name="TextovéPole 3">
            <a:extLst>
              <a:ext uri="{FF2B5EF4-FFF2-40B4-BE49-F238E27FC236}">
                <a16:creationId xmlns:a16="http://schemas.microsoft.com/office/drawing/2014/main" id="{4CCDAD42-C562-9B22-4D6D-732076A5FF59}"/>
              </a:ext>
            </a:extLst>
          </p:cNvPr>
          <p:cNvSpPr txBox="1"/>
          <p:nvPr/>
        </p:nvSpPr>
        <p:spPr>
          <a:xfrm>
            <a:off x="1619672" y="1970507"/>
            <a:ext cx="5238328" cy="1200329"/>
          </a:xfrm>
          <a:prstGeom prst="rect">
            <a:avLst/>
          </a:prstGeom>
          <a:noFill/>
        </p:spPr>
        <p:txBody>
          <a:bodyPr wrap="square">
            <a:spAutoFit/>
          </a:bodyPr>
          <a:lstStyle/>
          <a:p>
            <a:pPr algn="l">
              <a:buFont typeface="Arial" panose="020B0604020202020204" pitchFamily="34" charset="0"/>
              <a:buChar char="•"/>
            </a:pPr>
            <a:r>
              <a:rPr lang="cs-CZ" b="0" i="0" dirty="0">
                <a:solidFill>
                  <a:srgbClr val="312783"/>
                </a:solidFill>
                <a:effectLst/>
                <a:latin typeface="Pepi Regular"/>
              </a:rPr>
              <a:t>účel a typ úvěru,</a:t>
            </a:r>
          </a:p>
          <a:p>
            <a:pPr algn="l">
              <a:buFont typeface="Arial" panose="020B0604020202020204" pitchFamily="34" charset="0"/>
              <a:buChar char="•"/>
            </a:pPr>
            <a:r>
              <a:rPr lang="cs-CZ" b="0" i="0" dirty="0">
                <a:solidFill>
                  <a:srgbClr val="312783"/>
                </a:solidFill>
                <a:effectLst/>
                <a:latin typeface="Pepi Regular"/>
              </a:rPr>
              <a:t>doba splatnosti,</a:t>
            </a:r>
          </a:p>
          <a:p>
            <a:pPr algn="l">
              <a:buFont typeface="Arial" panose="020B0604020202020204" pitchFamily="34" charset="0"/>
              <a:buChar char="•"/>
            </a:pPr>
            <a:r>
              <a:rPr lang="cs-CZ" b="0" i="0" dirty="0">
                <a:solidFill>
                  <a:srgbClr val="312783"/>
                </a:solidFill>
                <a:effectLst/>
                <a:latin typeface="Pepi Regular"/>
              </a:rPr>
              <a:t>míra inflace,</a:t>
            </a:r>
          </a:p>
          <a:p>
            <a:pPr algn="l">
              <a:buFont typeface="Arial" panose="020B0604020202020204" pitchFamily="34" charset="0"/>
              <a:buChar char="•"/>
            </a:pPr>
            <a:r>
              <a:rPr lang="cs-CZ" b="0" i="0" dirty="0">
                <a:solidFill>
                  <a:srgbClr val="312783"/>
                </a:solidFill>
                <a:effectLst/>
                <a:latin typeface="Pepi Regular"/>
              </a:rPr>
              <a:t>rizikovost půjčky.</a:t>
            </a:r>
          </a:p>
        </p:txBody>
      </p:sp>
    </p:spTree>
    <p:extLst>
      <p:ext uri="{BB962C8B-B14F-4D97-AF65-F5344CB8AC3E}">
        <p14:creationId xmlns:p14="http://schemas.microsoft.com/office/powerpoint/2010/main" val="5146665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714547-801A-FEB0-74E1-CEEBF5B6A5AB}"/>
              </a:ext>
            </a:extLst>
          </p:cNvPr>
          <p:cNvSpPr>
            <a:spLocks noGrp="1"/>
          </p:cNvSpPr>
          <p:nvPr>
            <p:ph type="title"/>
          </p:nvPr>
        </p:nvSpPr>
        <p:spPr/>
        <p:txBody>
          <a:bodyPr/>
          <a:lstStyle/>
          <a:p>
            <a:endParaRPr lang="cs-CZ"/>
          </a:p>
        </p:txBody>
      </p:sp>
      <p:pic>
        <p:nvPicPr>
          <p:cNvPr id="4" name="Obrázek 3" descr="Obsah obrázku text&#10;&#10;Popis byl vytvořen automaticky">
            <a:extLst>
              <a:ext uri="{FF2B5EF4-FFF2-40B4-BE49-F238E27FC236}">
                <a16:creationId xmlns:a16="http://schemas.microsoft.com/office/drawing/2014/main" id="{9B96CB3D-E062-7D97-745A-DEC739A060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1059582"/>
            <a:ext cx="7089109" cy="2430457"/>
          </a:xfrm>
          <a:prstGeom prst="rect">
            <a:avLst/>
          </a:prstGeom>
        </p:spPr>
      </p:pic>
    </p:spTree>
    <p:extLst>
      <p:ext uri="{BB962C8B-B14F-4D97-AF65-F5344CB8AC3E}">
        <p14:creationId xmlns:p14="http://schemas.microsoft.com/office/powerpoint/2010/main" val="27108902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1C0FE6-C5D7-E94F-2E9F-F0BDDD02CAD6}"/>
              </a:ext>
            </a:extLst>
          </p:cNvPr>
          <p:cNvSpPr>
            <a:spLocks noGrp="1"/>
          </p:cNvSpPr>
          <p:nvPr>
            <p:ph type="title"/>
          </p:nvPr>
        </p:nvSpPr>
        <p:spPr/>
        <p:txBody>
          <a:bodyPr/>
          <a:lstStyle/>
          <a:p>
            <a:r>
              <a:rPr lang="cs-CZ" b="1" i="0" dirty="0">
                <a:solidFill>
                  <a:srgbClr val="0C95C9"/>
                </a:solidFill>
                <a:effectLst/>
                <a:latin typeface="Arial" panose="020B0604020202020204" pitchFamily="34" charset="0"/>
              </a:rPr>
              <a:t>Definice</a:t>
            </a:r>
            <a:endParaRPr lang="cs-CZ" dirty="0"/>
          </a:p>
        </p:txBody>
      </p:sp>
      <p:sp>
        <p:nvSpPr>
          <p:cNvPr id="4" name="TextovéPole 3">
            <a:extLst>
              <a:ext uri="{FF2B5EF4-FFF2-40B4-BE49-F238E27FC236}">
                <a16:creationId xmlns:a16="http://schemas.microsoft.com/office/drawing/2014/main" id="{647CAF86-0559-3323-4692-607057BA4E5E}"/>
              </a:ext>
            </a:extLst>
          </p:cNvPr>
          <p:cNvSpPr txBox="1"/>
          <p:nvPr/>
        </p:nvSpPr>
        <p:spPr>
          <a:xfrm>
            <a:off x="1547664" y="2247506"/>
            <a:ext cx="5310336" cy="707886"/>
          </a:xfrm>
          <a:prstGeom prst="rect">
            <a:avLst/>
          </a:prstGeom>
          <a:noFill/>
        </p:spPr>
        <p:txBody>
          <a:bodyPr wrap="square">
            <a:spAutoFit/>
          </a:bodyPr>
          <a:lstStyle/>
          <a:p>
            <a:r>
              <a:rPr lang="cs-CZ" sz="2000" b="1" i="0" dirty="0">
                <a:solidFill>
                  <a:srgbClr val="000000"/>
                </a:solidFill>
                <a:effectLst/>
                <a:latin typeface="Arial" panose="020B0604020202020204" pitchFamily="34" charset="0"/>
              </a:rPr>
              <a:t>Úroková doba</a:t>
            </a:r>
            <a:r>
              <a:rPr lang="cs-CZ" sz="2000" b="0" i="0" dirty="0">
                <a:solidFill>
                  <a:srgbClr val="000000"/>
                </a:solidFill>
                <a:effectLst/>
                <a:latin typeface="Arial" panose="020B0604020202020204" pitchFamily="34" charset="0"/>
              </a:rPr>
              <a:t> je časový úsek, ve kterém je hlavním </a:t>
            </a:r>
            <a:r>
              <a:rPr lang="cs-CZ" sz="2000" b="0" i="0" dirty="0">
                <a:solidFill>
                  <a:srgbClr val="000000"/>
                </a:solidFill>
                <a:effectLst/>
                <a:latin typeface="Arial" panose="020B0604020202020204" pitchFamily="34" charset="0"/>
                <a:hlinkClick r:id="rId2">
                  <a:extLst>
                    <a:ext uri="{A12FA001-AC4F-418D-AE19-62706E023703}">
                      <ahyp:hlinkClr xmlns:ahyp="http://schemas.microsoft.com/office/drawing/2018/hyperlinkcolor" val="tx"/>
                    </a:ext>
                  </a:extLst>
                </a:hlinkClick>
              </a:rPr>
              <a:t>úročen</a:t>
            </a:r>
            <a:r>
              <a:rPr lang="cs-CZ" sz="2000" b="0" i="0" dirty="0">
                <a:solidFill>
                  <a:srgbClr val="000000"/>
                </a:solidFill>
                <a:effectLst/>
                <a:latin typeface="Arial" panose="020B0604020202020204" pitchFamily="34" charset="0"/>
              </a:rPr>
              <a:t> .</a:t>
            </a:r>
            <a:endParaRPr lang="cs-CZ" sz="2000" dirty="0">
              <a:solidFill>
                <a:srgbClr val="000000"/>
              </a:solidFill>
            </a:endParaRPr>
          </a:p>
        </p:txBody>
      </p:sp>
    </p:spTree>
    <p:extLst>
      <p:ext uri="{BB962C8B-B14F-4D97-AF65-F5344CB8AC3E}">
        <p14:creationId xmlns:p14="http://schemas.microsoft.com/office/powerpoint/2010/main" val="20351520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A879EC-1C4F-03AF-D220-7151DE57D479}"/>
              </a:ext>
            </a:extLst>
          </p:cNvPr>
          <p:cNvSpPr>
            <a:spLocks noGrp="1"/>
          </p:cNvSpPr>
          <p:nvPr>
            <p:ph type="title"/>
          </p:nvPr>
        </p:nvSpPr>
        <p:spPr/>
        <p:txBody>
          <a:bodyPr/>
          <a:lstStyle/>
          <a:p>
            <a:endParaRPr lang="cs-CZ"/>
          </a:p>
        </p:txBody>
      </p:sp>
      <p:pic>
        <p:nvPicPr>
          <p:cNvPr id="6" name="Obrázek 5" descr="Obsah obrázku text, oranžová&#10;&#10;Popis byl vytvořen automaticky">
            <a:extLst>
              <a:ext uri="{FF2B5EF4-FFF2-40B4-BE49-F238E27FC236}">
                <a16:creationId xmlns:a16="http://schemas.microsoft.com/office/drawing/2014/main" id="{B3E6BE63-408F-8D1F-05EA-AD55FC06A4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843558"/>
            <a:ext cx="7416824" cy="720080"/>
          </a:xfrm>
          <a:prstGeom prst="rect">
            <a:avLst/>
          </a:prstGeom>
        </p:spPr>
      </p:pic>
      <p:sp>
        <p:nvSpPr>
          <p:cNvPr id="8" name="TextovéPole 7">
            <a:extLst>
              <a:ext uri="{FF2B5EF4-FFF2-40B4-BE49-F238E27FC236}">
                <a16:creationId xmlns:a16="http://schemas.microsoft.com/office/drawing/2014/main" id="{6CDCFAFF-3B89-E90E-8BC0-E4D94E534A7F}"/>
              </a:ext>
            </a:extLst>
          </p:cNvPr>
          <p:cNvSpPr txBox="1"/>
          <p:nvPr/>
        </p:nvSpPr>
        <p:spPr>
          <a:xfrm>
            <a:off x="539552" y="1730405"/>
            <a:ext cx="6840760" cy="2031325"/>
          </a:xfrm>
          <a:prstGeom prst="rect">
            <a:avLst/>
          </a:prstGeom>
          <a:noFill/>
        </p:spPr>
        <p:txBody>
          <a:bodyPr wrap="square">
            <a:spAutoFit/>
          </a:bodyPr>
          <a:lstStyle/>
          <a:p>
            <a:pPr algn="just">
              <a:buFont typeface="Arial" panose="020B0604020202020204" pitchFamily="34" charset="0"/>
              <a:buChar char="•"/>
            </a:pPr>
            <a:r>
              <a:rPr lang="cs-CZ" b="1" i="0" dirty="0">
                <a:solidFill>
                  <a:srgbClr val="343434"/>
                </a:solidFill>
                <a:effectLst/>
                <a:latin typeface="Arial" panose="020B0604020202020204" pitchFamily="34" charset="0"/>
              </a:rPr>
              <a:t>30E/360</a:t>
            </a:r>
            <a:r>
              <a:rPr lang="cs-CZ" b="0" i="0" dirty="0">
                <a:solidFill>
                  <a:srgbClr val="343434"/>
                </a:solidFill>
                <a:effectLst/>
                <a:latin typeface="Arial" panose="020B0604020202020204" pitchFamily="34" charset="0"/>
              </a:rPr>
              <a:t> (německý standard, obchodní či německá metoda)</a:t>
            </a:r>
            <a:br>
              <a:rPr lang="cs-CZ" b="0" i="0" dirty="0">
                <a:solidFill>
                  <a:srgbClr val="343434"/>
                </a:solidFill>
                <a:effectLst/>
                <a:latin typeface="Arial" panose="020B0604020202020204" pitchFamily="34" charset="0"/>
              </a:rPr>
            </a:br>
            <a:r>
              <a:rPr lang="cs-CZ" b="0" i="0" dirty="0">
                <a:solidFill>
                  <a:srgbClr val="343434"/>
                </a:solidFill>
                <a:effectLst/>
                <a:latin typeface="Arial" panose="020B0604020202020204" pitchFamily="34" charset="0"/>
              </a:rPr>
              <a:t>Každý měsíc má 30 dní, každý rok má 360 dní.</a:t>
            </a:r>
          </a:p>
          <a:p>
            <a:pPr algn="just">
              <a:buFont typeface="Arial" panose="020B0604020202020204" pitchFamily="34" charset="0"/>
              <a:buChar char="•"/>
            </a:pPr>
            <a:r>
              <a:rPr lang="cs-CZ" b="1" i="0" dirty="0">
                <a:solidFill>
                  <a:srgbClr val="343434"/>
                </a:solidFill>
                <a:effectLst/>
                <a:latin typeface="Arial" panose="020B0604020202020204" pitchFamily="34" charset="0"/>
              </a:rPr>
              <a:t>30A/360</a:t>
            </a:r>
            <a:r>
              <a:rPr lang="cs-CZ" b="0" i="0" dirty="0">
                <a:solidFill>
                  <a:srgbClr val="343434"/>
                </a:solidFill>
                <a:effectLst/>
                <a:latin typeface="Arial" panose="020B0604020202020204" pitchFamily="34" charset="0"/>
              </a:rPr>
              <a:t> (americký standard)</a:t>
            </a:r>
            <a:br>
              <a:rPr lang="cs-CZ" b="0" i="0" dirty="0">
                <a:solidFill>
                  <a:srgbClr val="343434"/>
                </a:solidFill>
                <a:effectLst/>
                <a:latin typeface="Arial" panose="020B0604020202020204" pitchFamily="34" charset="0"/>
              </a:rPr>
            </a:br>
            <a:r>
              <a:rPr lang="cs-CZ" b="0" i="0" dirty="0">
                <a:solidFill>
                  <a:srgbClr val="343434"/>
                </a:solidFill>
                <a:effectLst/>
                <a:latin typeface="Arial" panose="020B0604020202020204" pitchFamily="34" charset="0"/>
              </a:rPr>
              <a:t>Standard je podobný standardu 30E/360. Liší se od standardu 30E/360 maximálně o jeden den. Pokud poslední den vkladu připadá na 31. den v měsíci a zároveň první den vkladu není 30. či 31. den v měsíci, pak se počítá i poslední den vkladu, tj. 31. </a:t>
            </a:r>
          </a:p>
        </p:txBody>
      </p:sp>
    </p:spTree>
    <p:extLst>
      <p:ext uri="{BB962C8B-B14F-4D97-AF65-F5344CB8AC3E}">
        <p14:creationId xmlns:p14="http://schemas.microsoft.com/office/powerpoint/2010/main" val="29459354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ECEF7E-9CE6-0905-1BD5-45C11591FB78}"/>
              </a:ext>
            </a:extLst>
          </p:cNvPr>
          <p:cNvSpPr>
            <a:spLocks noGrp="1"/>
          </p:cNvSpPr>
          <p:nvPr>
            <p:ph type="title"/>
          </p:nvPr>
        </p:nvSpPr>
        <p:spPr/>
        <p:txBody>
          <a:bodyPr/>
          <a:lstStyle/>
          <a:p>
            <a:endParaRPr lang="cs-CZ"/>
          </a:p>
        </p:txBody>
      </p:sp>
      <p:sp>
        <p:nvSpPr>
          <p:cNvPr id="4" name="TextovéPole 3">
            <a:extLst>
              <a:ext uri="{FF2B5EF4-FFF2-40B4-BE49-F238E27FC236}">
                <a16:creationId xmlns:a16="http://schemas.microsoft.com/office/drawing/2014/main" id="{06E8B1AF-807D-0B99-8C4C-0609DF38B599}"/>
              </a:ext>
            </a:extLst>
          </p:cNvPr>
          <p:cNvSpPr txBox="1"/>
          <p:nvPr/>
        </p:nvSpPr>
        <p:spPr>
          <a:xfrm>
            <a:off x="539552" y="1416509"/>
            <a:ext cx="6318448" cy="1754326"/>
          </a:xfrm>
          <a:prstGeom prst="rect">
            <a:avLst/>
          </a:prstGeom>
          <a:noFill/>
        </p:spPr>
        <p:txBody>
          <a:bodyPr wrap="square">
            <a:spAutoFit/>
          </a:bodyPr>
          <a:lstStyle/>
          <a:p>
            <a:pPr algn="just">
              <a:buFont typeface="Arial" panose="020B0604020202020204" pitchFamily="34" charset="0"/>
              <a:buChar char="•"/>
            </a:pPr>
            <a:r>
              <a:rPr lang="cs-CZ" b="1" i="0" dirty="0">
                <a:solidFill>
                  <a:srgbClr val="343434"/>
                </a:solidFill>
                <a:effectLst/>
                <a:latin typeface="Arial" panose="020B0604020202020204" pitchFamily="34" charset="0"/>
              </a:rPr>
              <a:t>ACT/360</a:t>
            </a:r>
            <a:r>
              <a:rPr lang="cs-CZ" b="0" i="0" dirty="0">
                <a:solidFill>
                  <a:srgbClr val="343434"/>
                </a:solidFill>
                <a:effectLst/>
                <a:latin typeface="Arial" panose="020B0604020202020204" pitchFamily="34" charset="0"/>
              </a:rPr>
              <a:t> (mezinárodní standard, francouzská metoda)</a:t>
            </a:r>
            <a:br>
              <a:rPr lang="cs-CZ" b="0" i="0" dirty="0">
                <a:solidFill>
                  <a:srgbClr val="343434"/>
                </a:solidFill>
                <a:effectLst/>
                <a:latin typeface="Arial" panose="020B0604020202020204" pitchFamily="34" charset="0"/>
              </a:rPr>
            </a:br>
            <a:r>
              <a:rPr lang="cs-CZ" b="0" i="0" dirty="0">
                <a:solidFill>
                  <a:srgbClr val="343434"/>
                </a:solidFill>
                <a:effectLst/>
                <a:latin typeface="Arial" panose="020B0604020202020204" pitchFamily="34" charset="0"/>
              </a:rPr>
              <a:t>Započítává se skutečný počet dnů úrokové doby. Rok má 360 dní.</a:t>
            </a:r>
          </a:p>
          <a:p>
            <a:pPr algn="just">
              <a:buFont typeface="Arial" panose="020B0604020202020204" pitchFamily="34" charset="0"/>
              <a:buChar char="•"/>
            </a:pPr>
            <a:r>
              <a:rPr lang="cs-CZ" b="1" i="0" dirty="0">
                <a:solidFill>
                  <a:srgbClr val="343434"/>
                </a:solidFill>
                <a:effectLst/>
                <a:latin typeface="Arial" panose="020B0604020202020204" pitchFamily="34" charset="0"/>
              </a:rPr>
              <a:t>ACT/365</a:t>
            </a:r>
            <a:r>
              <a:rPr lang="cs-CZ" b="0" i="0" dirty="0">
                <a:solidFill>
                  <a:srgbClr val="343434"/>
                </a:solidFill>
                <a:effectLst/>
                <a:latin typeface="Arial" panose="020B0604020202020204" pitchFamily="34" charset="0"/>
              </a:rPr>
              <a:t> (anglická metoda)</a:t>
            </a:r>
            <a:br>
              <a:rPr lang="cs-CZ" b="0" i="0" dirty="0">
                <a:solidFill>
                  <a:srgbClr val="343434"/>
                </a:solidFill>
                <a:effectLst/>
                <a:latin typeface="Arial" panose="020B0604020202020204" pitchFamily="34" charset="0"/>
              </a:rPr>
            </a:br>
            <a:r>
              <a:rPr lang="cs-CZ" b="0" i="0" dirty="0">
                <a:solidFill>
                  <a:srgbClr val="343434"/>
                </a:solidFill>
                <a:effectLst/>
                <a:latin typeface="Arial" panose="020B0604020202020204" pitchFamily="34" charset="0"/>
              </a:rPr>
              <a:t>Započítává se skutečný počet dnů úrokové doby, tj. skutečný počet dní v měsíci. Rok má 365 dní.</a:t>
            </a:r>
          </a:p>
        </p:txBody>
      </p:sp>
    </p:spTree>
    <p:extLst>
      <p:ext uri="{BB962C8B-B14F-4D97-AF65-F5344CB8AC3E}">
        <p14:creationId xmlns:p14="http://schemas.microsoft.com/office/powerpoint/2010/main" val="11254619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0F5492-5486-0093-765C-D1C41FD827AE}"/>
              </a:ext>
            </a:extLst>
          </p:cNvPr>
          <p:cNvSpPr>
            <a:spLocks noGrp="1"/>
          </p:cNvSpPr>
          <p:nvPr>
            <p:ph type="title"/>
          </p:nvPr>
        </p:nvSpPr>
        <p:spPr/>
        <p:txBody>
          <a:bodyPr/>
          <a:lstStyle/>
          <a:p>
            <a:r>
              <a:rPr lang="cs-CZ" b="0" i="0" dirty="0">
                <a:solidFill>
                  <a:srgbClr val="0C95C9"/>
                </a:solidFill>
                <a:effectLst/>
                <a:latin typeface="Arial" panose="020B0604020202020204" pitchFamily="34" charset="0"/>
              </a:rPr>
              <a:t>Příklad</a:t>
            </a:r>
            <a:br>
              <a:rPr lang="cs-CZ" b="0" i="0" dirty="0">
                <a:solidFill>
                  <a:srgbClr val="0C95C9"/>
                </a:solidFill>
                <a:effectLst/>
                <a:latin typeface="Arial" panose="020B0604020202020204" pitchFamily="34" charset="0"/>
              </a:rPr>
            </a:br>
            <a:endParaRPr lang="cs-CZ" dirty="0"/>
          </a:p>
        </p:txBody>
      </p:sp>
      <p:pic>
        <p:nvPicPr>
          <p:cNvPr id="4" name="Obrázek 3" descr="Obsah obrázku text&#10;&#10;Popis byl vytvořen automaticky">
            <a:extLst>
              <a:ext uri="{FF2B5EF4-FFF2-40B4-BE49-F238E27FC236}">
                <a16:creationId xmlns:a16="http://schemas.microsoft.com/office/drawing/2014/main" id="{480A8749-25F0-42FF-7C4D-D35C8451D9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987574"/>
            <a:ext cx="6941283" cy="3168352"/>
          </a:xfrm>
          <a:prstGeom prst="rect">
            <a:avLst/>
          </a:prstGeom>
        </p:spPr>
      </p:pic>
    </p:spTree>
    <p:extLst>
      <p:ext uri="{BB962C8B-B14F-4D97-AF65-F5344CB8AC3E}">
        <p14:creationId xmlns:p14="http://schemas.microsoft.com/office/powerpoint/2010/main" val="6449754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74B8F1-18F4-1AFE-862E-D4C5BEE47D83}"/>
              </a:ext>
            </a:extLst>
          </p:cNvPr>
          <p:cNvSpPr>
            <a:spLocks noGrp="1"/>
          </p:cNvSpPr>
          <p:nvPr>
            <p:ph type="title"/>
          </p:nvPr>
        </p:nvSpPr>
        <p:spPr/>
        <p:txBody>
          <a:bodyPr/>
          <a:lstStyle/>
          <a:p>
            <a:r>
              <a:rPr lang="cs-CZ" b="0" i="0" dirty="0">
                <a:solidFill>
                  <a:srgbClr val="0C95C9"/>
                </a:solidFill>
                <a:effectLst/>
                <a:latin typeface="Arial" panose="020B0604020202020204" pitchFamily="34" charset="0"/>
              </a:rPr>
              <a:t>Řešení</a:t>
            </a:r>
            <a:br>
              <a:rPr lang="cs-CZ" b="0" i="0" dirty="0">
                <a:solidFill>
                  <a:srgbClr val="0C95C9"/>
                </a:solidFill>
                <a:effectLst/>
                <a:latin typeface="Arial" panose="020B0604020202020204" pitchFamily="34" charset="0"/>
              </a:rPr>
            </a:br>
            <a:endParaRPr lang="cs-CZ" dirty="0"/>
          </a:p>
        </p:txBody>
      </p:sp>
      <p:pic>
        <p:nvPicPr>
          <p:cNvPr id="4" name="Obrázek 3" descr="Obsah obrázku text&#10;&#10;Popis byl vytvořen automaticky">
            <a:extLst>
              <a:ext uri="{FF2B5EF4-FFF2-40B4-BE49-F238E27FC236}">
                <a16:creationId xmlns:a16="http://schemas.microsoft.com/office/drawing/2014/main" id="{3EA2C090-2AA5-2B51-52BF-9BF7F9F62A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915566"/>
            <a:ext cx="7396581" cy="2970748"/>
          </a:xfrm>
          <a:prstGeom prst="rect">
            <a:avLst/>
          </a:prstGeom>
        </p:spPr>
      </p:pic>
    </p:spTree>
    <p:extLst>
      <p:ext uri="{BB962C8B-B14F-4D97-AF65-F5344CB8AC3E}">
        <p14:creationId xmlns:p14="http://schemas.microsoft.com/office/powerpoint/2010/main" val="8574687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FED0E8-8312-050D-7073-DE7BEBC546F0}"/>
              </a:ext>
            </a:extLst>
          </p:cNvPr>
          <p:cNvSpPr>
            <a:spLocks noGrp="1"/>
          </p:cNvSpPr>
          <p:nvPr>
            <p:ph type="title"/>
          </p:nvPr>
        </p:nvSpPr>
        <p:spPr/>
        <p:txBody>
          <a:bodyPr/>
          <a:lstStyle/>
          <a:p>
            <a:endParaRPr lang="cs-CZ"/>
          </a:p>
        </p:txBody>
      </p:sp>
      <p:pic>
        <p:nvPicPr>
          <p:cNvPr id="4" name="Obrázek 3" descr="Obsah obrázku text&#10;&#10;Popis byl vytvořen automaticky">
            <a:extLst>
              <a:ext uri="{FF2B5EF4-FFF2-40B4-BE49-F238E27FC236}">
                <a16:creationId xmlns:a16="http://schemas.microsoft.com/office/drawing/2014/main" id="{F8925C89-8AE4-BEFE-1C2D-C61B725197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5" y="1491630"/>
            <a:ext cx="7047972" cy="1792651"/>
          </a:xfrm>
          <a:prstGeom prst="rect">
            <a:avLst/>
          </a:prstGeom>
        </p:spPr>
      </p:pic>
    </p:spTree>
    <p:extLst>
      <p:ext uri="{BB962C8B-B14F-4D97-AF65-F5344CB8AC3E}">
        <p14:creationId xmlns:p14="http://schemas.microsoft.com/office/powerpoint/2010/main" val="41956825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F0803D-1217-6679-C23D-91CC6D531FF0}"/>
              </a:ext>
            </a:extLst>
          </p:cNvPr>
          <p:cNvSpPr>
            <a:spLocks noGrp="1"/>
          </p:cNvSpPr>
          <p:nvPr>
            <p:ph type="title"/>
          </p:nvPr>
        </p:nvSpPr>
        <p:spPr/>
        <p:txBody>
          <a:bodyPr/>
          <a:lstStyle/>
          <a:p>
            <a:endParaRPr lang="cs-CZ"/>
          </a:p>
        </p:txBody>
      </p:sp>
      <p:pic>
        <p:nvPicPr>
          <p:cNvPr id="4" name="Obrázek 3" descr="Obsah obrázku text&#10;&#10;Popis byl vytvořen automaticky">
            <a:extLst>
              <a:ext uri="{FF2B5EF4-FFF2-40B4-BE49-F238E27FC236}">
                <a16:creationId xmlns:a16="http://schemas.microsoft.com/office/drawing/2014/main" id="{5CF1AB46-C23A-D45B-F72A-ABE4E3B931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1" y="1419622"/>
            <a:ext cx="7427840" cy="1792263"/>
          </a:xfrm>
          <a:prstGeom prst="rect">
            <a:avLst/>
          </a:prstGeom>
        </p:spPr>
      </p:pic>
    </p:spTree>
    <p:extLst>
      <p:ext uri="{BB962C8B-B14F-4D97-AF65-F5344CB8AC3E}">
        <p14:creationId xmlns:p14="http://schemas.microsoft.com/office/powerpoint/2010/main" val="5196089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9F29AC-0C21-B29E-6262-DF813AFA7AF3}"/>
              </a:ext>
            </a:extLst>
          </p:cNvPr>
          <p:cNvSpPr>
            <a:spLocks noGrp="1"/>
          </p:cNvSpPr>
          <p:nvPr>
            <p:ph type="title"/>
          </p:nvPr>
        </p:nvSpPr>
        <p:spPr>
          <a:xfrm>
            <a:off x="251520" y="195486"/>
            <a:ext cx="7848872" cy="1080120"/>
          </a:xfrm>
        </p:spPr>
        <p:txBody>
          <a:bodyPr/>
          <a:lstStyle/>
          <a:p>
            <a:r>
              <a:rPr lang="cs-CZ" b="0" i="0" dirty="0">
                <a:solidFill>
                  <a:srgbClr val="343434"/>
                </a:solidFill>
                <a:effectLst/>
                <a:latin typeface="Arial" panose="020B0604020202020204" pitchFamily="34" charset="0"/>
              </a:rPr>
              <a:t>výsledné porovnání úroků pro jednotlivé standardy je uvedeno v následující tabulce </a:t>
            </a:r>
            <a:endParaRPr lang="cs-CZ" dirty="0"/>
          </a:p>
        </p:txBody>
      </p:sp>
      <p:pic>
        <p:nvPicPr>
          <p:cNvPr id="4" name="Obrázek 3" descr="Obsah obrázku stůl&#10;&#10;Popis byl vytvořen automaticky">
            <a:extLst>
              <a:ext uri="{FF2B5EF4-FFF2-40B4-BE49-F238E27FC236}">
                <a16:creationId xmlns:a16="http://schemas.microsoft.com/office/drawing/2014/main" id="{94CD6C73-8F5B-92BB-86F3-AF98E103CD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3219" y="1710615"/>
            <a:ext cx="6477561" cy="1722269"/>
          </a:xfrm>
          <a:prstGeom prst="rect">
            <a:avLst/>
          </a:prstGeom>
        </p:spPr>
      </p:pic>
    </p:spTree>
    <p:extLst>
      <p:ext uri="{BB962C8B-B14F-4D97-AF65-F5344CB8AC3E}">
        <p14:creationId xmlns:p14="http://schemas.microsoft.com/office/powerpoint/2010/main" val="12605799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133AD8-7078-B373-66B8-74196A59B88E}"/>
              </a:ext>
            </a:extLst>
          </p:cNvPr>
          <p:cNvSpPr>
            <a:spLocks noGrp="1"/>
          </p:cNvSpPr>
          <p:nvPr>
            <p:ph type="title"/>
          </p:nvPr>
        </p:nvSpPr>
        <p:spPr/>
        <p:txBody>
          <a:bodyPr/>
          <a:lstStyle/>
          <a:p>
            <a:endParaRPr lang="cs-CZ"/>
          </a:p>
        </p:txBody>
      </p:sp>
      <p:pic>
        <p:nvPicPr>
          <p:cNvPr id="4" name="Obrázek 3" descr="Obsah obrázku text&#10;&#10;Popis byl vytvořen automaticky">
            <a:extLst>
              <a:ext uri="{FF2B5EF4-FFF2-40B4-BE49-F238E27FC236}">
                <a16:creationId xmlns:a16="http://schemas.microsoft.com/office/drawing/2014/main" id="{A679D371-00C4-BF81-BCFE-E9EB24738A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1059582"/>
            <a:ext cx="7187789" cy="2011321"/>
          </a:xfrm>
          <a:prstGeom prst="rect">
            <a:avLst/>
          </a:prstGeom>
        </p:spPr>
      </p:pic>
    </p:spTree>
    <p:extLst>
      <p:ext uri="{BB962C8B-B14F-4D97-AF65-F5344CB8AC3E}">
        <p14:creationId xmlns:p14="http://schemas.microsoft.com/office/powerpoint/2010/main" val="1238202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AF3277-98D3-ACE6-37EC-9B80F61ED5CF}"/>
              </a:ext>
            </a:extLst>
          </p:cNvPr>
          <p:cNvSpPr>
            <a:spLocks noGrp="1"/>
          </p:cNvSpPr>
          <p:nvPr>
            <p:ph type="title"/>
          </p:nvPr>
        </p:nvSpPr>
        <p:spPr>
          <a:xfrm>
            <a:off x="251520" y="195486"/>
            <a:ext cx="7272808" cy="936104"/>
          </a:xfrm>
        </p:spPr>
        <p:txBody>
          <a:bodyPr/>
          <a:lstStyle/>
          <a:p>
            <a:r>
              <a:rPr lang="cs-CZ" b="1" i="0" dirty="0">
                <a:solidFill>
                  <a:srgbClr val="312783"/>
                </a:solidFill>
                <a:effectLst/>
                <a:latin typeface="Pepi Semi Bold"/>
              </a:rPr>
              <a:t>Z ekonomického hlediska rozlišujeme tyto úrokové míry:</a:t>
            </a:r>
            <a:br>
              <a:rPr lang="cs-CZ" b="0" i="0" dirty="0">
                <a:solidFill>
                  <a:srgbClr val="312783"/>
                </a:solidFill>
                <a:effectLst/>
                <a:latin typeface="Pepi Semi Bold"/>
              </a:rPr>
            </a:br>
            <a:endParaRPr lang="cs-CZ" dirty="0"/>
          </a:p>
        </p:txBody>
      </p:sp>
      <p:sp>
        <p:nvSpPr>
          <p:cNvPr id="4" name="TextovéPole 3">
            <a:extLst>
              <a:ext uri="{FF2B5EF4-FFF2-40B4-BE49-F238E27FC236}">
                <a16:creationId xmlns:a16="http://schemas.microsoft.com/office/drawing/2014/main" id="{86BF3B23-901B-D3E7-FEEE-1CF967181700}"/>
              </a:ext>
            </a:extLst>
          </p:cNvPr>
          <p:cNvSpPr txBox="1"/>
          <p:nvPr/>
        </p:nvSpPr>
        <p:spPr>
          <a:xfrm>
            <a:off x="611560" y="1347614"/>
            <a:ext cx="6318448" cy="3139321"/>
          </a:xfrm>
          <a:prstGeom prst="rect">
            <a:avLst/>
          </a:prstGeom>
          <a:noFill/>
        </p:spPr>
        <p:txBody>
          <a:bodyPr wrap="square">
            <a:spAutoFit/>
          </a:bodyPr>
          <a:lstStyle/>
          <a:p>
            <a:pPr algn="l">
              <a:buFont typeface="Arial" panose="020B0604020202020204" pitchFamily="34" charset="0"/>
              <a:buChar char="•"/>
            </a:pPr>
            <a:r>
              <a:rPr lang="cs-CZ" b="1" i="0" dirty="0">
                <a:solidFill>
                  <a:srgbClr val="312783"/>
                </a:solidFill>
                <a:effectLst/>
                <a:latin typeface="Pepi Semi Bold"/>
              </a:rPr>
              <a:t>nominální úroková míra</a:t>
            </a:r>
            <a:r>
              <a:rPr lang="cs-CZ" b="0" i="0" dirty="0">
                <a:solidFill>
                  <a:srgbClr val="312783"/>
                </a:solidFill>
                <a:effectLst/>
                <a:latin typeface="Pepi Regular"/>
              </a:rPr>
              <a:t>: je přímo uvedená ve smlouvách a nabídkách bankovních produktů,</a:t>
            </a:r>
          </a:p>
          <a:p>
            <a:pPr algn="l">
              <a:buFont typeface="Arial" panose="020B0604020202020204" pitchFamily="34" charset="0"/>
              <a:buChar char="•"/>
            </a:pPr>
            <a:r>
              <a:rPr lang="cs-CZ" b="1" i="0" dirty="0">
                <a:solidFill>
                  <a:srgbClr val="312783"/>
                </a:solidFill>
                <a:effectLst/>
                <a:latin typeface="Pepi Semi Bold"/>
              </a:rPr>
              <a:t>reálná úroková míra</a:t>
            </a:r>
            <a:r>
              <a:rPr lang="cs-CZ" b="0" i="0" dirty="0">
                <a:solidFill>
                  <a:srgbClr val="312783"/>
                </a:solidFill>
                <a:effectLst/>
                <a:latin typeface="Pepi Regular"/>
              </a:rPr>
              <a:t>: znázorňuje, jak se mění kupní síla vložených či půjčených peněz. Vypočítá se tak, že se od nominální úrokové sazby odečte míra inflace. Jestliže je nominální úroková míra nižší a inflace vyšší, je reálná úroková míra záporná a hodnota peněz roste.</a:t>
            </a:r>
          </a:p>
          <a:p>
            <a:pPr algn="l"/>
            <a:r>
              <a:rPr lang="cs-CZ" b="0" i="0" dirty="0">
                <a:solidFill>
                  <a:srgbClr val="312783"/>
                </a:solidFill>
                <a:effectLst/>
                <a:latin typeface="Pepi Regular"/>
              </a:rPr>
              <a:t>Výši úrokové míry považuje mnoho zájemců o bankovní či nebankovní úvěr za stěžejní. </a:t>
            </a:r>
            <a:r>
              <a:rPr lang="cs-CZ" b="1" i="0" dirty="0">
                <a:solidFill>
                  <a:srgbClr val="312783"/>
                </a:solidFill>
                <a:effectLst/>
                <a:latin typeface="Pepi Semi Bold"/>
              </a:rPr>
              <a:t>Nevyjadřuje ale cenu úvěru</a:t>
            </a:r>
            <a:r>
              <a:rPr lang="cs-CZ" b="0" i="0" dirty="0">
                <a:solidFill>
                  <a:srgbClr val="312783"/>
                </a:solidFill>
                <a:effectLst/>
                <a:latin typeface="Pepi Regular"/>
              </a:rPr>
              <a:t>, k tomu slouží </a:t>
            </a:r>
            <a:r>
              <a:rPr lang="cs-CZ" b="0" i="0" u="sng" dirty="0">
                <a:solidFill>
                  <a:srgbClr val="312783"/>
                </a:solidFill>
                <a:effectLst/>
                <a:latin typeface="Pepi Regular"/>
                <a:hlinkClick r:id="rId2"/>
              </a:rPr>
              <a:t>RPSN</a:t>
            </a:r>
            <a:r>
              <a:rPr lang="cs-CZ" b="0" i="0" dirty="0">
                <a:solidFill>
                  <a:srgbClr val="312783"/>
                </a:solidFill>
                <a:effectLst/>
                <a:latin typeface="Pepi Regular"/>
              </a:rPr>
              <a:t>, která kromě úrokové míry počítá i s dalšími náklady, které jsou s úvěrem spojené. Jaký žadatel </a:t>
            </a:r>
            <a:r>
              <a:rPr lang="cs-CZ" b="0" i="0" u="sng" dirty="0">
                <a:solidFill>
                  <a:srgbClr val="312783"/>
                </a:solidFill>
                <a:effectLst/>
                <a:latin typeface="Pepi Regular"/>
                <a:hlinkClick r:id="rId3"/>
              </a:rPr>
              <a:t>dostane nejnižší úrok?</a:t>
            </a:r>
            <a:endParaRPr lang="cs-CZ" b="0" i="0" dirty="0">
              <a:solidFill>
                <a:srgbClr val="312783"/>
              </a:solidFill>
              <a:effectLst/>
              <a:latin typeface="Pepi Regular"/>
            </a:endParaRPr>
          </a:p>
        </p:txBody>
      </p:sp>
    </p:spTree>
    <p:extLst>
      <p:ext uri="{BB962C8B-B14F-4D97-AF65-F5344CB8AC3E}">
        <p14:creationId xmlns:p14="http://schemas.microsoft.com/office/powerpoint/2010/main" val="33245079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CC7C58-B91C-5DD3-FFF3-CE333B5400E7}"/>
              </a:ext>
            </a:extLst>
          </p:cNvPr>
          <p:cNvSpPr>
            <a:spLocks noGrp="1"/>
          </p:cNvSpPr>
          <p:nvPr>
            <p:ph type="title"/>
          </p:nvPr>
        </p:nvSpPr>
        <p:spPr/>
        <p:txBody>
          <a:bodyPr/>
          <a:lstStyle/>
          <a:p>
            <a:endParaRPr lang="cs-CZ"/>
          </a:p>
        </p:txBody>
      </p:sp>
      <p:pic>
        <p:nvPicPr>
          <p:cNvPr id="4" name="Obrázek 3">
            <a:extLst>
              <a:ext uri="{FF2B5EF4-FFF2-40B4-BE49-F238E27FC236}">
                <a16:creationId xmlns:a16="http://schemas.microsoft.com/office/drawing/2014/main" id="{3A5B795E-3E1E-3A60-0B72-8D54505A2A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3236" y="1356254"/>
            <a:ext cx="6317527" cy="2430991"/>
          </a:xfrm>
          <a:prstGeom prst="rect">
            <a:avLst/>
          </a:prstGeom>
        </p:spPr>
      </p:pic>
    </p:spTree>
    <p:extLst>
      <p:ext uri="{BB962C8B-B14F-4D97-AF65-F5344CB8AC3E}">
        <p14:creationId xmlns:p14="http://schemas.microsoft.com/office/powerpoint/2010/main" val="42535680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62649C-436D-8932-FF91-407CEB9AA692}"/>
              </a:ext>
            </a:extLst>
          </p:cNvPr>
          <p:cNvSpPr>
            <a:spLocks noGrp="1"/>
          </p:cNvSpPr>
          <p:nvPr>
            <p:ph type="title"/>
          </p:nvPr>
        </p:nvSpPr>
        <p:spPr/>
        <p:txBody>
          <a:bodyPr/>
          <a:lstStyle/>
          <a:p>
            <a:endParaRPr lang="cs-CZ"/>
          </a:p>
        </p:txBody>
      </p:sp>
      <p:sp>
        <p:nvSpPr>
          <p:cNvPr id="4" name="TextovéPole 3">
            <a:extLst>
              <a:ext uri="{FF2B5EF4-FFF2-40B4-BE49-F238E27FC236}">
                <a16:creationId xmlns:a16="http://schemas.microsoft.com/office/drawing/2014/main" id="{664C2C4A-3CB3-88CF-E6BE-09D18542D076}"/>
              </a:ext>
            </a:extLst>
          </p:cNvPr>
          <p:cNvSpPr txBox="1"/>
          <p:nvPr/>
        </p:nvSpPr>
        <p:spPr>
          <a:xfrm>
            <a:off x="755576" y="862511"/>
            <a:ext cx="6102424" cy="2308324"/>
          </a:xfrm>
          <a:prstGeom prst="rect">
            <a:avLst/>
          </a:prstGeom>
          <a:noFill/>
        </p:spPr>
        <p:txBody>
          <a:bodyPr wrap="square">
            <a:spAutoFit/>
          </a:bodyPr>
          <a:lstStyle/>
          <a:p>
            <a:pPr algn="just"/>
            <a:r>
              <a:rPr lang="cs-CZ" b="0" i="0" dirty="0">
                <a:solidFill>
                  <a:srgbClr val="343434"/>
                </a:solidFill>
                <a:effectLst/>
                <a:latin typeface="Arial" panose="020B0604020202020204" pitchFamily="34" charset="0"/>
              </a:rPr>
              <a:t>Nás bude zejména zajímat daň u vkladových produktů. Daň se odvádí ze zisku, tedy pokud si peníze půjčíme, nemusíme daň brát do úvahy při výpočtech, neboť v tomto případě bude daň platit věřitel.</a:t>
            </a:r>
            <a:br>
              <a:rPr lang="cs-CZ" dirty="0"/>
            </a:br>
            <a:r>
              <a:rPr lang="cs-CZ" b="0" i="0" dirty="0">
                <a:solidFill>
                  <a:srgbClr val="343434"/>
                </a:solidFill>
                <a:effectLst/>
                <a:latin typeface="Arial" panose="020B0604020202020204" pitchFamily="34" charset="0"/>
              </a:rPr>
              <a:t>Ukažme si na příkladu vkladu, jak bude vypadat úrok před zdaněním a po zdanění. Pro názor budeme volit vyšší úrokovou sazbu, než současně banky poskytují, rovněž daň z úroku je vyšší než daň z úroku daná zákonem.</a:t>
            </a:r>
            <a:endParaRPr lang="cs-CZ" dirty="0"/>
          </a:p>
        </p:txBody>
      </p:sp>
    </p:spTree>
    <p:extLst>
      <p:ext uri="{BB962C8B-B14F-4D97-AF65-F5344CB8AC3E}">
        <p14:creationId xmlns:p14="http://schemas.microsoft.com/office/powerpoint/2010/main" val="760600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F42116-4727-D29D-1897-51496656A902}"/>
              </a:ext>
            </a:extLst>
          </p:cNvPr>
          <p:cNvSpPr>
            <a:spLocks noGrp="1"/>
          </p:cNvSpPr>
          <p:nvPr>
            <p:ph type="title"/>
          </p:nvPr>
        </p:nvSpPr>
        <p:spPr/>
        <p:txBody>
          <a:bodyPr/>
          <a:lstStyle/>
          <a:p>
            <a:r>
              <a:rPr lang="cs-CZ" b="0" i="0" dirty="0">
                <a:solidFill>
                  <a:srgbClr val="0C95C9"/>
                </a:solidFill>
                <a:effectLst/>
                <a:latin typeface="Arial" panose="020B0604020202020204" pitchFamily="34" charset="0"/>
              </a:rPr>
              <a:t>Příklad</a:t>
            </a:r>
            <a:br>
              <a:rPr lang="cs-CZ" b="0" i="0" dirty="0">
                <a:solidFill>
                  <a:srgbClr val="0C95C9"/>
                </a:solidFill>
                <a:effectLst/>
                <a:latin typeface="Arial" panose="020B0604020202020204" pitchFamily="34" charset="0"/>
              </a:rPr>
            </a:br>
            <a:endParaRPr lang="cs-CZ" dirty="0"/>
          </a:p>
        </p:txBody>
      </p:sp>
      <p:pic>
        <p:nvPicPr>
          <p:cNvPr id="5" name="Obrázek 4" descr="Obsah obrázku text&#10;&#10;Popis byl vytvořen automaticky">
            <a:extLst>
              <a:ext uri="{FF2B5EF4-FFF2-40B4-BE49-F238E27FC236}">
                <a16:creationId xmlns:a16="http://schemas.microsoft.com/office/drawing/2014/main" id="{B300FF38-01A7-170C-DAEC-2608C9967E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0840" y="1419622"/>
            <a:ext cx="6462320" cy="1731298"/>
          </a:xfrm>
          <a:prstGeom prst="rect">
            <a:avLst/>
          </a:prstGeom>
        </p:spPr>
      </p:pic>
    </p:spTree>
    <p:extLst>
      <p:ext uri="{BB962C8B-B14F-4D97-AF65-F5344CB8AC3E}">
        <p14:creationId xmlns:p14="http://schemas.microsoft.com/office/powerpoint/2010/main" val="798621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9C62038-0BF3-6B62-229D-36F44D57E910}"/>
              </a:ext>
            </a:extLst>
          </p:cNvPr>
          <p:cNvSpPr>
            <a:spLocks noGrp="1"/>
          </p:cNvSpPr>
          <p:nvPr>
            <p:ph type="title"/>
          </p:nvPr>
        </p:nvSpPr>
        <p:spPr/>
        <p:txBody>
          <a:bodyPr/>
          <a:lstStyle/>
          <a:p>
            <a:r>
              <a:rPr lang="cs-CZ" b="0" i="0" dirty="0">
                <a:solidFill>
                  <a:srgbClr val="0C95C9"/>
                </a:solidFill>
                <a:effectLst/>
                <a:latin typeface="Arial" panose="020B0604020202020204" pitchFamily="34" charset="0"/>
              </a:rPr>
              <a:t>Řešení</a:t>
            </a:r>
            <a:br>
              <a:rPr lang="cs-CZ" b="0" i="0" dirty="0">
                <a:solidFill>
                  <a:srgbClr val="0C95C9"/>
                </a:solidFill>
                <a:effectLst/>
                <a:latin typeface="Arial" panose="020B0604020202020204" pitchFamily="34" charset="0"/>
              </a:rPr>
            </a:br>
            <a:endParaRPr lang="cs-CZ" dirty="0"/>
          </a:p>
        </p:txBody>
      </p:sp>
      <p:pic>
        <p:nvPicPr>
          <p:cNvPr id="4" name="Obrázek 3">
            <a:extLst>
              <a:ext uri="{FF2B5EF4-FFF2-40B4-BE49-F238E27FC236}">
                <a16:creationId xmlns:a16="http://schemas.microsoft.com/office/drawing/2014/main" id="{849BAA01-B526-1B9E-A2F8-919458269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0391" y="979032"/>
            <a:ext cx="6203218" cy="3185436"/>
          </a:xfrm>
          <a:prstGeom prst="rect">
            <a:avLst/>
          </a:prstGeom>
        </p:spPr>
      </p:pic>
    </p:spTree>
    <p:extLst>
      <p:ext uri="{BB962C8B-B14F-4D97-AF65-F5344CB8AC3E}">
        <p14:creationId xmlns:p14="http://schemas.microsoft.com/office/powerpoint/2010/main" val="18968655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88D5B6-CB44-F01A-E31B-95EBDA50CFE1}"/>
              </a:ext>
            </a:extLst>
          </p:cNvPr>
          <p:cNvSpPr>
            <a:spLocks noGrp="1"/>
          </p:cNvSpPr>
          <p:nvPr>
            <p:ph type="title"/>
          </p:nvPr>
        </p:nvSpPr>
        <p:spPr/>
        <p:txBody>
          <a:bodyPr/>
          <a:lstStyle/>
          <a:p>
            <a:endParaRPr lang="cs-CZ"/>
          </a:p>
        </p:txBody>
      </p:sp>
      <p:pic>
        <p:nvPicPr>
          <p:cNvPr id="4" name="Obrázek 3" descr="Obsah obrázku text&#10;&#10;Popis byl vytvořen automaticky">
            <a:extLst>
              <a:ext uri="{FF2B5EF4-FFF2-40B4-BE49-F238E27FC236}">
                <a16:creationId xmlns:a16="http://schemas.microsoft.com/office/drawing/2014/main" id="{FE7228A1-11D1-78F8-5E95-C28C492CAE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0857" y="1478185"/>
            <a:ext cx="6302286" cy="2187130"/>
          </a:xfrm>
          <a:prstGeom prst="rect">
            <a:avLst/>
          </a:prstGeom>
        </p:spPr>
      </p:pic>
    </p:spTree>
    <p:extLst>
      <p:ext uri="{BB962C8B-B14F-4D97-AF65-F5344CB8AC3E}">
        <p14:creationId xmlns:p14="http://schemas.microsoft.com/office/powerpoint/2010/main" val="19449859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AB181E-EF87-7417-4452-72F0ACC5AAF8}"/>
              </a:ext>
            </a:extLst>
          </p:cNvPr>
          <p:cNvSpPr>
            <a:spLocks noGrp="1"/>
          </p:cNvSpPr>
          <p:nvPr>
            <p:ph type="title"/>
          </p:nvPr>
        </p:nvSpPr>
        <p:spPr/>
        <p:txBody>
          <a:bodyPr/>
          <a:lstStyle/>
          <a:p>
            <a:r>
              <a:rPr lang="cs-CZ" b="0" i="0" dirty="0">
                <a:solidFill>
                  <a:srgbClr val="0C95C9"/>
                </a:solidFill>
                <a:effectLst/>
                <a:latin typeface="Arial" panose="020B0604020202020204" pitchFamily="34" charset="0"/>
              </a:rPr>
              <a:t>Úlohy</a:t>
            </a:r>
            <a:br>
              <a:rPr lang="cs-CZ" b="0" i="0" dirty="0">
                <a:solidFill>
                  <a:srgbClr val="0C95C9"/>
                </a:solidFill>
                <a:effectLst/>
                <a:latin typeface="Arial" panose="020B0604020202020204" pitchFamily="34" charset="0"/>
              </a:rPr>
            </a:br>
            <a:endParaRPr lang="cs-CZ" dirty="0"/>
          </a:p>
        </p:txBody>
      </p:sp>
      <p:pic>
        <p:nvPicPr>
          <p:cNvPr id="4" name="Obrázek 3" descr="Obsah obrázku text&#10;&#10;Popis byl vytvořen automaticky">
            <a:extLst>
              <a:ext uri="{FF2B5EF4-FFF2-40B4-BE49-F238E27FC236}">
                <a16:creationId xmlns:a16="http://schemas.microsoft.com/office/drawing/2014/main" id="{F13ECA55-38DE-8105-64CC-7C759833A4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987574"/>
            <a:ext cx="6408712" cy="1080120"/>
          </a:xfrm>
          <a:prstGeom prst="rect">
            <a:avLst/>
          </a:prstGeom>
        </p:spPr>
      </p:pic>
      <p:pic>
        <p:nvPicPr>
          <p:cNvPr id="8" name="Obrázek 7" descr="Obsah obrázku text&#10;&#10;Popis byl vytvořen automaticky">
            <a:extLst>
              <a:ext uri="{FF2B5EF4-FFF2-40B4-BE49-F238E27FC236}">
                <a16:creationId xmlns:a16="http://schemas.microsoft.com/office/drawing/2014/main" id="{4560A4F3-4841-C94E-F61C-86D5C37453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59632" y="2450913"/>
            <a:ext cx="5532599" cy="1249788"/>
          </a:xfrm>
          <a:prstGeom prst="rect">
            <a:avLst/>
          </a:prstGeom>
        </p:spPr>
      </p:pic>
    </p:spTree>
    <p:extLst>
      <p:ext uri="{BB962C8B-B14F-4D97-AF65-F5344CB8AC3E}">
        <p14:creationId xmlns:p14="http://schemas.microsoft.com/office/powerpoint/2010/main" val="35482129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7DEFDD-EB32-55C1-6723-1DFFB72D3C2A}"/>
              </a:ext>
            </a:extLst>
          </p:cNvPr>
          <p:cNvSpPr>
            <a:spLocks noGrp="1"/>
          </p:cNvSpPr>
          <p:nvPr>
            <p:ph type="title"/>
          </p:nvPr>
        </p:nvSpPr>
        <p:spPr/>
        <p:txBody>
          <a:bodyPr/>
          <a:lstStyle/>
          <a:p>
            <a:endParaRPr lang="cs-CZ"/>
          </a:p>
        </p:txBody>
      </p:sp>
      <p:pic>
        <p:nvPicPr>
          <p:cNvPr id="4" name="Obrázek 3" descr="Obsah obrázku text&#10;&#10;Popis byl vytvořen automaticky">
            <a:extLst>
              <a:ext uri="{FF2B5EF4-FFF2-40B4-BE49-F238E27FC236}">
                <a16:creationId xmlns:a16="http://schemas.microsoft.com/office/drawing/2014/main" id="{21337605-C0BC-5108-7305-8ADD54B632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1059582"/>
            <a:ext cx="5832648" cy="936104"/>
          </a:xfrm>
          <a:prstGeom prst="rect">
            <a:avLst/>
          </a:prstGeom>
        </p:spPr>
      </p:pic>
      <p:pic>
        <p:nvPicPr>
          <p:cNvPr id="8" name="Obrázek 7" descr="Obsah obrázku text&#10;&#10;Popis byl vytvořen automaticky">
            <a:extLst>
              <a:ext uri="{FF2B5EF4-FFF2-40B4-BE49-F238E27FC236}">
                <a16:creationId xmlns:a16="http://schemas.microsoft.com/office/drawing/2014/main" id="{132F7C77-1DC3-97FA-60EE-6ED593056A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63319" y="2211710"/>
            <a:ext cx="5288738" cy="1280271"/>
          </a:xfrm>
          <a:prstGeom prst="rect">
            <a:avLst/>
          </a:prstGeom>
        </p:spPr>
      </p:pic>
    </p:spTree>
    <p:extLst>
      <p:ext uri="{BB962C8B-B14F-4D97-AF65-F5344CB8AC3E}">
        <p14:creationId xmlns:p14="http://schemas.microsoft.com/office/powerpoint/2010/main" val="12431415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E47212-0163-4755-12B2-B89955EE00AC}"/>
              </a:ext>
            </a:extLst>
          </p:cNvPr>
          <p:cNvSpPr>
            <a:spLocks noGrp="1"/>
          </p:cNvSpPr>
          <p:nvPr>
            <p:ph type="title"/>
          </p:nvPr>
        </p:nvSpPr>
        <p:spPr/>
        <p:txBody>
          <a:bodyPr/>
          <a:lstStyle/>
          <a:p>
            <a:endParaRPr lang="cs-CZ"/>
          </a:p>
        </p:txBody>
      </p:sp>
      <p:pic>
        <p:nvPicPr>
          <p:cNvPr id="4" name="Obrázek 3" descr="Obsah obrázku text&#10;&#10;Popis byl vytvořen automaticky">
            <a:extLst>
              <a:ext uri="{FF2B5EF4-FFF2-40B4-BE49-F238E27FC236}">
                <a16:creationId xmlns:a16="http://schemas.microsoft.com/office/drawing/2014/main" id="{1F98CD86-A7FD-0B29-F338-FA5D981198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1059582"/>
            <a:ext cx="7200800" cy="1440160"/>
          </a:xfrm>
          <a:prstGeom prst="rect">
            <a:avLst/>
          </a:prstGeom>
        </p:spPr>
      </p:pic>
      <p:pic>
        <p:nvPicPr>
          <p:cNvPr id="6" name="Obrázek 5" descr="Obsah obrázku text&#10;&#10;Popis byl vytvořen automaticky">
            <a:extLst>
              <a:ext uri="{FF2B5EF4-FFF2-40B4-BE49-F238E27FC236}">
                <a16:creationId xmlns:a16="http://schemas.microsoft.com/office/drawing/2014/main" id="{EC6E4979-78BF-C48A-3ED6-88AD20D325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7928" y="2571750"/>
            <a:ext cx="5624047" cy="1874682"/>
          </a:xfrm>
          <a:prstGeom prst="rect">
            <a:avLst/>
          </a:prstGeom>
        </p:spPr>
      </p:pic>
    </p:spTree>
    <p:extLst>
      <p:ext uri="{BB962C8B-B14F-4D97-AF65-F5344CB8AC3E}">
        <p14:creationId xmlns:p14="http://schemas.microsoft.com/office/powerpoint/2010/main" val="7973580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92B859-4B69-079C-0974-E6E354A5CF47}"/>
              </a:ext>
            </a:extLst>
          </p:cNvPr>
          <p:cNvSpPr>
            <a:spLocks noGrp="1"/>
          </p:cNvSpPr>
          <p:nvPr>
            <p:ph type="title"/>
          </p:nvPr>
        </p:nvSpPr>
        <p:spPr/>
        <p:txBody>
          <a:bodyPr/>
          <a:lstStyle/>
          <a:p>
            <a:endParaRPr lang="cs-CZ"/>
          </a:p>
        </p:txBody>
      </p:sp>
      <p:pic>
        <p:nvPicPr>
          <p:cNvPr id="4" name="Obrázek 3" descr="Obsah obrázku text&#10;&#10;Popis byl vytvořen automaticky">
            <a:extLst>
              <a:ext uri="{FF2B5EF4-FFF2-40B4-BE49-F238E27FC236}">
                <a16:creationId xmlns:a16="http://schemas.microsoft.com/office/drawing/2014/main" id="{7AD07FFF-E189-BC2E-A750-248F82B9B5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1059582"/>
            <a:ext cx="7488832" cy="1066892"/>
          </a:xfrm>
          <a:prstGeom prst="rect">
            <a:avLst/>
          </a:prstGeom>
        </p:spPr>
      </p:pic>
      <p:pic>
        <p:nvPicPr>
          <p:cNvPr id="6" name="Obrázek 5" descr="Obsah obrázku text&#10;&#10;Popis byl vytvořen automaticky">
            <a:extLst>
              <a:ext uri="{FF2B5EF4-FFF2-40B4-BE49-F238E27FC236}">
                <a16:creationId xmlns:a16="http://schemas.microsoft.com/office/drawing/2014/main" id="{002EF3E7-8EAC-9D9E-ACB1-8A29CF3BB4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7624" y="2571750"/>
            <a:ext cx="6584251" cy="1333616"/>
          </a:xfrm>
          <a:prstGeom prst="rect">
            <a:avLst/>
          </a:prstGeom>
        </p:spPr>
      </p:pic>
    </p:spTree>
    <p:extLst>
      <p:ext uri="{BB962C8B-B14F-4D97-AF65-F5344CB8AC3E}">
        <p14:creationId xmlns:p14="http://schemas.microsoft.com/office/powerpoint/2010/main" val="26266427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07504" y="843558"/>
            <a:ext cx="8856984" cy="3672408"/>
          </a:xfrm>
          <a:prstGeom prst="rect">
            <a:avLst/>
          </a:prstGeom>
        </p:spPr>
        <p:txBody>
          <a:bodyPr>
            <a:noAutofit/>
          </a:bodyPr>
          <a:lstStyle/>
          <a:p>
            <a:pPr>
              <a:buClr>
                <a:srgbClr val="307871"/>
              </a:buClr>
            </a:pPr>
            <a:endParaRPr lang="cs-CZ" sz="1400" dirty="0"/>
          </a:p>
          <a:p>
            <a:pPr marL="0" indent="0">
              <a:buClr>
                <a:srgbClr val="307871"/>
              </a:buClr>
              <a:buNone/>
            </a:pPr>
            <a:endParaRPr lang="cs-CZ" sz="1400" dirty="0"/>
          </a:p>
          <a:p>
            <a:pPr marL="0" indent="0">
              <a:buClr>
                <a:srgbClr val="307871"/>
              </a:buClr>
              <a:buNone/>
            </a:pPr>
            <a:endParaRPr lang="cs-CZ" sz="1400" dirty="0"/>
          </a:p>
          <a:p>
            <a:pPr marL="0" indent="0">
              <a:buClr>
                <a:srgbClr val="307871"/>
              </a:buClr>
              <a:buNone/>
            </a:pPr>
            <a:endParaRPr lang="cs-CZ" sz="1400" dirty="0"/>
          </a:p>
          <a:p>
            <a:pPr marL="0" indent="0">
              <a:buClr>
                <a:srgbClr val="307871"/>
              </a:buClr>
              <a:buNone/>
            </a:pPr>
            <a:endParaRPr lang="cs-CZ" sz="1400" dirty="0"/>
          </a:p>
          <a:p>
            <a:pPr marL="0" indent="0">
              <a:buClr>
                <a:srgbClr val="307871"/>
              </a:buClr>
              <a:buNone/>
            </a:pPr>
            <a:endParaRPr lang="cs-CZ" sz="1400" dirty="0"/>
          </a:p>
          <a:p>
            <a:pPr marL="0" indent="0" algn="ctr">
              <a:buClr>
                <a:srgbClr val="307871"/>
              </a:buClr>
              <a:buNone/>
            </a:pPr>
            <a:r>
              <a:rPr lang="cs-CZ" altLang="cs-CZ" sz="2400" dirty="0"/>
              <a:t>Děkuji za pozornost a přeji pěkný den </a:t>
            </a:r>
            <a:r>
              <a:rPr lang="cs-CZ" altLang="cs-CZ" sz="2400" dirty="0">
                <a:sym typeface="Wingdings" panose="05000000000000000000" pitchFamily="2" charset="2"/>
              </a:rPr>
              <a:t></a:t>
            </a:r>
            <a:endParaRPr lang="cs-CZ" altLang="cs-CZ" sz="2400" dirty="0"/>
          </a:p>
          <a:p>
            <a:pPr marL="0" indent="0">
              <a:buClr>
                <a:srgbClr val="307871"/>
              </a:buClr>
              <a:buNone/>
            </a:pPr>
            <a:endParaRPr lang="cs-CZ" sz="1400" dirty="0"/>
          </a:p>
        </p:txBody>
      </p:sp>
      <p:sp>
        <p:nvSpPr>
          <p:cNvPr id="6" name="Nadpis 5"/>
          <p:cNvSpPr>
            <a:spLocks noGrp="1"/>
          </p:cNvSpPr>
          <p:nvPr>
            <p:ph type="title"/>
          </p:nvPr>
        </p:nvSpPr>
        <p:spPr>
          <a:xfrm>
            <a:off x="179512" y="195486"/>
            <a:ext cx="5904656" cy="507703"/>
          </a:xfrm>
        </p:spPr>
        <p:txBody>
          <a:bodyPr/>
          <a:lstStyle/>
          <a:p>
            <a:endParaRPr lang="en-US" dirty="0"/>
          </a:p>
        </p:txBody>
      </p:sp>
      <p:sp>
        <p:nvSpPr>
          <p:cNvPr id="12" name="Zástupný symbol pro obsah 2"/>
          <p:cNvSpPr txBox="1">
            <a:spLocks/>
          </p:cNvSpPr>
          <p:nvPr/>
        </p:nvSpPr>
        <p:spPr>
          <a:xfrm>
            <a:off x="287524" y="4731990"/>
            <a:ext cx="8568952" cy="2880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2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28560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4A9EDD-F4DD-4AF4-3A3E-272BA2BC4156}"/>
              </a:ext>
            </a:extLst>
          </p:cNvPr>
          <p:cNvSpPr>
            <a:spLocks noGrp="1"/>
          </p:cNvSpPr>
          <p:nvPr>
            <p:ph type="title"/>
          </p:nvPr>
        </p:nvSpPr>
        <p:spPr/>
        <p:txBody>
          <a:bodyPr/>
          <a:lstStyle/>
          <a:p>
            <a:r>
              <a:rPr lang="cs-CZ" b="1" i="0" dirty="0">
                <a:solidFill>
                  <a:srgbClr val="202122"/>
                </a:solidFill>
                <a:effectLst/>
                <a:latin typeface="inherit"/>
              </a:rPr>
              <a:t>Úroková sazba</a:t>
            </a:r>
            <a:br>
              <a:rPr lang="cs-CZ" b="1" i="0" dirty="0">
                <a:solidFill>
                  <a:srgbClr val="202122"/>
                </a:solidFill>
                <a:effectLst/>
                <a:latin typeface="Linux Libertine"/>
              </a:rPr>
            </a:br>
            <a:endParaRPr lang="cs-CZ" dirty="0"/>
          </a:p>
        </p:txBody>
      </p:sp>
      <p:sp>
        <p:nvSpPr>
          <p:cNvPr id="4" name="TextovéPole 3">
            <a:extLst>
              <a:ext uri="{FF2B5EF4-FFF2-40B4-BE49-F238E27FC236}">
                <a16:creationId xmlns:a16="http://schemas.microsoft.com/office/drawing/2014/main" id="{CEC85D9D-0E5A-3F76-A70B-1FC0A97B963E}"/>
              </a:ext>
            </a:extLst>
          </p:cNvPr>
          <p:cNvSpPr txBox="1"/>
          <p:nvPr/>
        </p:nvSpPr>
        <p:spPr>
          <a:xfrm>
            <a:off x="1331640" y="2247506"/>
            <a:ext cx="5526360" cy="646331"/>
          </a:xfrm>
          <a:prstGeom prst="rect">
            <a:avLst/>
          </a:prstGeom>
          <a:noFill/>
        </p:spPr>
        <p:txBody>
          <a:bodyPr wrap="square">
            <a:spAutoFit/>
          </a:bodyPr>
          <a:lstStyle/>
          <a:p>
            <a:r>
              <a:rPr lang="cs-CZ" b="0" i="0" dirty="0">
                <a:solidFill>
                  <a:srgbClr val="54595D"/>
                </a:solidFill>
                <a:effectLst/>
                <a:latin typeface="-apple-system"/>
              </a:rPr>
              <a:t>procentní vyjádření odměny, kterou musí dlužník zaplatit věřiteli za půjčku či úvěr</a:t>
            </a:r>
            <a:endParaRPr lang="cs-CZ" dirty="0"/>
          </a:p>
        </p:txBody>
      </p:sp>
    </p:spTree>
    <p:extLst>
      <p:ext uri="{BB962C8B-B14F-4D97-AF65-F5344CB8AC3E}">
        <p14:creationId xmlns:p14="http://schemas.microsoft.com/office/powerpoint/2010/main" val="2491811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FD4808-1409-0AFF-CF8B-6A23896B2388}"/>
              </a:ext>
            </a:extLst>
          </p:cNvPr>
          <p:cNvSpPr>
            <a:spLocks noGrp="1"/>
          </p:cNvSpPr>
          <p:nvPr>
            <p:ph type="title"/>
          </p:nvPr>
        </p:nvSpPr>
        <p:spPr/>
        <p:txBody>
          <a:bodyPr/>
          <a:lstStyle/>
          <a:p>
            <a:endParaRPr lang="cs-CZ"/>
          </a:p>
        </p:txBody>
      </p:sp>
      <p:sp>
        <p:nvSpPr>
          <p:cNvPr id="4" name="TextovéPole 3">
            <a:extLst>
              <a:ext uri="{FF2B5EF4-FFF2-40B4-BE49-F238E27FC236}">
                <a16:creationId xmlns:a16="http://schemas.microsoft.com/office/drawing/2014/main" id="{50CE9CFD-55C8-86B9-71D1-D8FF25BD7DF1}"/>
              </a:ext>
            </a:extLst>
          </p:cNvPr>
          <p:cNvSpPr txBox="1"/>
          <p:nvPr/>
        </p:nvSpPr>
        <p:spPr>
          <a:xfrm>
            <a:off x="1259632" y="1832007"/>
            <a:ext cx="6408712" cy="1200329"/>
          </a:xfrm>
          <a:prstGeom prst="rect">
            <a:avLst/>
          </a:prstGeom>
          <a:noFill/>
        </p:spPr>
        <p:txBody>
          <a:bodyPr wrap="square">
            <a:spAutoFit/>
          </a:bodyPr>
          <a:lstStyle/>
          <a:p>
            <a:r>
              <a:rPr lang="cs-CZ" b="1" i="0" dirty="0">
                <a:solidFill>
                  <a:srgbClr val="000000"/>
                </a:solidFill>
                <a:effectLst/>
                <a:latin typeface="-apple-system"/>
              </a:rPr>
              <a:t>Úroková sazba</a:t>
            </a:r>
            <a:r>
              <a:rPr lang="cs-CZ" b="0" i="0" dirty="0">
                <a:solidFill>
                  <a:srgbClr val="000000"/>
                </a:solidFill>
                <a:effectLst/>
                <a:latin typeface="-apple-system"/>
              </a:rPr>
              <a:t> je </a:t>
            </a:r>
            <a:r>
              <a:rPr lang="cs-CZ" b="0" i="0" u="none" strike="noStrike" dirty="0">
                <a:solidFill>
                  <a:srgbClr val="000000"/>
                </a:solidFill>
                <a:effectLst/>
                <a:latin typeface="-apple-system"/>
                <a:hlinkClick r:id="rId2" tooltip="Procento">
                  <a:extLst>
                    <a:ext uri="{A12FA001-AC4F-418D-AE19-62706E023703}">
                      <ahyp:hlinkClr xmlns:ahyp="http://schemas.microsoft.com/office/drawing/2018/hyperlinkcolor" val="tx"/>
                    </a:ext>
                  </a:extLst>
                </a:hlinkClick>
              </a:rPr>
              <a:t>procentní</a:t>
            </a:r>
            <a:r>
              <a:rPr lang="cs-CZ" b="0" i="0" dirty="0">
                <a:solidFill>
                  <a:srgbClr val="000000"/>
                </a:solidFill>
                <a:effectLst/>
                <a:latin typeface="-apple-system"/>
              </a:rPr>
              <a:t> vyjádření zvýšení </a:t>
            </a:r>
            <a:r>
              <a:rPr lang="cs-CZ" b="0" i="0" u="none" strike="noStrike" dirty="0">
                <a:solidFill>
                  <a:srgbClr val="000000"/>
                </a:solidFill>
                <a:effectLst/>
                <a:latin typeface="-apple-system"/>
                <a:hlinkClick r:id="rId3" tooltip="Zápůjčka">
                  <a:extLst>
                    <a:ext uri="{A12FA001-AC4F-418D-AE19-62706E023703}">
                      <ahyp:hlinkClr xmlns:ahyp="http://schemas.microsoft.com/office/drawing/2018/hyperlinkcolor" val="tx"/>
                    </a:ext>
                  </a:extLst>
                </a:hlinkClick>
              </a:rPr>
              <a:t>půjčené</a:t>
            </a:r>
            <a:r>
              <a:rPr lang="cs-CZ" b="0" i="0" dirty="0">
                <a:solidFill>
                  <a:srgbClr val="000000"/>
                </a:solidFill>
                <a:effectLst/>
                <a:latin typeface="-apple-system"/>
              </a:rPr>
              <a:t> částky za určité časové období. Úroková sazba určuje, kolik z jistiny musí </a:t>
            </a:r>
            <a:r>
              <a:rPr lang="cs-CZ" b="0" i="0" u="none" strike="noStrike" dirty="0">
                <a:solidFill>
                  <a:srgbClr val="000000"/>
                </a:solidFill>
                <a:effectLst/>
                <a:latin typeface="-apple-system"/>
                <a:hlinkClick r:id="rId4" tooltip="Dlužník">
                  <a:extLst>
                    <a:ext uri="{A12FA001-AC4F-418D-AE19-62706E023703}">
                      <ahyp:hlinkClr xmlns:ahyp="http://schemas.microsoft.com/office/drawing/2018/hyperlinkcolor" val="tx"/>
                    </a:ext>
                  </a:extLst>
                </a:hlinkClick>
              </a:rPr>
              <a:t>dlužník</a:t>
            </a:r>
            <a:r>
              <a:rPr lang="cs-CZ" b="0" i="0" dirty="0">
                <a:solidFill>
                  <a:srgbClr val="000000"/>
                </a:solidFill>
                <a:effectLst/>
                <a:latin typeface="-apple-system"/>
              </a:rPr>
              <a:t> za předem smluvně stanovenou dobu </a:t>
            </a:r>
            <a:r>
              <a:rPr lang="cs-CZ" b="0" i="0" u="none" strike="noStrike" dirty="0">
                <a:solidFill>
                  <a:srgbClr val="000000"/>
                </a:solidFill>
                <a:effectLst/>
                <a:latin typeface="-apple-system"/>
                <a:hlinkClick r:id="rId5" tooltip="Věřitel">
                  <a:extLst>
                    <a:ext uri="{A12FA001-AC4F-418D-AE19-62706E023703}">
                      <ahyp:hlinkClr xmlns:ahyp="http://schemas.microsoft.com/office/drawing/2018/hyperlinkcolor" val="tx"/>
                    </a:ext>
                  </a:extLst>
                </a:hlinkClick>
              </a:rPr>
              <a:t>věřiteli</a:t>
            </a:r>
            <a:r>
              <a:rPr lang="cs-CZ" b="0" i="0" dirty="0">
                <a:solidFill>
                  <a:srgbClr val="000000"/>
                </a:solidFill>
                <a:effectLst/>
                <a:latin typeface="-apple-system"/>
              </a:rPr>
              <a:t> za půjčku či </a:t>
            </a:r>
            <a:r>
              <a:rPr lang="cs-CZ" b="0" i="0" u="none" strike="noStrike" dirty="0">
                <a:solidFill>
                  <a:srgbClr val="000000"/>
                </a:solidFill>
                <a:effectLst/>
                <a:latin typeface="-apple-system"/>
                <a:hlinkClick r:id="rId6" tooltip="Úvěr">
                  <a:extLst>
                    <a:ext uri="{A12FA001-AC4F-418D-AE19-62706E023703}">
                      <ahyp:hlinkClr xmlns:ahyp="http://schemas.microsoft.com/office/drawing/2018/hyperlinkcolor" val="tx"/>
                    </a:ext>
                  </a:extLst>
                </a:hlinkClick>
              </a:rPr>
              <a:t>úvěr</a:t>
            </a:r>
            <a:r>
              <a:rPr lang="cs-CZ" b="0" i="0" dirty="0">
                <a:solidFill>
                  <a:srgbClr val="000000"/>
                </a:solidFill>
                <a:effectLst/>
                <a:latin typeface="-apple-system"/>
              </a:rPr>
              <a:t> zaplatit.</a:t>
            </a:r>
            <a:endParaRPr lang="cs-CZ" dirty="0">
              <a:solidFill>
                <a:srgbClr val="000000"/>
              </a:solidFill>
            </a:endParaRPr>
          </a:p>
        </p:txBody>
      </p:sp>
    </p:spTree>
    <p:extLst>
      <p:ext uri="{BB962C8B-B14F-4D97-AF65-F5344CB8AC3E}">
        <p14:creationId xmlns:p14="http://schemas.microsoft.com/office/powerpoint/2010/main" val="471969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7A17DD-A5A7-6F23-11CD-BF179CC4E2DF}"/>
              </a:ext>
            </a:extLst>
          </p:cNvPr>
          <p:cNvSpPr>
            <a:spLocks noGrp="1"/>
          </p:cNvSpPr>
          <p:nvPr>
            <p:ph type="title"/>
          </p:nvPr>
        </p:nvSpPr>
        <p:spPr/>
        <p:txBody>
          <a:bodyPr/>
          <a:lstStyle/>
          <a:p>
            <a:r>
              <a:rPr lang="cs-CZ" b="0" i="0" dirty="0">
                <a:solidFill>
                  <a:srgbClr val="202122"/>
                </a:solidFill>
                <a:effectLst/>
                <a:latin typeface="Linux Libertine"/>
              </a:rPr>
              <a:t>Úroková sazba</a:t>
            </a:r>
            <a:endParaRPr lang="cs-CZ" dirty="0"/>
          </a:p>
        </p:txBody>
      </p:sp>
      <p:sp>
        <p:nvSpPr>
          <p:cNvPr id="4" name="TextovéPole 3">
            <a:extLst>
              <a:ext uri="{FF2B5EF4-FFF2-40B4-BE49-F238E27FC236}">
                <a16:creationId xmlns:a16="http://schemas.microsoft.com/office/drawing/2014/main" id="{D755E964-6602-AE12-EAC1-72E4EA8986C3}"/>
              </a:ext>
            </a:extLst>
          </p:cNvPr>
          <p:cNvSpPr txBox="1"/>
          <p:nvPr/>
        </p:nvSpPr>
        <p:spPr>
          <a:xfrm>
            <a:off x="395536" y="1131590"/>
            <a:ext cx="7560840" cy="3139321"/>
          </a:xfrm>
          <a:prstGeom prst="rect">
            <a:avLst/>
          </a:prstGeom>
          <a:noFill/>
        </p:spPr>
        <p:txBody>
          <a:bodyPr wrap="square">
            <a:spAutoFit/>
          </a:bodyPr>
          <a:lstStyle/>
          <a:p>
            <a:r>
              <a:rPr lang="cs-CZ" b="0" i="0" dirty="0">
                <a:solidFill>
                  <a:srgbClr val="000000"/>
                </a:solidFill>
                <a:effectLst/>
                <a:latin typeface="-apple-system"/>
              </a:rPr>
              <a:t>Procentní vyjádření úrokové sazby vyčísluje, jakou částku finanční instituci, která </a:t>
            </a:r>
            <a:r>
              <a:rPr lang="cs-CZ" b="0" i="0" u="none" strike="noStrike" dirty="0">
                <a:solidFill>
                  <a:srgbClr val="000000"/>
                </a:solidFill>
                <a:effectLst/>
                <a:latin typeface="-apple-system"/>
                <a:hlinkClick r:id="rId2" tooltip="Úvěr">
                  <a:extLst>
                    <a:ext uri="{A12FA001-AC4F-418D-AE19-62706E023703}">
                      <ahyp:hlinkClr xmlns:ahyp="http://schemas.microsoft.com/office/drawing/2018/hyperlinkcolor" val="tx"/>
                    </a:ext>
                  </a:extLst>
                </a:hlinkClick>
              </a:rPr>
              <a:t>úvěr</a:t>
            </a:r>
            <a:r>
              <a:rPr lang="cs-CZ" b="0" i="0" dirty="0">
                <a:solidFill>
                  <a:srgbClr val="000000"/>
                </a:solidFill>
                <a:effectLst/>
                <a:latin typeface="-apple-system"/>
              </a:rPr>
              <a:t> (zápůjčku) poskytla, zaplatí </a:t>
            </a:r>
            <a:r>
              <a:rPr lang="cs-CZ" b="0" i="0" u="none" strike="noStrike" dirty="0">
                <a:solidFill>
                  <a:srgbClr val="000000"/>
                </a:solidFill>
                <a:effectLst/>
                <a:latin typeface="-apple-system"/>
                <a:hlinkClick r:id="rId3" tooltip="Dlužník">
                  <a:extLst>
                    <a:ext uri="{A12FA001-AC4F-418D-AE19-62706E023703}">
                      <ahyp:hlinkClr xmlns:ahyp="http://schemas.microsoft.com/office/drawing/2018/hyperlinkcolor" val="tx"/>
                    </a:ext>
                  </a:extLst>
                </a:hlinkClick>
              </a:rPr>
              <a:t>dlužník</a:t>
            </a:r>
            <a:r>
              <a:rPr lang="cs-CZ" b="0" i="0" dirty="0">
                <a:solidFill>
                  <a:srgbClr val="000000"/>
                </a:solidFill>
                <a:effectLst/>
                <a:latin typeface="-apple-system"/>
              </a:rPr>
              <a:t> navíc. Ve většině případů se jedná o procento fixní (stálé), ale může být někdy i úroková sazba proměnlivá, tzn. že poskytující finanční instituce může toto procento v průběhu úvěru měnit, snižovat či zvyšovat. Tento údaj je udáván ke konci určeného období, převážně ke konci </a:t>
            </a:r>
            <a:r>
              <a:rPr lang="cs-CZ" b="0" i="0" u="none" strike="noStrike" dirty="0">
                <a:solidFill>
                  <a:srgbClr val="000000"/>
                </a:solidFill>
                <a:effectLst/>
                <a:latin typeface="-apple-system"/>
                <a:hlinkClick r:id="rId4" tooltip="Kalendářní rok">
                  <a:extLst>
                    <a:ext uri="{A12FA001-AC4F-418D-AE19-62706E023703}">
                      <ahyp:hlinkClr xmlns:ahyp="http://schemas.microsoft.com/office/drawing/2018/hyperlinkcolor" val="tx"/>
                    </a:ext>
                  </a:extLst>
                </a:hlinkClick>
              </a:rPr>
              <a:t>kalendářního roku</a:t>
            </a:r>
            <a:r>
              <a:rPr lang="cs-CZ" b="0" i="0" dirty="0">
                <a:solidFill>
                  <a:srgbClr val="000000"/>
                </a:solidFill>
                <a:effectLst/>
                <a:latin typeface="-apple-system"/>
              </a:rPr>
              <a:t>, avšak pouze po dobu splácení úvěru. Neobsahuje však </a:t>
            </a:r>
            <a:r>
              <a:rPr lang="cs-CZ" b="0" i="0" u="none" strike="noStrike" dirty="0">
                <a:solidFill>
                  <a:srgbClr val="000000"/>
                </a:solidFill>
                <a:effectLst/>
                <a:latin typeface="-apple-system"/>
                <a:hlinkClick r:id="rId5" tooltip="Poplatek">
                  <a:extLst>
                    <a:ext uri="{A12FA001-AC4F-418D-AE19-62706E023703}">
                      <ahyp:hlinkClr xmlns:ahyp="http://schemas.microsoft.com/office/drawing/2018/hyperlinkcolor" val="tx"/>
                    </a:ext>
                  </a:extLst>
                </a:hlinkClick>
              </a:rPr>
              <a:t>poplatek</a:t>
            </a:r>
            <a:r>
              <a:rPr lang="cs-CZ" b="0" i="0" dirty="0">
                <a:solidFill>
                  <a:srgbClr val="000000"/>
                </a:solidFill>
                <a:effectLst/>
                <a:latin typeface="-apple-system"/>
              </a:rPr>
              <a:t> za vyřízení úvěru, poplatek za vedení úvěrového účtu, případně další poplatky poskytujícího finančního ústavu, proto je pro klienta důležitějším údajem tzv. </a:t>
            </a:r>
            <a:r>
              <a:rPr lang="cs-CZ" b="0" i="0" u="none" strike="noStrike" dirty="0">
                <a:solidFill>
                  <a:srgbClr val="000000"/>
                </a:solidFill>
                <a:effectLst/>
                <a:latin typeface="-apple-system"/>
                <a:hlinkClick r:id="rId6" tooltip="RPSN">
                  <a:extLst>
                    <a:ext uri="{A12FA001-AC4F-418D-AE19-62706E023703}">
                      <ahyp:hlinkClr xmlns:ahyp="http://schemas.microsoft.com/office/drawing/2018/hyperlinkcolor" val="tx"/>
                    </a:ext>
                  </a:extLst>
                </a:hlinkClick>
              </a:rPr>
              <a:t>RPSN</a:t>
            </a:r>
            <a:r>
              <a:rPr lang="cs-CZ" b="0" i="0" dirty="0">
                <a:solidFill>
                  <a:srgbClr val="000000"/>
                </a:solidFill>
                <a:effectLst/>
                <a:latin typeface="-apple-system"/>
              </a:rPr>
              <a:t> (roční procentní sazba nákladů) – čili částka všech výše uvedených poplatků a nákladů, které zaplatíme poskytovateli úvěru nad rámec splátky navíc.</a:t>
            </a:r>
            <a:endParaRPr lang="cs-CZ" dirty="0">
              <a:solidFill>
                <a:srgbClr val="000000"/>
              </a:solidFill>
            </a:endParaRPr>
          </a:p>
        </p:txBody>
      </p:sp>
    </p:spTree>
    <p:extLst>
      <p:ext uri="{BB962C8B-B14F-4D97-AF65-F5344CB8AC3E}">
        <p14:creationId xmlns:p14="http://schemas.microsoft.com/office/powerpoint/2010/main" val="3549340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761CE4-7A24-ED69-E4DA-30B9D34B3186}"/>
              </a:ext>
            </a:extLst>
          </p:cNvPr>
          <p:cNvSpPr>
            <a:spLocks noGrp="1"/>
          </p:cNvSpPr>
          <p:nvPr>
            <p:ph type="title"/>
          </p:nvPr>
        </p:nvSpPr>
        <p:spPr/>
        <p:txBody>
          <a:bodyPr/>
          <a:lstStyle/>
          <a:p>
            <a:r>
              <a:rPr lang="cs-CZ" b="0" i="0" dirty="0">
                <a:solidFill>
                  <a:srgbClr val="202122"/>
                </a:solidFill>
                <a:effectLst/>
                <a:latin typeface="Linux Libertine"/>
              </a:rPr>
              <a:t>Typy úrokových sazeb</a:t>
            </a:r>
            <a:endParaRPr lang="cs-CZ" dirty="0"/>
          </a:p>
        </p:txBody>
      </p:sp>
      <p:sp>
        <p:nvSpPr>
          <p:cNvPr id="4" name="TextovéPole 3">
            <a:extLst>
              <a:ext uri="{FF2B5EF4-FFF2-40B4-BE49-F238E27FC236}">
                <a16:creationId xmlns:a16="http://schemas.microsoft.com/office/drawing/2014/main" id="{D32274CC-9373-1C11-0848-23ED399FD4C3}"/>
              </a:ext>
            </a:extLst>
          </p:cNvPr>
          <p:cNvSpPr txBox="1"/>
          <p:nvPr/>
        </p:nvSpPr>
        <p:spPr>
          <a:xfrm>
            <a:off x="1547664" y="1359931"/>
            <a:ext cx="4572000" cy="369332"/>
          </a:xfrm>
          <a:prstGeom prst="rect">
            <a:avLst/>
          </a:prstGeom>
          <a:noFill/>
        </p:spPr>
        <p:txBody>
          <a:bodyPr wrap="square">
            <a:spAutoFit/>
          </a:bodyPr>
          <a:lstStyle/>
          <a:p>
            <a:r>
              <a:rPr lang="cs-CZ" b="1" i="0" dirty="0">
                <a:solidFill>
                  <a:srgbClr val="202122"/>
                </a:solidFill>
                <a:effectLst/>
                <a:latin typeface="-apple-system"/>
              </a:rPr>
              <a:t>Nominální úroková sazba</a:t>
            </a:r>
            <a:endParaRPr lang="cs-CZ" dirty="0"/>
          </a:p>
        </p:txBody>
      </p:sp>
      <p:sp>
        <p:nvSpPr>
          <p:cNvPr id="6" name="TextovéPole 5">
            <a:extLst>
              <a:ext uri="{FF2B5EF4-FFF2-40B4-BE49-F238E27FC236}">
                <a16:creationId xmlns:a16="http://schemas.microsoft.com/office/drawing/2014/main" id="{E60F82AA-9F3E-D871-FA81-44336E1D98C8}"/>
              </a:ext>
            </a:extLst>
          </p:cNvPr>
          <p:cNvSpPr txBox="1"/>
          <p:nvPr/>
        </p:nvSpPr>
        <p:spPr>
          <a:xfrm>
            <a:off x="1403648" y="2755337"/>
            <a:ext cx="6120680" cy="1200329"/>
          </a:xfrm>
          <a:prstGeom prst="rect">
            <a:avLst/>
          </a:prstGeom>
          <a:noFill/>
        </p:spPr>
        <p:txBody>
          <a:bodyPr wrap="square">
            <a:spAutoFit/>
          </a:bodyPr>
          <a:lstStyle/>
          <a:p>
            <a:r>
              <a:rPr lang="cs-CZ" b="0" i="0" dirty="0">
                <a:solidFill>
                  <a:srgbClr val="202122"/>
                </a:solidFill>
                <a:effectLst/>
                <a:latin typeface="-apple-system"/>
              </a:rPr>
              <a:t>Z </a:t>
            </a:r>
            <a:r>
              <a:rPr lang="cs-CZ" b="0" i="0" u="none" strike="noStrike" dirty="0">
                <a:solidFill>
                  <a:srgbClr val="3366CC"/>
                </a:solidFill>
                <a:effectLst/>
                <a:latin typeface="-apple-system"/>
                <a:hlinkClick r:id="rId2" tooltip="Ekonomika"/>
              </a:rPr>
              <a:t>ekonomického</a:t>
            </a:r>
            <a:r>
              <a:rPr lang="cs-CZ" b="0" i="0" dirty="0">
                <a:solidFill>
                  <a:srgbClr val="202122"/>
                </a:solidFill>
                <a:effectLst/>
                <a:latin typeface="-apple-system"/>
              </a:rPr>
              <a:t> hlediska lze rozlišit úrokové sazby na </a:t>
            </a:r>
            <a:r>
              <a:rPr lang="cs-CZ" b="0" i="1" dirty="0">
                <a:solidFill>
                  <a:srgbClr val="202122"/>
                </a:solidFill>
                <a:effectLst/>
                <a:latin typeface="-apple-system"/>
              </a:rPr>
              <a:t>nominální</a:t>
            </a:r>
            <a:r>
              <a:rPr lang="cs-CZ" b="0" i="0" dirty="0">
                <a:solidFill>
                  <a:srgbClr val="202122"/>
                </a:solidFill>
                <a:effectLst/>
                <a:latin typeface="-apple-system"/>
              </a:rPr>
              <a:t> a </a:t>
            </a:r>
            <a:r>
              <a:rPr lang="cs-CZ" b="0" i="1" dirty="0">
                <a:solidFill>
                  <a:srgbClr val="202122"/>
                </a:solidFill>
                <a:effectLst/>
                <a:latin typeface="-apple-system"/>
              </a:rPr>
              <a:t>reálné</a:t>
            </a:r>
            <a:r>
              <a:rPr lang="cs-CZ" b="0" i="0" dirty="0">
                <a:solidFill>
                  <a:srgbClr val="202122"/>
                </a:solidFill>
                <a:effectLst/>
                <a:latin typeface="-apple-system"/>
              </a:rPr>
              <a:t>. Nominální úrokové sazby jsou sazby uváděné ve smlouvách o úvěrech u sazebních bank nebo v reklamách na spoření či půjčky.</a:t>
            </a:r>
            <a:endParaRPr lang="cs-CZ" dirty="0"/>
          </a:p>
        </p:txBody>
      </p:sp>
    </p:spTree>
    <p:extLst>
      <p:ext uri="{BB962C8B-B14F-4D97-AF65-F5344CB8AC3E}">
        <p14:creationId xmlns:p14="http://schemas.microsoft.com/office/powerpoint/2010/main" val="2935758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E9CD5A-977F-654D-A1C2-68C7D41810EF}"/>
              </a:ext>
            </a:extLst>
          </p:cNvPr>
          <p:cNvSpPr>
            <a:spLocks noGrp="1"/>
          </p:cNvSpPr>
          <p:nvPr>
            <p:ph type="title"/>
          </p:nvPr>
        </p:nvSpPr>
        <p:spPr/>
        <p:txBody>
          <a:bodyPr/>
          <a:lstStyle/>
          <a:p>
            <a:r>
              <a:rPr lang="cs-CZ" b="1" i="0" dirty="0">
                <a:solidFill>
                  <a:srgbClr val="202122"/>
                </a:solidFill>
                <a:effectLst/>
                <a:latin typeface="-apple-system"/>
              </a:rPr>
              <a:t>Reálná úroková sazba</a:t>
            </a:r>
            <a:endParaRPr lang="cs-CZ" dirty="0"/>
          </a:p>
        </p:txBody>
      </p:sp>
      <p:sp>
        <p:nvSpPr>
          <p:cNvPr id="4" name="TextovéPole 3">
            <a:extLst>
              <a:ext uri="{FF2B5EF4-FFF2-40B4-BE49-F238E27FC236}">
                <a16:creationId xmlns:a16="http://schemas.microsoft.com/office/drawing/2014/main" id="{4B59659E-A06D-14AC-21FF-2B127C73B7D6}"/>
              </a:ext>
            </a:extLst>
          </p:cNvPr>
          <p:cNvSpPr txBox="1"/>
          <p:nvPr/>
        </p:nvSpPr>
        <p:spPr>
          <a:xfrm>
            <a:off x="539552" y="1275606"/>
            <a:ext cx="6573328" cy="3111405"/>
          </a:xfrm>
          <a:prstGeom prst="rect">
            <a:avLst/>
          </a:prstGeom>
          <a:noFill/>
        </p:spPr>
        <p:txBody>
          <a:bodyPr wrap="square">
            <a:spAutoFit/>
          </a:bodyPr>
          <a:lstStyle/>
          <a:p>
            <a:pPr algn="just"/>
            <a:r>
              <a:rPr lang="cs-CZ" b="0" i="0" dirty="0">
                <a:solidFill>
                  <a:srgbClr val="000000"/>
                </a:solidFill>
                <a:effectLst/>
                <a:latin typeface="-apple-system"/>
              </a:rPr>
              <a:t>Reálné úrokové sazby jsou sazby, které ukazují, jak se změní </a:t>
            </a:r>
            <a:r>
              <a:rPr lang="cs-CZ" b="0" i="0" u="none" strike="noStrike" dirty="0">
                <a:solidFill>
                  <a:srgbClr val="000000"/>
                </a:solidFill>
                <a:effectLst/>
                <a:latin typeface="-apple-system"/>
                <a:hlinkClick r:id="rId2" tooltip="Kupní síla">
                  <a:extLst>
                    <a:ext uri="{A12FA001-AC4F-418D-AE19-62706E023703}">
                      <ahyp:hlinkClr xmlns:ahyp="http://schemas.microsoft.com/office/drawing/2018/hyperlinkcolor" val="tx"/>
                    </a:ext>
                  </a:extLst>
                </a:hlinkClick>
              </a:rPr>
              <a:t>kupní síla</a:t>
            </a:r>
            <a:r>
              <a:rPr lang="cs-CZ" b="0" i="0" dirty="0">
                <a:solidFill>
                  <a:srgbClr val="000000"/>
                </a:solidFill>
                <a:effectLst/>
                <a:latin typeface="-apple-system"/>
              </a:rPr>
              <a:t> vložených nebo půjčených peněz. Reálné úrokové sazby se počítají tak, že se od nominálních úrokových sazeb odečte míra </a:t>
            </a:r>
            <a:r>
              <a:rPr lang="cs-CZ" b="0" i="0" u="none" strike="noStrike" dirty="0">
                <a:solidFill>
                  <a:srgbClr val="000000"/>
                </a:solidFill>
                <a:effectLst/>
                <a:latin typeface="-apple-system"/>
                <a:hlinkClick r:id="rId3" tooltip="Inflace">
                  <a:extLst>
                    <a:ext uri="{A12FA001-AC4F-418D-AE19-62706E023703}">
                      <ahyp:hlinkClr xmlns:ahyp="http://schemas.microsoft.com/office/drawing/2018/hyperlinkcolor" val="tx"/>
                    </a:ext>
                  </a:extLst>
                </a:hlinkClick>
              </a:rPr>
              <a:t>inflace</a:t>
            </a:r>
            <a:r>
              <a:rPr lang="cs-CZ" b="0" i="0" dirty="0">
                <a:solidFill>
                  <a:srgbClr val="000000"/>
                </a:solidFill>
                <a:effectLst/>
                <a:latin typeface="-apple-system"/>
              </a:rPr>
              <a:t>. Když jsou nominální úrokové sazby nízké a inflace vyšší, mohou být reálné úrokové sazby záporné. To znamená, že hodnota peněz díky úročení roste, ale neroste tak rychle, aby tento růst byl roven tempu, jakým peníze ztrácejí hodnotu kvůli inflaci. Ve výsledku vložená nebo půjčená suma ztrácí kupní sílu. Tento výsledek je výhodný pro </a:t>
            </a:r>
            <a:r>
              <a:rPr lang="cs-CZ" b="0" i="0" u="none" strike="noStrike" dirty="0">
                <a:solidFill>
                  <a:srgbClr val="000000"/>
                </a:solidFill>
                <a:effectLst/>
                <a:latin typeface="-apple-system"/>
                <a:hlinkClick r:id="rId4" tooltip="Dlužník">
                  <a:extLst>
                    <a:ext uri="{A12FA001-AC4F-418D-AE19-62706E023703}">
                      <ahyp:hlinkClr xmlns:ahyp="http://schemas.microsoft.com/office/drawing/2018/hyperlinkcolor" val="tx"/>
                    </a:ext>
                  </a:extLst>
                </a:hlinkClick>
              </a:rPr>
              <a:t>dlužníky</a:t>
            </a:r>
            <a:r>
              <a:rPr lang="cs-CZ" b="0" i="0" dirty="0">
                <a:solidFill>
                  <a:srgbClr val="000000"/>
                </a:solidFill>
                <a:effectLst/>
                <a:latin typeface="-apple-system"/>
              </a:rPr>
              <a:t>, kterým klesá reálná hodnota dluhu. Na druhou stranu je nevýhodný pro </a:t>
            </a:r>
            <a:r>
              <a:rPr lang="cs-CZ" b="0" i="0" u="none" strike="noStrike" dirty="0">
                <a:solidFill>
                  <a:srgbClr val="000000"/>
                </a:solidFill>
                <a:effectLst/>
                <a:latin typeface="-apple-system"/>
                <a:hlinkClick r:id="rId5" tooltip="Věřitel">
                  <a:extLst>
                    <a:ext uri="{A12FA001-AC4F-418D-AE19-62706E023703}">
                      <ahyp:hlinkClr xmlns:ahyp="http://schemas.microsoft.com/office/drawing/2018/hyperlinkcolor" val="tx"/>
                    </a:ext>
                  </a:extLst>
                </a:hlinkClick>
              </a:rPr>
              <a:t>věřitele</a:t>
            </a:r>
            <a:r>
              <a:rPr lang="cs-CZ" b="0" i="0" dirty="0">
                <a:solidFill>
                  <a:srgbClr val="000000"/>
                </a:solidFill>
                <a:effectLst/>
                <a:latin typeface="-apple-system"/>
              </a:rPr>
              <a:t>, kterým klesá reálná hodnota půjčených peněz.</a:t>
            </a:r>
            <a:endParaRPr lang="cs-CZ" dirty="0">
              <a:solidFill>
                <a:srgbClr val="000000"/>
              </a:solidFill>
            </a:endParaRPr>
          </a:p>
        </p:txBody>
      </p:sp>
    </p:spTree>
    <p:extLst>
      <p:ext uri="{BB962C8B-B14F-4D97-AF65-F5344CB8AC3E}">
        <p14:creationId xmlns:p14="http://schemas.microsoft.com/office/powerpoint/2010/main" val="2516777745"/>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4720</TotalTime>
  <Words>1564</Words>
  <Application>Microsoft Office PowerPoint</Application>
  <PresentationFormat>Předvádění na obrazovce (16:9)</PresentationFormat>
  <Paragraphs>93</Paragraphs>
  <Slides>49</Slides>
  <Notes>2</Notes>
  <HiddenSlides>0</HiddenSlides>
  <MMClips>0</MMClips>
  <ScaleCrop>false</ScaleCrop>
  <HeadingPairs>
    <vt:vector size="6" baseType="variant">
      <vt:variant>
        <vt:lpstr>Použitá písma</vt:lpstr>
      </vt:variant>
      <vt:variant>
        <vt:i4>11</vt:i4>
      </vt:variant>
      <vt:variant>
        <vt:lpstr>Motiv</vt:lpstr>
      </vt:variant>
      <vt:variant>
        <vt:i4>1</vt:i4>
      </vt:variant>
      <vt:variant>
        <vt:lpstr>Nadpisy snímků</vt:lpstr>
      </vt:variant>
      <vt:variant>
        <vt:i4>49</vt:i4>
      </vt:variant>
    </vt:vector>
  </HeadingPairs>
  <TitlesOfParts>
    <vt:vector size="61" baseType="lpstr">
      <vt:lpstr>-apple-system</vt:lpstr>
      <vt:lpstr>Arial</vt:lpstr>
      <vt:lpstr>Calibri</vt:lpstr>
      <vt:lpstr>Enriqueta</vt:lpstr>
      <vt:lpstr>inherit</vt:lpstr>
      <vt:lpstr>Linux Libertine</vt:lpstr>
      <vt:lpstr>MathJax_Main</vt:lpstr>
      <vt:lpstr>MathJax_Math</vt:lpstr>
      <vt:lpstr>Pepi Regular</vt:lpstr>
      <vt:lpstr>Pepi Semi Bold</vt:lpstr>
      <vt:lpstr>Times New Roman</vt:lpstr>
      <vt:lpstr>SLU</vt:lpstr>
      <vt:lpstr>Úrok, úroková míra, příklady</vt:lpstr>
      <vt:lpstr>Co je úroková míra?</vt:lpstr>
      <vt:lpstr>Výši úrokové míry ovlivňuje: </vt:lpstr>
      <vt:lpstr>Z ekonomického hlediska rozlišujeme tyto úrokové míry: </vt:lpstr>
      <vt:lpstr>Úroková sazba </vt:lpstr>
      <vt:lpstr>Prezentace aplikace PowerPoint</vt:lpstr>
      <vt:lpstr>Úroková sazba</vt:lpstr>
      <vt:lpstr>Typy úrokových sazeb</vt:lpstr>
      <vt:lpstr>Reálná úroková sazba</vt:lpstr>
      <vt:lpstr>Limitní úroková sazba – „repo sazba“</vt:lpstr>
      <vt:lpstr>Diskontní úroková sazba</vt:lpstr>
      <vt:lpstr>Lombardní úroková sazba</vt:lpstr>
      <vt:lpstr>Mezibankovní úroková sazba</vt:lpstr>
      <vt:lpstr>Úroková sazba úvěru</vt:lpstr>
      <vt:lpstr>Faktory ovlivňující úrokovou míru</vt:lpstr>
      <vt:lpstr>Faktory ovlivňující úrokovou míru</vt:lpstr>
      <vt:lpstr>Úrok </vt:lpstr>
      <vt:lpstr>Příklad </vt:lpstr>
      <vt:lpstr>Řešení </vt:lpstr>
      <vt:lpstr>Graficky je situace znázorněna na obr.</vt:lpstr>
      <vt:lpstr>Prezentace aplikace PowerPoint</vt:lpstr>
      <vt:lpstr>Prezentace aplikace PowerPoint</vt:lpstr>
      <vt:lpstr>Definice</vt:lpstr>
      <vt:lpstr>Prezentace aplikace PowerPoint</vt:lpstr>
      <vt:lpstr>Prezentace aplikace PowerPoint</vt:lpstr>
      <vt:lpstr>Prezentace aplikace PowerPoint</vt:lpstr>
      <vt:lpstr>Prezentace aplikace PowerPoint</vt:lpstr>
      <vt:lpstr>Příklad </vt:lpstr>
      <vt:lpstr>Řešení </vt:lpstr>
      <vt:lpstr>Prezentace aplikace PowerPoint</vt:lpstr>
      <vt:lpstr>Definice</vt:lpstr>
      <vt:lpstr>Prezentace aplikace PowerPoint</vt:lpstr>
      <vt:lpstr>Prezentace aplikace PowerPoint</vt:lpstr>
      <vt:lpstr>Příklad </vt:lpstr>
      <vt:lpstr>Řešení </vt:lpstr>
      <vt:lpstr>Prezentace aplikace PowerPoint</vt:lpstr>
      <vt:lpstr>Prezentace aplikace PowerPoint</vt:lpstr>
      <vt:lpstr>výsledné porovnání úroků pro jednotlivé standardy je uvedeno v následující tabulce </vt:lpstr>
      <vt:lpstr>Prezentace aplikace PowerPoint</vt:lpstr>
      <vt:lpstr>Prezentace aplikace PowerPoint</vt:lpstr>
      <vt:lpstr>Prezentace aplikace PowerPoint</vt:lpstr>
      <vt:lpstr>Příklad </vt:lpstr>
      <vt:lpstr>Řešení </vt:lpstr>
      <vt:lpstr>Prezentace aplikace PowerPoint</vt:lpstr>
      <vt:lpstr>Úlohy </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Roman Hlawiczka</cp:lastModifiedBy>
  <cp:revision>141</cp:revision>
  <dcterms:created xsi:type="dcterms:W3CDTF">2016-07-06T15:42:34Z</dcterms:created>
  <dcterms:modified xsi:type="dcterms:W3CDTF">2022-10-03T22:11:44Z</dcterms:modified>
</cp:coreProperties>
</file>