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7" r:id="rId3"/>
    <p:sldId id="288" r:id="rId4"/>
    <p:sldId id="289" r:id="rId5"/>
    <p:sldId id="258" r:id="rId6"/>
    <p:sldId id="257" r:id="rId7"/>
    <p:sldId id="290" r:id="rId8"/>
    <p:sldId id="291" r:id="rId9"/>
    <p:sldId id="292" r:id="rId10"/>
    <p:sldId id="285" r:id="rId11"/>
    <p:sldId id="279" r:id="rId12"/>
    <p:sldId id="27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E71"/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408" autoAdjust="0"/>
  </p:normalViewPr>
  <p:slideViewPr>
    <p:cSldViewPr snapToGrid="0">
      <p:cViewPr varScale="1">
        <p:scale>
          <a:sx n="74" d="100"/>
          <a:sy n="74" d="100"/>
        </p:scale>
        <p:origin x="317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příklade, pokud není uvedeno jinak, předpokládáme:</a:t>
            </a:r>
          </a:p>
          <a:p>
            <a:r>
              <a:rPr lang="cs-CZ" dirty="0"/>
              <a:t>d = 0 (neuvažujeme srážkovou daň)</a:t>
            </a:r>
          </a:p>
          <a:p>
            <a:r>
              <a:rPr lang="cs-CZ" dirty="0"/>
              <a:t>m = 1 (uvažujeme roční připisování úroků)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E7CF-4406-4D41-90F4-FA71314AD2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9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805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příklade, pokud není uvedeno jinak, předpokládáme:</a:t>
            </a:r>
          </a:p>
          <a:p>
            <a:r>
              <a:rPr lang="cs-CZ" dirty="0"/>
              <a:t>d = 0 (neuvažujeme srážkovou daň)</a:t>
            </a:r>
          </a:p>
          <a:p>
            <a:r>
              <a:rPr lang="cs-CZ" dirty="0"/>
              <a:t>m = 1 (uvažujeme roční připisování úroků)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E7CF-4406-4D41-90F4-FA71314AD2B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61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 základních pojmů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5312535"/>
            <a:ext cx="4042186" cy="11888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úroková míra</a:t>
            </a:r>
            <a:endParaRPr lang="en-US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447783"/>
                <a:ext cx="11365096" cy="4573089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Připisují-li se úroky m-krát ročně, bude celkový úrok při stejné úrokové sazbě (za předpokladu dalšího úročení) vyšší, než v případě, že se úroky připíší jen jednou na konci vkladu.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EAIR (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Effective</a:t>
                </a:r>
                <a:r>
                  <a:rPr lang="cs-CZ" sz="2000" dirty="0">
                    <a:solidFill>
                      <a:srgbClr val="306E71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Annual</a:t>
                </a:r>
                <a:r>
                  <a:rPr lang="cs-CZ" sz="2000" dirty="0">
                    <a:solidFill>
                      <a:srgbClr val="306E71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Interest</a:t>
                </a:r>
                <a:r>
                  <a:rPr lang="cs-CZ" sz="2000" dirty="0">
                    <a:solidFill>
                      <a:srgbClr val="306E71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Rate</a:t>
                </a:r>
                <a:r>
                  <a:rPr lang="cs-CZ" sz="2000" dirty="0">
                    <a:solidFill>
                      <a:srgbClr val="306E71"/>
                    </a:solidFill>
                  </a:rPr>
                  <a:t>) je tedy taková roční úroková míra, při níž hodnota vloženého kapitálu je po jednom roce stejná, jako hodnota kapitálu, který je úročen m-krát do roka, přičemž stejně tak jsou úročeny m-krát ročně při úrokové míře i připisované úroky.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EAIR je možné použít například pro porovnání výhodnosti uložení kapitálu u různých bank.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Při stejné úrokové míře je hodnota kapitálu při ročním úrokovacím období nižší, než při úrokovacím období m-krát ročně.</a:t>
                </a:r>
              </a:p>
              <a:p>
                <a:pPr algn="just">
                  <a:buClr>
                    <a:srgbClr val="307871"/>
                  </a:buClr>
                </a:pPr>
                <a:endParaRPr lang="cs-CZ" sz="1200" dirty="0">
                  <a:solidFill>
                    <a:srgbClr val="306E71"/>
                  </a:solidFill>
                </a:endParaRPr>
              </a:p>
              <a:p>
                <a:pPr marL="0" indent="0" algn="just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cs-CZ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1867" dirty="0">
                  <a:solidFill>
                    <a:srgbClr val="306E71"/>
                  </a:solidFill>
                </a:endParaRPr>
              </a:p>
              <a:p>
                <a:pPr marL="0" indent="0" algn="just">
                  <a:buClr>
                    <a:srgbClr val="307871"/>
                  </a:buClr>
                  <a:buNone/>
                </a:pPr>
                <a:endParaRPr lang="cs-CZ" sz="1200" dirty="0">
                  <a:solidFill>
                    <a:srgbClr val="306E71"/>
                  </a:solidFill>
                </a:endParaRPr>
              </a:p>
              <a:p>
                <a:pPr algn="just">
                  <a:buClr>
                    <a:srgbClr val="307871"/>
                  </a:buClr>
                </a:pPr>
                <a:r>
                  <a:rPr lang="cs-CZ" dirty="0">
                    <a:solidFill>
                      <a:srgbClr val="306E71"/>
                    </a:solidFill>
                  </a:rPr>
                  <a:t>Pro spojité úročení: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i="1">
                        <a:solidFill>
                          <a:srgbClr val="306E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cs-CZ" i="1">
                        <a:solidFill>
                          <a:srgbClr val="306E7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1867" dirty="0">
                    <a:solidFill>
                      <a:srgbClr val="306E7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447783"/>
                <a:ext cx="11365096" cy="4573089"/>
              </a:xfrm>
              <a:prstGeom prst="rect">
                <a:avLst/>
              </a:prstGeom>
              <a:blipFill>
                <a:blip r:embed="rId3"/>
                <a:stretch>
                  <a:fillRect l="-966" t="-1332" r="-590" b="-27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03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Področní složené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65662"/>
                <a:ext cx="11136204" cy="4999512"/>
              </a:xfrm>
            </p:spPr>
            <p:txBody>
              <a:bodyPr>
                <a:normAutofit fontScale="47500" lnSpcReduction="20000"/>
              </a:bodyPr>
              <a:lstStyle/>
              <a:p>
                <a:r>
                  <a:rPr lang="cs-CZ" sz="4000" dirty="0">
                    <a:solidFill>
                      <a:srgbClr val="306E71"/>
                    </a:solidFill>
                  </a:rPr>
                  <a:t>Je-li úrokovací období kratší než 1 rok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Vzorec:</a:t>
                </a:r>
              </a:p>
              <a:p>
                <a:endParaRPr lang="cs-CZ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cs-CZ" sz="4000" b="0" i="1" smtClean="0">
                                          <a:solidFill>
                                            <a:srgbClr val="306E7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4000" b="0" i="1" smtClean="0">
                                          <a:solidFill>
                                            <a:srgbClr val="306E7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4000" b="0" i="1" smtClean="0">
                                          <a:solidFill>
                                            <a:srgbClr val="306E7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40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40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𝐸𝐴𝐼𝑅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40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:endParaRPr lang="cs-CZ" dirty="0">
                  <a:solidFill>
                    <a:srgbClr val="306E71"/>
                  </a:solidFill>
                </a:endParaRPr>
              </a:p>
              <a:p>
                <a:r>
                  <a:rPr lang="cs-CZ" dirty="0" err="1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 err="1">
                    <a:solidFill>
                      <a:srgbClr val="306E71"/>
                    </a:solidFill>
                  </a:rPr>
                  <a:t>n</a:t>
                </a:r>
                <a:r>
                  <a:rPr lang="cs-CZ" dirty="0">
                    <a:solidFill>
                      <a:srgbClr val="306E71"/>
                    </a:solidFill>
                  </a:rPr>
                  <a:t> – budoucí hodnota kapitálu, splatná částka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>
                    <a:solidFill>
                      <a:srgbClr val="306E71"/>
                    </a:solidFill>
                  </a:rPr>
                  <a:t>0</a:t>
                </a:r>
                <a:r>
                  <a:rPr lang="cs-CZ" dirty="0">
                    <a:solidFill>
                      <a:srgbClr val="306E71"/>
                    </a:solidFill>
                  </a:rPr>
                  <a:t> – současná hodnota kapitálu, jistina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i – roční úroková sazba (sazba </a:t>
                </a:r>
                <a:r>
                  <a:rPr lang="cs-CZ" dirty="0" err="1">
                    <a:solidFill>
                      <a:srgbClr val="306E71"/>
                    </a:solidFill>
                  </a:rPr>
                  <a:t>p.a</a:t>
                </a:r>
                <a:r>
                  <a:rPr lang="cs-CZ" dirty="0">
                    <a:solidFill>
                      <a:srgbClr val="306E71"/>
                    </a:solidFill>
                  </a:rPr>
                  <a:t>.)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d – srážková daň z úroků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n – počet let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65662"/>
                <a:ext cx="11136204" cy="4999512"/>
              </a:xfrm>
              <a:blipFill>
                <a:blip r:embed="rId3"/>
                <a:stretch>
                  <a:fillRect l="-383" t="-20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902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813F63A-643A-0705-2451-3A21744AFEE9}"/>
              </a:ext>
            </a:extLst>
          </p:cNvPr>
          <p:cNvSpPr txBox="1"/>
          <p:nvPr/>
        </p:nvSpPr>
        <p:spPr>
          <a:xfrm>
            <a:off x="1070264" y="2551837"/>
            <a:ext cx="98817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• Úrok představuje peněžní vyjádření ceny kapitálu. V absolutním vyjádření je to rozdíl mezi vstupní výší kapitálu a výší kapitálu v době splatnosti. Úrok je funkcí kapitálu. Jeho výše závisí také na formě výpočtu.</a:t>
            </a:r>
          </a:p>
          <a:p>
            <a:endParaRPr lang="cs-CZ" dirty="0"/>
          </a:p>
          <a:p>
            <a:r>
              <a:rPr lang="cs-CZ" dirty="0"/>
              <a:t>• Úročení představuje početní operaci provedenou za účelem výpočtu úroku.</a:t>
            </a:r>
          </a:p>
        </p:txBody>
      </p:sp>
    </p:spTree>
    <p:extLst>
      <p:ext uri="{BB962C8B-B14F-4D97-AF65-F5344CB8AC3E}">
        <p14:creationId xmlns:p14="http://schemas.microsoft.com/office/powerpoint/2010/main" val="97054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BD7DE44-8812-F34A-5D13-C71CB7D91981}"/>
              </a:ext>
            </a:extLst>
          </p:cNvPr>
          <p:cNvSpPr txBox="1"/>
          <p:nvPr/>
        </p:nvSpPr>
        <p:spPr>
          <a:xfrm>
            <a:off x="477983" y="1014949"/>
            <a:ext cx="106299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Úroková míra r představuje cenu jednotkového kapitálu. Cena kapitálu se dá vyjádřit také v procentech, kdy používáme označení úroková sazba. Procenta se vztahují na vstupní kapitál. Jistina uvádí současnou hodnotu kapitálu v čase t = 0. V dalším textu budeme pojem úroková míra a sazba brát jako synonymum. Přestože budeme používat výrazu úroková sazba, pro praktické výpočty budeme vždy používat výraz v desetinném čísle.</a:t>
            </a:r>
          </a:p>
          <a:p>
            <a:endParaRPr lang="cs-CZ" dirty="0"/>
          </a:p>
          <a:p>
            <a:r>
              <a:rPr lang="cs-CZ" dirty="0"/>
              <a:t>• Úrokové období UO představuje časový interval, za který se počítá úrok. V modelových příkladech může být délka úrokového období stanovena libovolně. V praxi se nejčastěji setkáváme s těmito intervaly: Roční (</a:t>
            </a:r>
            <a:r>
              <a:rPr lang="cs-CZ" dirty="0" err="1"/>
              <a:t>p.a</a:t>
            </a:r>
            <a:r>
              <a:rPr lang="cs-CZ" dirty="0"/>
              <a:t>.), pololetní (p.s.), kvartální (</a:t>
            </a:r>
            <a:r>
              <a:rPr lang="cs-CZ" dirty="0" err="1"/>
              <a:t>p.q</a:t>
            </a:r>
            <a:r>
              <a:rPr lang="cs-CZ" dirty="0"/>
              <a:t>), měsíční (</a:t>
            </a:r>
            <a:r>
              <a:rPr lang="cs-CZ" dirty="0" err="1"/>
              <a:t>p.m</a:t>
            </a:r>
            <a:r>
              <a:rPr lang="cs-CZ" dirty="0"/>
              <a:t>.), týdenní (p. sept.), denní (</a:t>
            </a:r>
            <a:r>
              <a:rPr lang="cs-CZ" dirty="0" err="1"/>
              <a:t>p.d</a:t>
            </a:r>
            <a:r>
              <a:rPr lang="cs-CZ" dirty="0"/>
              <a:t>.). </a:t>
            </a:r>
          </a:p>
          <a:p>
            <a:endParaRPr lang="cs-CZ" dirty="0"/>
          </a:p>
          <a:p>
            <a:r>
              <a:rPr lang="cs-CZ" dirty="0"/>
              <a:t>• Doba úročeni T představuje celkovou dobu, po kterou se uvažuje úročení kapitálu. </a:t>
            </a:r>
          </a:p>
          <a:p>
            <a:endParaRPr lang="cs-CZ" dirty="0"/>
          </a:p>
          <a:p>
            <a:r>
              <a:rPr lang="cs-CZ" dirty="0"/>
              <a:t>• Současná hodnota kapitálu PV udává hodnotu kapitálu v čase t = 0. Jinými slovy říká jakou hodnotu má kapitál právě nyní.</a:t>
            </a:r>
          </a:p>
        </p:txBody>
      </p:sp>
    </p:spTree>
    <p:extLst>
      <p:ext uri="{BB962C8B-B14F-4D97-AF65-F5344CB8AC3E}">
        <p14:creationId xmlns:p14="http://schemas.microsoft.com/office/powerpoint/2010/main" val="310329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044213F-E6BE-FD67-6245-2F9DB56AB230}"/>
              </a:ext>
            </a:extLst>
          </p:cNvPr>
          <p:cNvSpPr txBox="1"/>
          <p:nvPr/>
        </p:nvSpPr>
        <p:spPr>
          <a:xfrm>
            <a:off x="633845" y="2274838"/>
            <a:ext cx="100584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 Budoucí hodnota kapitálu FV stanovuje výši kapitálu v libovolném budoucím okamžiku t.</a:t>
            </a:r>
          </a:p>
          <a:p>
            <a:endParaRPr lang="cs-CZ" dirty="0"/>
          </a:p>
          <a:p>
            <a:r>
              <a:rPr lang="cs-CZ" dirty="0"/>
              <a:t>• Daň, někdy v souvislosti s úroky také srážková daň, představuje odvod prostředků finančnímu úřadu. Pro účely finanční matematiky rozlišujeme, jak často je daň splatná.</a:t>
            </a:r>
          </a:p>
          <a:p>
            <a:endParaRPr lang="cs-CZ" dirty="0"/>
          </a:p>
          <a:p>
            <a:r>
              <a:rPr lang="cs-CZ" dirty="0"/>
              <a:t>• Cenová hladina zohledňuje kupní sílu peněz v čase. Růst cenové hladiny se označuje jako inflace. Pokles cenové hladiny je označován jako deflace.</a:t>
            </a:r>
          </a:p>
        </p:txBody>
      </p:sp>
    </p:spTree>
    <p:extLst>
      <p:ext uri="{BB962C8B-B14F-4D97-AF65-F5344CB8AC3E}">
        <p14:creationId xmlns:p14="http://schemas.microsoft.com/office/powerpoint/2010/main" val="107583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7928" y="1524992"/>
            <a:ext cx="11281142" cy="4531424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306E71"/>
                </a:solidFill>
              </a:rPr>
              <a:t>Složené úročení je typ úročení, které se využívá při uložení kapitálu na dobu delší než jedno úrokové období.</a:t>
            </a:r>
          </a:p>
          <a:p>
            <a:pPr algn="just"/>
            <a:r>
              <a:rPr lang="cs-CZ" dirty="0">
                <a:solidFill>
                  <a:srgbClr val="306E71"/>
                </a:solidFill>
              </a:rPr>
              <a:t>Úroky se připisují k jistině a spolu s ní se dále úročí.</a:t>
            </a:r>
          </a:p>
          <a:p>
            <a:pPr algn="just"/>
            <a:endParaRPr lang="cs-CZ" dirty="0">
              <a:solidFill>
                <a:srgbClr val="306E71"/>
              </a:solidFill>
            </a:endParaRPr>
          </a:p>
          <a:p>
            <a:pPr algn="just"/>
            <a:r>
              <a:rPr lang="cs-CZ" dirty="0">
                <a:solidFill>
                  <a:srgbClr val="306E71"/>
                </a:solidFill>
              </a:rPr>
              <a:t>Z matematického hlediska:</a:t>
            </a:r>
          </a:p>
          <a:p>
            <a:pPr lvl="1" algn="just"/>
            <a:r>
              <a:rPr lang="cs-CZ" dirty="0">
                <a:solidFill>
                  <a:srgbClr val="306E71"/>
                </a:solidFill>
              </a:rPr>
              <a:t>Jednoduché úročení je aritmetická řada (úroky se počítají z téhož základu)</a:t>
            </a:r>
          </a:p>
          <a:p>
            <a:pPr lvl="1" algn="just"/>
            <a:r>
              <a:rPr lang="cs-CZ" dirty="0">
                <a:solidFill>
                  <a:srgbClr val="306E71"/>
                </a:solidFill>
              </a:rPr>
              <a:t>Složené úročení je geometrická řada (úroky se připisují k původnímu kapitálu a v následujícím období se opět úročí)</a:t>
            </a:r>
          </a:p>
          <a:p>
            <a:pPr algn="just"/>
            <a:endParaRPr lang="cs-CZ" dirty="0">
              <a:solidFill>
                <a:srgbClr val="30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87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polhůtní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59" y="1318161"/>
                <a:ext cx="11385586" cy="494013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cs-CZ" dirty="0">
                    <a:solidFill>
                      <a:srgbClr val="306E71"/>
                    </a:solidFill>
                  </a:rPr>
                  <a:t>Vzorec:</a:t>
                </a:r>
              </a:p>
              <a:p>
                <a:endParaRPr lang="cs-CZ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90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9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9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9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9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cs-CZ" sz="39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39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sz="39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9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:endParaRPr lang="cs-CZ" sz="3900" i="1" dirty="0">
                  <a:solidFill>
                    <a:srgbClr val="306E7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9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9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900" dirty="0">
                  <a:solidFill>
                    <a:srgbClr val="306E71"/>
                  </a:solidFill>
                </a:endParaRPr>
              </a:p>
              <a:p>
                <a:endParaRPr lang="cs-CZ" dirty="0">
                  <a:solidFill>
                    <a:srgbClr val="306E71"/>
                  </a:solidFill>
                </a:endParaRPr>
              </a:p>
              <a:p>
                <a:r>
                  <a:rPr lang="cs-CZ" dirty="0" err="1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 err="1">
                    <a:solidFill>
                      <a:srgbClr val="306E71"/>
                    </a:solidFill>
                  </a:rPr>
                  <a:t>n</a:t>
                </a:r>
                <a:r>
                  <a:rPr lang="cs-CZ" dirty="0">
                    <a:solidFill>
                      <a:srgbClr val="306E71"/>
                    </a:solidFill>
                  </a:rPr>
                  <a:t> – budoucí hodnota kapitálu, splatná částka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>
                    <a:solidFill>
                      <a:srgbClr val="306E71"/>
                    </a:solidFill>
                  </a:rPr>
                  <a:t>0</a:t>
                </a:r>
                <a:r>
                  <a:rPr lang="cs-CZ" dirty="0">
                    <a:solidFill>
                      <a:srgbClr val="306E71"/>
                    </a:solidFill>
                  </a:rPr>
                  <a:t> – současná hodnota kapitálu, jistina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i – roční úroková sazba (sazba </a:t>
                </a:r>
                <a:r>
                  <a:rPr lang="cs-CZ" dirty="0" err="1">
                    <a:solidFill>
                      <a:srgbClr val="306E71"/>
                    </a:solidFill>
                  </a:rPr>
                  <a:t>p.a</a:t>
                </a:r>
                <a:r>
                  <a:rPr lang="cs-CZ" dirty="0">
                    <a:solidFill>
                      <a:srgbClr val="306E71"/>
                    </a:solidFill>
                  </a:rPr>
                  <a:t>.)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d – srážková daň z úroků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n – počet let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59" y="1318161"/>
                <a:ext cx="11385586" cy="4940135"/>
              </a:xfrm>
              <a:blipFill>
                <a:blip r:embed="rId3"/>
                <a:stretch>
                  <a:fillRect l="-696" t="-2836" b="-23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83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34FE7-C0D5-8E80-E121-79BCB82BA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Příklad</a:t>
            </a:r>
            <a:b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D1D3144-D520-E22B-0FC4-F78AE529EF0E}"/>
              </a:ext>
            </a:extLst>
          </p:cNvPr>
          <p:cNvSpPr txBox="1"/>
          <p:nvPr/>
        </p:nvSpPr>
        <p:spPr>
          <a:xfrm>
            <a:off x="1787236" y="2551837"/>
            <a:ext cx="735416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Na začátku roku 2019 vložíme 1 000 000 Kč na 3 roky na bankovní účet. Banka uvádí roční úrokovou sazbu 1 %, úrokovací období je 1 rok. Úrok se přičítá na konci každého roku k již dosažené částce. Neuvažujme daň z úroku.</a:t>
            </a:r>
            <a:br>
              <a:rPr lang="cs-CZ" dirty="0"/>
            </a:b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Jak velká bude výsledná částka na </a:t>
            </a:r>
            <a:r>
              <a:rPr lang="cs-CZ" b="0" i="0" dirty="0" err="1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účtě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 po třech letech?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71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2613B-295C-8799-E17F-0A1D71E30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Řešení</a:t>
            </a:r>
            <a:b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E29D8A39-5DA9-5008-75DD-930DAF54E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918" y="1724892"/>
            <a:ext cx="7153380" cy="236710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10D0774-6647-B5B8-8A39-9D01C775148D}"/>
              </a:ext>
            </a:extLst>
          </p:cNvPr>
          <p:cNvSpPr txBox="1"/>
          <p:nvPr/>
        </p:nvSpPr>
        <p:spPr>
          <a:xfrm>
            <a:off x="2150918" y="4456653"/>
            <a:ext cx="6094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Na konci roku 2021 (po třech letech) bude výsledný kapitál</a:t>
            </a:r>
          </a:p>
          <a:p>
            <a:r>
              <a:rPr lang="pl-PL" dirty="0"/>
              <a:t>1000000Kč+3⋅10000Kč=1030000Kč.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12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37B19-3131-104A-E374-656CB59C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1A67417A-E674-6E69-85AB-FEEDC824F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80" y="1859144"/>
            <a:ext cx="5989839" cy="31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68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822</Words>
  <Application>Microsoft Office PowerPoint</Application>
  <PresentationFormat>Širokoúhlá obrazovka</PresentationFormat>
  <Paragraphs>77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Motiv Office</vt:lpstr>
      <vt:lpstr>Finanční a pojistná matematika  Opakování základních pojmů Složené úročení</vt:lpstr>
      <vt:lpstr>Prezentace aplikace PowerPoint</vt:lpstr>
      <vt:lpstr>Prezentace aplikace PowerPoint</vt:lpstr>
      <vt:lpstr>Prezentace aplikace PowerPoint</vt:lpstr>
      <vt:lpstr>Složené úročení </vt:lpstr>
      <vt:lpstr>Složené úročení polhůtní</vt:lpstr>
      <vt:lpstr>Příklad </vt:lpstr>
      <vt:lpstr>Řešení </vt:lpstr>
      <vt:lpstr>Prezentace aplikace PowerPoint</vt:lpstr>
      <vt:lpstr>Efektivní úroková míra</vt:lpstr>
      <vt:lpstr>Področní složené úročení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21</cp:revision>
  <dcterms:created xsi:type="dcterms:W3CDTF">2013-10-19T09:05:12Z</dcterms:created>
  <dcterms:modified xsi:type="dcterms:W3CDTF">2022-10-13T09:43:35Z</dcterms:modified>
</cp:coreProperties>
</file>