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90" r:id="rId5"/>
    <p:sldId id="261" r:id="rId6"/>
    <p:sldId id="274" r:id="rId7"/>
    <p:sldId id="293" r:id="rId8"/>
    <p:sldId id="310" r:id="rId9"/>
    <p:sldId id="291" r:id="rId10"/>
    <p:sldId id="292" r:id="rId11"/>
    <p:sldId id="275" r:id="rId12"/>
    <p:sldId id="276" r:id="rId13"/>
    <p:sldId id="294" r:id="rId14"/>
    <p:sldId id="277" r:id="rId15"/>
    <p:sldId id="295" r:id="rId16"/>
    <p:sldId id="296" r:id="rId17"/>
    <p:sldId id="297" r:id="rId18"/>
    <p:sldId id="279" r:id="rId19"/>
    <p:sldId id="298" r:id="rId20"/>
    <p:sldId id="299" r:id="rId21"/>
    <p:sldId id="281" r:id="rId22"/>
    <p:sldId id="301" r:id="rId23"/>
    <p:sldId id="302" r:id="rId24"/>
    <p:sldId id="311" r:id="rId25"/>
    <p:sldId id="312" r:id="rId26"/>
    <p:sldId id="313" r:id="rId27"/>
    <p:sldId id="258" r:id="rId2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28.11.2022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41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99592" y="1131590"/>
            <a:ext cx="4968552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Pojištění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Kapitálové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62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KŽP kombinuje pojištění pro případ smrti (nebo dožití) a spoření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Část z placeného pojistného je určena na pokrytí rizika smrti a část je pojišťovnou připisována ve prospěch klienta jako tzv. kapitálová hodnota, která je investována a zhodnocována pojišťovnou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 smrti klienta je pojišťovna povinna vyplatit jak kapitálovou hodnotu pojištění tak pojistnou částku pro případ smrti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případě, že se dožijete konce pojištění, vyplatí vám pojišťovna klientovi kapitálovou hodnotu (zisk)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Pro koho je kapitálové životní pojištění vhodné?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Jaké jsou výhody a nevýhody?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Jakou pojistnou částku zvolit?</a:t>
            </a:r>
            <a:endParaRPr lang="en-GB" sz="2500" b="1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Zhodnocení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912768" cy="3943350"/>
          </a:xfrm>
        </p:spPr>
        <p:txBody>
          <a:bodyPr>
            <a:normAutofit fontScale="550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Investiční životní pojištění je životní pojištění s investiční složkou.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Pojišťovna vede klientovi individuální účet tvořený z investičních podílových jednotek (PJ). Pojišťovna nakupuje na účet klienta PJ za celé, nebo část zaplaceného pojistného.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Výše pojistného plnění se odvíjí od hodnoty podílových jednotek. Záleží tedy na tom, jak se povede investičnímu portfoliu klienta, riziko nese klient.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Hodnota pojistného plnění v případě dožití je vázána na hodnotu klientova podílového účtu k datu pojistné události.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 případě pojištění na smrt se pojistná částka sjednává a plnění nezávisí na hodnotě PJ.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 funguje životní pojištění?</a:t>
            </a:r>
            <a:endParaRPr lang="en-GB" sz="2500" b="1" dirty="0"/>
          </a:p>
          <a:p>
            <a:pPr lvl="1" algn="just">
              <a:spcBef>
                <a:spcPts val="0"/>
              </a:spcBef>
            </a:pPr>
            <a:r>
              <a:rPr lang="cs-CZ" sz="2100" dirty="0"/>
              <a:t>Pojišťovny nabízí několik interních podílových fondů.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Jedná se o produkt bez garance minimální úrokové míry a riziko na sebe za své rozhodnutí bere klient.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Jako vyvážení tohoto rizika však může v průběhu doby získat několikanásobně vyšší zhodnocení svých investic.</a:t>
            </a:r>
            <a:endParaRPr lang="en-GB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Pro koho je investiční životní pojištění určeno?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Jaké jsou výhody a nevýhody?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Investiční životní pojištění – typy strategií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03998"/>
            <a:ext cx="6768752" cy="339502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</a:pPr>
            <a:r>
              <a:rPr lang="cs-CZ" sz="2400" dirty="0"/>
              <a:t>Zdroj: Česká asociace pojišťoven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91630"/>
            <a:ext cx="61753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podpora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lnSpcReduction="10000"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odpočitatelná položka ze základu daně</a:t>
            </a:r>
            <a:endParaRPr lang="en-GB" sz="2000" dirty="0"/>
          </a:p>
          <a:p>
            <a:pPr marL="266700" lvl="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max. 12 000 Kč ročně</a:t>
            </a:r>
            <a:endParaRPr lang="en-GB" sz="2000" dirty="0"/>
          </a:p>
          <a:p>
            <a:pPr marL="266700" lvl="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smlouva o životním pojištění musí splňovat následující kritéria: </a:t>
            </a:r>
          </a:p>
          <a:p>
            <a:pPr lvl="1" algn="just"/>
            <a:r>
              <a:rPr lang="cs-CZ" sz="2000" dirty="0"/>
              <a:t>pojistník musí být zároveň i pojištěným</a:t>
            </a:r>
          </a:p>
          <a:p>
            <a:pPr lvl="1" algn="just"/>
            <a:r>
              <a:rPr lang="cs-CZ" sz="2000" dirty="0"/>
              <a:t>minimální doba trvání pojištění je 5 let (60 měsíců) </a:t>
            </a:r>
          </a:p>
          <a:p>
            <a:pPr lvl="1" algn="just"/>
            <a:r>
              <a:rPr lang="cs-CZ" sz="2000" dirty="0"/>
              <a:t>výplata pojistného plnění musí být nejdřív v 60 letech</a:t>
            </a:r>
          </a:p>
          <a:p>
            <a:pPr lvl="1" algn="just"/>
            <a:r>
              <a:rPr lang="cs-CZ" sz="2000" dirty="0"/>
              <a:t>smlouva musí zahrnovat riziko smrti nebo dožití </a:t>
            </a:r>
          </a:p>
          <a:p>
            <a:pPr lvl="1" algn="just"/>
            <a:r>
              <a:rPr lang="cs-CZ" sz="2000" dirty="0"/>
              <a:t>pokud je pevně sjednaná pojistná částka pro případ dožití, musí být dodrženy limity minimální pojistné částky v souvislosti s pojistnou dobou</a:t>
            </a:r>
          </a:p>
          <a:p>
            <a:pPr lvl="1" algn="just"/>
            <a:r>
              <a:rPr lang="cs-CZ" sz="2000" dirty="0"/>
              <a:t>od 1. 1. 2015 nesmí být možnost mimořádných výběrů ze smlouvy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potřebuje životní pojištění?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Děti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Bezdětní manželé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Rodina s malými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Domácnosti s úvěry, hypotékami a jinými druhy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Starší manželé s výdělečně činnými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Důchodci?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Sportovci?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Potřeba pojištění v čase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Zástupný symbol pro obsah 4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7614"/>
            <a:ext cx="6144482" cy="336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Od životního pojištění se neživotní liší především tím, že pracuje s absolutně náhodnými jevy zatímco životní pracuje s relativně náhodnými (smrt nastane - jen nevíme kdy).</a:t>
            </a:r>
            <a:endParaRPr lang="en-GB" sz="2400" dirty="0"/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 není </a:t>
            </a:r>
            <a:r>
              <a:rPr lang="cs-CZ" sz="2400" dirty="0" err="1"/>
              <a:t>rezervotvorné</a:t>
            </a:r>
            <a:r>
              <a:rPr lang="cs-CZ" sz="2400" dirty="0"/>
              <a:t>, nefunguje tedy za jinými účely než je krytí rizika.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Právě v tomto odvětví platí známé </a:t>
            </a:r>
            <a:r>
              <a:rPr lang="cs-CZ" sz="2400" i="1" dirty="0"/>
              <a:t>"pojistit se dá cokoliv, jen je otázka za kolik"</a:t>
            </a:r>
            <a:r>
              <a:rPr lang="cs-CZ" sz="2400" dirty="0"/>
              <a:t>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pojištění:</a:t>
            </a:r>
          </a:p>
          <a:p>
            <a:pPr lvl="1" algn="just"/>
            <a:r>
              <a:rPr lang="cs-CZ" sz="2200" dirty="0"/>
              <a:t>Neživotní pojištění osob </a:t>
            </a:r>
          </a:p>
          <a:p>
            <a:pPr lvl="1" algn="just"/>
            <a:r>
              <a:rPr lang="cs-CZ" sz="2200" dirty="0"/>
              <a:t>Pojištění majetku</a:t>
            </a:r>
          </a:p>
          <a:p>
            <a:pPr lvl="1" algn="just"/>
            <a:r>
              <a:rPr lang="cs-CZ" sz="2200" dirty="0"/>
              <a:t>Pojištění finančních ztrát a záruk</a:t>
            </a:r>
          </a:p>
          <a:p>
            <a:pPr lvl="1" algn="just"/>
            <a:r>
              <a:rPr lang="cs-CZ" sz="2200" dirty="0"/>
              <a:t>Pojištění odpovědnosti za škodu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 osob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Úrazové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nemocenské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zdravotní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schopnosti splácet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 majetku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70000" lnSpcReduction="2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zahrnuje krytí rizik, jejichž realizací dochází ke škodám na majetku a zahrnuje krytí řady rizik, při jejichž realizaci dochází ke vzniku přímých věcných škod:</a:t>
            </a:r>
          </a:p>
          <a:p>
            <a:pPr lvl="1" algn="just"/>
            <a:r>
              <a:rPr lang="cs-CZ" sz="2100" dirty="0"/>
              <a:t>živelní rizika (požár, zemětřesení, výbuch, blesk, vichřice, povodeň, záplava, apod.), </a:t>
            </a:r>
          </a:p>
          <a:p>
            <a:pPr lvl="1" algn="just"/>
            <a:r>
              <a:rPr lang="cs-CZ" sz="2100" dirty="0"/>
              <a:t>vodovodní rizika (riziko způsobené vodou vytékající z vodovodních zařízení, kanalizace, topení), </a:t>
            </a:r>
          </a:p>
          <a:p>
            <a:pPr lvl="1" algn="just"/>
            <a:r>
              <a:rPr lang="cs-CZ" sz="2100" dirty="0"/>
              <a:t>rizika havarijní (rizika na dopravních prostředcích a na zboží přepravované dopravními prostředky v souvislosti s nárazem nebo střetem příslušného dopravního prostředku),</a:t>
            </a:r>
          </a:p>
          <a:p>
            <a:pPr lvl="1" algn="just"/>
            <a:r>
              <a:rPr lang="cs-CZ" sz="2100" dirty="0"/>
              <a:t>rizika odcizení a vandalství a strojní rizika (škody v souvislosti s havárií či poruchou strojního zařízení v důsledku chybné technologie, zkratu elektrického proudu apod.).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500" dirty="0"/>
              <a:t>Tři skupiny pojistných produktů:</a:t>
            </a:r>
          </a:p>
          <a:p>
            <a:pPr lvl="1"/>
            <a:r>
              <a:rPr lang="cs-CZ" sz="2100" dirty="0"/>
              <a:t>pojištění majetku obyvatelstva,</a:t>
            </a:r>
          </a:p>
          <a:p>
            <a:pPr lvl="1"/>
            <a:r>
              <a:rPr lang="cs-CZ" sz="2100" dirty="0"/>
              <a:t>pojištění průmyslových a podnikatelských rizik,</a:t>
            </a:r>
          </a:p>
          <a:p>
            <a:pPr lvl="1"/>
            <a:r>
              <a:rPr lang="cs-CZ" sz="2100" dirty="0"/>
              <a:t>pojištění zemědělských rizik.</a:t>
            </a:r>
          </a:p>
          <a:p>
            <a:pPr lvl="1"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finančních ztrát a záruk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1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pro případ přerušení provozu (kryje rizika škod v důsledku přerušení provozu nebo výrobu v důsledku živelní události, havárie, výpadku dodávky energie atd.),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pohledávek (úvěrů) - kryje finanční ztráty v případě nesplacení poskytnutého úvěru,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záruk - kryje škody vzniklé třetí osobě v případě, že pojištění nesplní závazky vůči této osobě,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právní ochrany – např. pojištění právní ochrany v pracovněprávním vztahu, pojištění právní ochrany pro podnikatele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840760" cy="381642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Zákonná úprava</a:t>
            </a:r>
          </a:p>
          <a:p>
            <a:pPr lvl="1"/>
            <a:r>
              <a:rPr lang="cs-CZ" sz="1600" dirty="0"/>
              <a:t>Občanský zákoník</a:t>
            </a:r>
            <a:endParaRPr lang="en-GB" sz="1600" dirty="0"/>
          </a:p>
          <a:p>
            <a:pPr lvl="1"/>
            <a:r>
              <a:rPr lang="cs-CZ" sz="1600" dirty="0"/>
              <a:t>Zákon o pojišťovnictví</a:t>
            </a:r>
            <a:endParaRPr lang="en-GB" sz="16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Filozofie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Pojištění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vědomé vytváření finanční rezervy sloužící k úhradě potřeb nebo škod, které vzniknou pojištěným z nahodilých událostí.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tato rezerva se vytváří z prostředků pojištěných subjektů, tedy z pojistného, které je cenou za poskytované služby nebo též cenou za převzetí rizika.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59832" y="1995686"/>
          <a:ext cx="2160270" cy="1460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279392" imgH="4016999" progId="">
                  <p:embed/>
                </p:oleObj>
              </mc:Choice>
              <mc:Fallback>
                <p:oleObj r:id="rId2" imgW="4279392" imgH="401699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995686"/>
                        <a:ext cx="2160270" cy="1460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64200" y="838200"/>
          <a:ext cx="280828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196424" imgH="2447411" progId="">
                  <p:embed/>
                </p:oleObj>
              </mc:Choice>
              <mc:Fallback>
                <p:oleObj r:id="rId4" imgW="3196424" imgH="24474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838200"/>
                        <a:ext cx="2808288" cy="214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odpovědnosti za škody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10000"/>
          </a:bodyPr>
          <a:lstStyle/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Kryje rizika spojená se skutečností, že pojištěný subjekt může způsobit svou činností škody jinému subjektu, a to škody na majetku, zdraví, životě nebo finanční škody, za které poškozenému odpovídá. </a:t>
            </a:r>
          </a:p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Druhy: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škodu způsobenou provozem vozidla,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škody při pracovním úrazu nebo nemoci z povolání,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profesní odpovědnostní pojištění,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obecné odpovědnostní pojištění (kam patří pojištění odpovědnosti občanů, pojištění obecné odpovědnosti za škodu podnikatelských subjektů).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Česká asociace pojišťoven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 zájmovým sdružením vytvořeným podle § 20f občanského zákoníku na organizaci a podporu vzájemné pomoci, spolupráce a zabezpečení zájmů pojišťoven a zajišťoven. Činnost zahájila v lednu 1994. Od roku 1998 je řádným členem </a:t>
            </a:r>
            <a:r>
              <a:rPr lang="cs-CZ" sz="2700" dirty="0" err="1"/>
              <a:t>Insurance</a:t>
            </a:r>
            <a:r>
              <a:rPr lang="cs-CZ" sz="2700" dirty="0"/>
              <a:t> Europe (dříve Evropská pojišťovací a zajišťovací federace - CEA).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Jejím posláním je koordinovat, zastupovat, hájit a prosazovat společné zájmy pojišťoven ve vztahu k orgánům státní správy a dalším osobám i ve vztahu k zahraničí.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Členové: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27 řádných členů (pojišťovny podnikající na území ČR v souladu se zákonem o pojišťovnictví)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3 členové se zvláštním statutem (specializovaná sdružení pojišťovacích odborníků a dále právnické osoby, jiné než pojišťovny, působící v komerčním pojišťovnictví a zřízené podle zvláštních zákonů)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5486"/>
            <a:ext cx="7928991" cy="464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95486"/>
            <a:ext cx="7395667" cy="460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0" y="195480"/>
            <a:ext cx="7576185" cy="461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4" y="195484"/>
            <a:ext cx="7400392" cy="456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Výdaje domácnosti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371950"/>
            <a:ext cx="6840760" cy="504056"/>
          </a:xfrm>
        </p:spPr>
        <p:txBody>
          <a:bodyPr>
            <a:normAutofit/>
          </a:bodyPr>
          <a:lstStyle/>
          <a:p>
            <a:pPr marL="266700" indent="-266700" algn="ctr">
              <a:spcAft>
                <a:spcPts val="600"/>
              </a:spcAft>
              <a:buClr>
                <a:srgbClr val="307871"/>
              </a:buClr>
            </a:pPr>
            <a:r>
              <a:rPr lang="cs-CZ" sz="2100" b="1" dirty="0"/>
              <a:t>??? Pojištění???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347614"/>
            <a:ext cx="7020272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85000"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povinnosti sepsat smlouvu:</a:t>
            </a:r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zákonné</a:t>
            </a:r>
            <a:r>
              <a:rPr lang="cs-CZ" sz="1800" dirty="0"/>
              <a:t> – bez sepsání smlouvy, pojištění musí být placeno všemi, koho nebo čeho se týká, např. zdravotní pojištění</a:t>
            </a:r>
            <a:endParaRPr lang="en-GB" sz="1800" dirty="0"/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smluvní</a:t>
            </a:r>
            <a:r>
              <a:rPr lang="cs-CZ" sz="1800" dirty="0"/>
              <a:t> – musí být sepsaná smlouva mezi pojištěným a pojistitelem</a:t>
            </a:r>
          </a:p>
          <a:p>
            <a:pPr lvl="2" algn="just">
              <a:spcBef>
                <a:spcPts val="600"/>
              </a:spcBef>
            </a:pPr>
            <a:r>
              <a:rPr lang="cs-CZ" sz="1800" dirty="0"/>
              <a:t>Dál se dělí na </a:t>
            </a:r>
            <a:r>
              <a:rPr lang="cs-CZ" sz="1800" b="1" dirty="0"/>
              <a:t>povinné</a:t>
            </a:r>
            <a:r>
              <a:rPr lang="cs-CZ" sz="1800" dirty="0"/>
              <a:t> (povinné ručení) a </a:t>
            </a:r>
            <a:r>
              <a:rPr lang="cs-CZ" sz="1800" b="1" dirty="0"/>
              <a:t>dobrovolné</a:t>
            </a:r>
            <a:r>
              <a:rPr lang="cs-CZ" sz="1800" dirty="0"/>
              <a:t> (komerční pojištění – řídí se zákonem č. 277/2009 Sb., o pojišťovnictví).</a:t>
            </a:r>
          </a:p>
          <a:p>
            <a:pPr lvl="2" algn="just">
              <a:spcBef>
                <a:spcPts val="600"/>
              </a:spcBef>
            </a:pPr>
            <a:endParaRPr lang="cs-CZ" sz="18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využití úmrtnostních tabulek pro výpočet pojistného</a:t>
            </a:r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životní pojištění </a:t>
            </a:r>
            <a:r>
              <a:rPr lang="cs-CZ" sz="1600" dirty="0"/>
              <a:t>– použití úmrtnostních tabulek pro výpočty</a:t>
            </a:r>
            <a:endParaRPr lang="en-GB" sz="1600" dirty="0"/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neživotní pojištění </a:t>
            </a:r>
            <a:r>
              <a:rPr lang="cs-CZ" sz="1600" dirty="0"/>
              <a:t>– pro výpočty jiné statistické podklady než úmrtnostní tabulky, proto sem patří i úrazové pojištění</a:t>
            </a:r>
          </a:p>
          <a:p>
            <a:pPr algn="just"/>
            <a:endParaRPr lang="cs-CZ" sz="20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druhu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životní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neživotní pojištění (majetkové)</a:t>
            </a:r>
            <a:endParaRPr lang="en-GB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Rozdělení typů pojištění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Zástupný symbol pro obsah 3" descr="schéma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275606"/>
            <a:ext cx="6307396" cy="36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Pojistitel </a:t>
            </a:r>
            <a:r>
              <a:rPr lang="cs-CZ" sz="2100" dirty="0"/>
              <a:t>– právnická osoba, která je oprávněna provozovat pojišťovací činnost, tedy pojišťovna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Pojistník</a:t>
            </a:r>
            <a:r>
              <a:rPr lang="cs-CZ" sz="2100" dirty="0"/>
              <a:t> – osoba, která uzavřela s pojistitelem pojistnou smlouvu, z níž vyplývá povinnost platit pojistné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Pojištěný</a:t>
            </a:r>
            <a:r>
              <a:rPr lang="cs-CZ" sz="2100" dirty="0"/>
              <a:t> – osoba, na jejíž život, zdraví, majetek, odpovědnost za škodu nebo jiné hodnoty pojistného zájmu se vztahuje pojištění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Oprávněná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které vzniká v důsledku pojistné události právo na pojistné plnění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Obmyšlená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kterou určí pojistník v pojistné smlouvě a které v případě smrti pojištěného vznikne právo na pojistné plnění</a:t>
            </a:r>
            <a:endParaRPr lang="en-GB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131590"/>
            <a:ext cx="6912768" cy="4011910"/>
          </a:xfrm>
        </p:spPr>
        <p:txBody>
          <a:bodyPr>
            <a:no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hodnota </a:t>
            </a:r>
            <a:r>
              <a:rPr lang="cs-CZ" sz="1600" dirty="0"/>
              <a:t>– nejvyšší možná majetková újma, která může nastat v důsledku pojistné události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částka </a:t>
            </a:r>
            <a:r>
              <a:rPr lang="cs-CZ" sz="1600" dirty="0"/>
              <a:t>– smluvně dohodnutá finanční částka v pojistné smlouvě, která určuje horní hranici pojistného plnění.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Limit pojistného plnění </a:t>
            </a:r>
            <a:r>
              <a:rPr lang="cs-CZ" sz="1600" dirty="0"/>
              <a:t>– nelze-li v době uzavření pojistné smlouvy určit pojistnou hodnotu, stanoví se na návrh </a:t>
            </a:r>
            <a:r>
              <a:rPr lang="cs-CZ" sz="1600" dirty="0" err="1"/>
              <a:t>pojistníka</a:t>
            </a:r>
            <a:r>
              <a:rPr lang="cs-CZ" sz="1600" dirty="0"/>
              <a:t> horní hranice pojistného plnění limitem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 err="1"/>
              <a:t>Odkupné</a:t>
            </a:r>
            <a:r>
              <a:rPr lang="cs-CZ" sz="1600" dirty="0"/>
              <a:t> – částka, kterou pojistník obdrží při předčasném ukončení </a:t>
            </a:r>
            <a:r>
              <a:rPr lang="cs-CZ" sz="1600" dirty="0" err="1"/>
              <a:t>obnosového</a:t>
            </a:r>
            <a:r>
              <a:rPr lang="cs-CZ" sz="1600" dirty="0"/>
              <a:t> pojištění. V pojistné smlouvě jsou vždy stanovena pravidla pro určení nároku a výše odkupního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smlouva </a:t>
            </a:r>
            <a:r>
              <a:rPr lang="cs-CZ" sz="1600" dirty="0"/>
              <a:t>– </a:t>
            </a:r>
            <a:r>
              <a:rPr lang="cs-CZ" sz="1600" dirty="0" err="1"/>
              <a:t>smlouva</a:t>
            </a:r>
            <a:r>
              <a:rPr lang="cs-CZ" sz="1600" dirty="0"/>
              <a:t> o finančních službách, ve které se pojistitel zavazuje v případě vzniku nahodilé události poskytnout ve sjednaném rozsahu pojistné plnění a pojistník se zavazuje platit pojistiteli pojistné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Pojistka</a:t>
            </a:r>
            <a:r>
              <a:rPr lang="cs-CZ" sz="1600" dirty="0"/>
              <a:t> – potvrzení pojistitele o přijetí pojištění, a to na základě sjednaného návrhu pojistné smlouvy</a:t>
            </a:r>
            <a:endParaRPr lang="en-GB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Základní prioritou je ochránit před následky neočekávaného úmrtí pojištěné osoby.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Mimo to může působit i jako spořicí nebo investiční nástroj podle typu produktu a podílu rizikové, spořicí či investiční složky.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Druhy: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Rizikové životní pojištění (RŽP) - krytí případu smrti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Kapitálové životní pojištění (KŽP) - pro případ smrti či dožití, s garancí minimální výnosnosti vložených prostředků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Investiční životní pojištění (IŽP) – pro případ smrti či dožití, šetření ve fondech dle volby klienta, nenabízí garantovaný výnos</a:t>
            </a:r>
            <a:endParaRPr lang="en-GB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Rizikové životní pojištění je klasické pojištění pro případ smrti, jehož úkolem je především omezit ekonomické dopady smrti pojištěnce na jeho okolí (rodina, úvěrující banka atd.).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Obsahuje pouze rizikovou složku a nedojde-li k pojistné události, není na konci pojištění nárok na žádné vyrovnání.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 rámci pojištění si pojištěnec nevytváří žádné dlouhodobé rezervy na důchod, a proto tento typ pojištění není daňově zvýhodněn.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Pro koho je vhodné rizikové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Jaké jsou výhody a nevýhody rizikového životního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Výluky z plnění rizikového životního pojištění</a:t>
            </a:r>
            <a:endParaRPr lang="en-GB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1430</TotalTime>
  <Words>1585</Words>
  <Application>Microsoft Office PowerPoint</Application>
  <PresentationFormat>Předvádění na obrazovce (16:9)</PresentationFormat>
  <Paragraphs>175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683</vt:lpstr>
      <vt:lpstr>Custom Design</vt:lpstr>
      <vt:lpstr> Pojištění</vt:lpstr>
      <vt:lpstr>Pojištění</vt:lpstr>
      <vt:lpstr>Výdaje domácnosti</vt:lpstr>
      <vt:lpstr>Klasifikace pojištění</vt:lpstr>
      <vt:lpstr>Rozdělení typů pojištění</vt:lpstr>
      <vt:lpstr>Základní pojmy (1)</vt:lpstr>
      <vt:lpstr>Základní pojmy (2)</vt:lpstr>
      <vt:lpstr>Životní pojištění</vt:lpstr>
      <vt:lpstr>Rizikové životní pojištění</vt:lpstr>
      <vt:lpstr>Kapitálové životní pojištění</vt:lpstr>
      <vt:lpstr>Investiční životní pojištění</vt:lpstr>
      <vt:lpstr>Investiční životní pojištění – typy strategií</vt:lpstr>
      <vt:lpstr>Státní podpora</vt:lpstr>
      <vt:lpstr>Kdo potřebuje životní pojištění?</vt:lpstr>
      <vt:lpstr>Potřeba pojištění v čase</vt:lpstr>
      <vt:lpstr>Neživotní pojištění</vt:lpstr>
      <vt:lpstr>Neživotní pojištění osob</vt:lpstr>
      <vt:lpstr>Pojištění majetku</vt:lpstr>
      <vt:lpstr>Pojištění finančních ztrát a záruk</vt:lpstr>
      <vt:lpstr>Pojištění odpovědnosti za škody</vt:lpstr>
      <vt:lpstr>Česká asociace pojišťoven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61</cp:revision>
  <dcterms:created xsi:type="dcterms:W3CDTF">2020-02-20T21:18:52Z</dcterms:created>
  <dcterms:modified xsi:type="dcterms:W3CDTF">2022-11-28T21:46:16Z</dcterms:modified>
</cp:coreProperties>
</file>