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9" r:id="rId19"/>
    <p:sldId id="372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15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02424-81CC-4638-B0E3-69BC5EE0C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7A5E8D-4D5D-470D-B326-4FD5DD8AE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704581-F94F-4656-A048-AD8B93096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748CF5-B30C-4257-B09C-A51CD5BD1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E485DB-3D29-4F1C-BF13-A0686194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3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041AA-1DC6-42E3-83A0-45E86E5C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A92AB2-720F-4D25-80D2-B49DE3F01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86E297-9404-4594-A1CB-D5FB1FD8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0DA2EE-788A-4B12-9BB1-0717A2E36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480D13-0137-4891-B7CE-C4AF388C4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72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9ACCDA9-DDEB-44A1-A222-015146458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FB18677-F180-4B08-8BA9-E9EC65E12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397BE9-A008-4BA3-B463-70AC9E7D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1793D5-7E13-4282-A8E2-A3E4AA6A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12FBC5-32A3-4917-9620-AD5B1615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09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257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995" y="302585"/>
            <a:ext cx="127472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35360" y="260649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3200"/>
            </a:lvl1pPr>
          </a:lstStyle>
          <a:p>
            <a:pPr algn="l"/>
            <a:r>
              <a:rPr lang="cs-CZ" sz="32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335360" y="932723"/>
            <a:ext cx="9889099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335360" y="6309320"/>
            <a:ext cx="11547355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14987" y="6309320"/>
            <a:ext cx="3860800" cy="365125"/>
          </a:xfrm>
          <a:prstGeom prst="rect">
            <a:avLst/>
          </a:prstGeom>
        </p:spPr>
        <p:txBody>
          <a:bodyPr/>
          <a:lstStyle>
            <a:lvl1pPr algn="l">
              <a:defRPr sz="1067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10416480" y="6309320"/>
            <a:ext cx="144016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421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C7718-42BB-4BD3-835E-0E4CD3FD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0D49E4-D4CB-46FD-A2FA-137A773C5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A09F7D-692E-4E67-BB22-C5569BC9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2CB900-003C-48C4-A6BE-825B08DA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F5FF82-BCF8-4FA1-BFC1-5BDBE9BC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78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35E9B6-1A0B-42CE-A967-3414F3B5F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06F99A-DC28-4174-BDB3-47C0A59A0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07EEEE-9686-4097-8D7E-052CCB53E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7EACBF-7642-4A83-83C8-D3E70E938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FD50D9-B7A6-4AC1-921E-2D5EC723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23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C697C-9A4A-4F03-9756-EF9142D3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37960C-47F8-4073-AFF3-3830ADE02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39CEF8-CF58-4B33-A63F-E6DDC0825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F6A5EE-5042-49A9-8C3D-906E443B4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871C377-237A-4629-BD15-786694A7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FAE9F4-37CA-4F26-947D-F5111478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68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DB5CC-F6B9-419C-AC0B-CB463BCF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BCB793-2CE7-491B-8581-B17CAE1D4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AB91353-BBCE-4780-AF65-1EDB07F16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BDED28-82AF-4E2D-B058-72E60EF94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AF8D2DD-652B-4E92-8CFA-F5CFA9931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44140DE-CFD7-4876-804D-51ABB02A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C45E8D3-1411-495B-8B85-BA3FF449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6E552D8-5036-4FCC-AC3B-50DC7CB1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05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C5D86-1C4A-4771-BB6A-C7FA28A3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63C6E01-7370-406B-A519-D773BE448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81388AE-FAC8-4679-8539-FF9DA0FB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446AB8-6496-47C6-A39C-0953E722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38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B2898F-14FE-4DB8-BD8F-76C764DA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E12A7F-49BC-4F8B-B5BB-FAED67B4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F728A2-8A61-4608-9865-98C55693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09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D5C41-8E18-4A86-A2CC-3224EBEEC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A6F26-14B2-4136-9748-29F557918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AEFD8A-E3BA-40A7-8432-FA40D7D4E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F2C6E5-1638-4808-9DB1-702BFE82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93476E-5528-46ED-B8B7-849F6BE60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0CDFF8-D974-4B57-88E7-D2A4B068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02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F9F2F-3E00-4091-9D1C-15649DA1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DB94E7-0ABA-4F91-BE60-6E735F258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359B94-F58B-49A7-929C-4CCF1890E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F6E63A-37C0-4411-BD79-8DA51FE4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7245A-E5F8-4779-9C3A-01C6A47CB877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0F84C3-DDD1-40C2-9AC7-872AAC30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F662BFF-170A-490A-8506-F354A31B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00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A3B2A05-7247-48C7-8286-5C9BBDD3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4A0432-CE7D-409C-9D37-39DBD34B8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228749-3D7C-43FC-B342-176E32433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7245A-E5F8-4779-9C3A-01C6A47CB877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561EE1-9E9C-4E98-B329-4469E8315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11F9C9-E552-4E5A-AB27-096DC69184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BD07D-8104-4578-BB01-F8A2B3A419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78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40701"/>
            <a:ext cx="2266000" cy="176748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35360" y="1508787"/>
            <a:ext cx="7488832" cy="288032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pojistné pojmy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opakování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7920843" y="4738255"/>
            <a:ext cx="4042186" cy="176308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FIU/BPFPM</a:t>
            </a:r>
          </a:p>
          <a:p>
            <a:pPr algn="r"/>
            <a:r>
              <a:rPr lang="cs-CZ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Roman Hlawiczka, Ph.D.</a:t>
            </a:r>
          </a:p>
          <a:p>
            <a:pPr algn="r"/>
            <a:r>
              <a:rPr lang="pl-PL" alt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148026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AEE35-94A3-494C-AC09-02A9ADFD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CF8BA16-5941-4F25-9CF9-CFF2CD4B1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52" y="1291405"/>
            <a:ext cx="9182896" cy="427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54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70044-C654-4BB7-B528-E6CC9008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2D8AA3FF-AFE0-4FF1-9A61-C526755FF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07" y="1573369"/>
            <a:ext cx="9289585" cy="371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1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5EF06C-30F4-4766-AD7F-636F51D7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AB156A5-B84C-45AC-9D0A-2FF8B3183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11" y="1645765"/>
            <a:ext cx="9213378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55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75969-1B4D-4A77-857B-7C925AE1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CBDF8A05-AB16-4E08-A36A-2EAFD299E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69" y="1363801"/>
            <a:ext cx="9243861" cy="41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18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821D6-63E1-4BBD-8C1D-025889DC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33DCD6F-657D-4B53-A9D8-67A136D94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80" y="815113"/>
            <a:ext cx="9236240" cy="52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46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A1C7D-D75B-48F2-BE16-DF4EEAB2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4629CAD-8A27-4B0D-83CF-8DA41C2D9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414" y="1340939"/>
            <a:ext cx="9137172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51FE7-7370-415E-9C05-DDF45611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D771F9A-AB73-4CBE-A51A-FBAD69F5D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76" y="1546697"/>
            <a:ext cx="9091448" cy="37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73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143A2-A085-4D75-95A1-9C521411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E737590-0BC5-4BFF-A0C3-CEDF2A584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880" y="1500973"/>
            <a:ext cx="9236240" cy="38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97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3B4E2-70FC-4AB3-93ED-C00BB2E6B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5C073A-B580-4155-91A4-75B4C9372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24-letá osoba se pojistí tak, že v případě, že se dožije svých 50 let, obdrží od pojišťovny 60 000 Kč. Jak vysoké jednorázové netto pojistné zaplatí při uzavření smlouvy?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BF4CDD-6AA7-4DED-AC92-FB2A23E6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083225F-535A-43A6-B6CC-67240050B2AF}"/>
              </a:ext>
            </a:extLst>
          </p:cNvPr>
          <p:cNvSpPr txBox="1"/>
          <p:nvPr/>
        </p:nvSpPr>
        <p:spPr>
          <a:xfrm>
            <a:off x="1871531" y="501158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Řešení: x=24; n=26; PČ=60 000 Kč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2228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BD087-B34E-4C3B-BA0B-F971F059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F3A396B-E62A-4FDE-89E4-92DF718EC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48" y="2084851"/>
            <a:ext cx="4153480" cy="622387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8787D0-07C3-4D97-B65B-45B829FEA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457FBC6-0F30-4F31-9CD1-20A8DACB2D9D}"/>
              </a:ext>
            </a:extLst>
          </p:cNvPr>
          <p:cNvSpPr txBox="1"/>
          <p:nvPr/>
        </p:nvSpPr>
        <p:spPr>
          <a:xfrm>
            <a:off x="1199456" y="2948947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Tento pojistný produkt je samostatně neprodejný a bývá často upravován, např. pojištění na</a:t>
            </a:r>
          </a:p>
          <a:p>
            <a:r>
              <a:rPr lang="cs-CZ" sz="2400" dirty="0"/>
              <a:t>dožití s výhradou</a:t>
            </a:r>
          </a:p>
        </p:txBody>
      </p:sp>
    </p:spTree>
    <p:extLst>
      <p:ext uri="{BB962C8B-B14F-4D97-AF65-F5344CB8AC3E}">
        <p14:creationId xmlns:p14="http://schemas.microsoft.com/office/powerpoint/2010/main" val="334818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D45F4-3B00-470E-BC47-F61BDB57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57E348DF-D03C-4710-A7C3-F27534368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21" y="1405714"/>
            <a:ext cx="9205758" cy="4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83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1E4E8-C565-40D6-9529-08E48DFF2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FB8657-807B-46FA-BF6A-5574B7F87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/>
              <a:t>Mějme pojištění, u něhož během jednoho roku nastává pojistná událost s pravděpodobností 0,01. Dojde-li k pojistné události, pojišťovna vy-</a:t>
            </a:r>
          </a:p>
          <a:p>
            <a:pPr algn="just"/>
            <a:r>
              <a:rPr lang="cs-CZ"/>
              <a:t>platí klientovi 1 000 000 Kč. Proveďte rozbor z hlediska pojistně technického rizika pojistitele.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146081-C4C1-4AFA-8EA2-CE9014DFD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10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8CEC28-B08D-47C1-9F3C-AE8897E6A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Řešení: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BDAB99-8C59-40A0-A06E-A54E7C9EB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Nechť náhodná veličina </a:t>
            </a:r>
            <a:r>
              <a:rPr lang="cs-CZ" dirty="0" err="1"/>
              <a:t>Xi</a:t>
            </a:r>
            <a:r>
              <a:rPr lang="cs-CZ" dirty="0"/>
              <a:t> udává výši škody i-té pojistné smlouvy.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79C4B24-B6F3-48C8-85FD-967AEBF6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2C4B4C-2B4B-4078-832D-3E3F6BFF3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8" y="3332989"/>
            <a:ext cx="8040223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38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1AB51-8762-4D06-A721-3446F4D6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010B13F-9732-41C5-86FC-520528356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50" y="2427616"/>
            <a:ext cx="8599100" cy="2870600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40596C-6C96-448F-81D9-1DEDBC370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97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7FAC8-2C06-474C-A63A-168E3E00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0360D66-5BEA-4492-A659-ED30421B8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600201"/>
            <a:ext cx="8347616" cy="4525433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32E56D-3A06-49A1-A635-194A664A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32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7A5FE-468A-45EC-86C3-4061DC82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  <a:latin typeface="Arial" panose="020B0604020202020204" pitchFamily="34" charset="0"/>
              </a:rPr>
              <a:t>Principy pojištění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1017787-8818-40C2-B020-55FA4B5EA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68" y="2630844"/>
            <a:ext cx="8345064" cy="2464144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C927FA2-0F8C-44A0-8393-3B8204D75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17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BBD62E-1B21-48C0-B9D6-0E337F1A4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7E54D3-DEE2-4C29-A6DE-99F9BB86F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Jednatřicetiletá žena vyhrála ve vědomostní soutěži 500 000 Kč.</a:t>
            </a:r>
          </a:p>
          <a:p>
            <a:pPr algn="just"/>
            <a:r>
              <a:rPr lang="cs-CZ" dirty="0"/>
              <a:t>Uzavře smlouvu na pojištění pro případ smrti na 40 let. Kolik obdrží její dědicové (nebereme v úvahu náklady pojišťovny a zdanění výhry), zemře-li během dané doby?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DBE706-7778-48F5-86ED-14534F5E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51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1EA83-4418-4292-BB1A-C2CD80623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Řešení: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9D807A0-F6BA-4DEF-8C25-AD4A6EB33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67" y="1988841"/>
            <a:ext cx="8134748" cy="2801305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97A4F9-DC08-4198-AA1E-95D74A73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6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FA5EAF-1BDE-469D-85D9-93DF5998A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44369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20376-D2EE-40BD-8448-BCA3EB12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6FC10C5-0DAE-452A-AC0E-DC7F830E9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14" y="1238033"/>
            <a:ext cx="9190516" cy="49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39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8B81D-BDC6-4D63-B56F-085EA9FF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7F56A2C-AC10-47F9-9584-2B0A94277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89" y="1714351"/>
            <a:ext cx="9007621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1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57527-E24E-4244-A55E-78A6071E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2D661346-577D-49EA-9895-55A23ABDE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04" y="1565748"/>
            <a:ext cx="9144792" cy="37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8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062CE7-ED50-4013-9E17-8A8F32E8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8AC27DB1-ED68-4FC6-825F-C6FDBCD20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62" y="1737213"/>
            <a:ext cx="9175275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2E1FA-C867-4988-8E5B-6409ECB2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A0613E4-6314-47E7-91F2-4D0AE5D16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90" y="1489542"/>
            <a:ext cx="9228620" cy="38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9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7C68F-A100-4A50-A12D-142C150E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D41179D-D714-4707-B90A-0C3AA6630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00" y="940854"/>
            <a:ext cx="9220999" cy="49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08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ED09DF-1A9B-4F89-8982-026D7259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766E5C69-2DD7-4E33-AD4C-323836E26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069" y="1584800"/>
            <a:ext cx="9243861" cy="36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064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204</Words>
  <Application>Microsoft Office PowerPoint</Application>
  <PresentationFormat>Širokoúhlá obrazovka</PresentationFormat>
  <Paragraphs>29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Motiv Office</vt:lpstr>
      <vt:lpstr> Základní pojistné pojmy opakování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</vt:lpstr>
      <vt:lpstr>Prezentace aplikace PowerPoint</vt:lpstr>
      <vt:lpstr>Příklad</vt:lpstr>
      <vt:lpstr>Řešení: </vt:lpstr>
      <vt:lpstr>Prezentace aplikace PowerPoint</vt:lpstr>
      <vt:lpstr>Prezentace aplikace PowerPoint</vt:lpstr>
      <vt:lpstr>Principy pojištění</vt:lpstr>
      <vt:lpstr>Příklad</vt:lpstr>
      <vt:lpstr>Řešení: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pojistné pojmy 30.11.2021</dc:title>
  <dc:creator>Roman Hlawiczka</dc:creator>
  <cp:lastModifiedBy>hla0079</cp:lastModifiedBy>
  <cp:revision>3</cp:revision>
  <dcterms:created xsi:type="dcterms:W3CDTF">2021-11-29T22:19:04Z</dcterms:created>
  <dcterms:modified xsi:type="dcterms:W3CDTF">2022-12-06T10:30:06Z</dcterms:modified>
</cp:coreProperties>
</file>