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046" r:id="rId3"/>
    <p:sldId id="2083" r:id="rId4"/>
    <p:sldId id="2084" r:id="rId5"/>
    <p:sldId id="2085" r:id="rId6"/>
    <p:sldId id="2086" r:id="rId7"/>
    <p:sldId id="2087" r:id="rId8"/>
    <p:sldId id="2088" r:id="rId9"/>
    <p:sldId id="2089" r:id="rId10"/>
    <p:sldId id="2092" r:id="rId11"/>
    <p:sldId id="2094" r:id="rId12"/>
    <p:sldId id="2093" r:id="rId13"/>
    <p:sldId id="2090" r:id="rId14"/>
    <p:sldId id="2091" r:id="rId15"/>
    <p:sldId id="2047" r:id="rId16"/>
    <p:sldId id="2095" r:id="rId17"/>
    <p:sldId id="2096" r:id="rId18"/>
    <p:sldId id="2097" r:id="rId19"/>
    <p:sldId id="2049" r:id="rId20"/>
    <p:sldId id="2104" r:id="rId21"/>
    <p:sldId id="2105" r:id="rId22"/>
    <p:sldId id="2099" r:id="rId23"/>
    <p:sldId id="2102" r:id="rId24"/>
    <p:sldId id="2113" r:id="rId25"/>
    <p:sldId id="2114" r:id="rId26"/>
    <p:sldId id="2115" r:id="rId27"/>
    <p:sldId id="2116" r:id="rId28"/>
    <p:sldId id="2100" r:id="rId29"/>
    <p:sldId id="2101" r:id="rId30"/>
    <p:sldId id="2050" r:id="rId31"/>
    <p:sldId id="2107" r:id="rId32"/>
    <p:sldId id="2108" r:id="rId33"/>
    <p:sldId id="2109" r:id="rId34"/>
    <p:sldId id="2110" r:id="rId35"/>
    <p:sldId id="2111" r:id="rId36"/>
    <p:sldId id="2112" r:id="rId37"/>
    <p:sldId id="2051" r:id="rId38"/>
    <p:sldId id="2052" r:id="rId39"/>
    <p:sldId id="2123" r:id="rId40"/>
    <p:sldId id="2124" r:id="rId41"/>
    <p:sldId id="1865" r:id="rId42"/>
    <p:sldId id="1866" r:id="rId43"/>
    <p:sldId id="1867" r:id="rId44"/>
    <p:sldId id="2121" r:id="rId45"/>
    <p:sldId id="2122" r:id="rId46"/>
    <p:sldId id="2129" r:id="rId47"/>
    <p:sldId id="2130" r:id="rId48"/>
    <p:sldId id="2125" r:id="rId49"/>
    <p:sldId id="2126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902424-81CC-4638-B0E3-69BC5EE0C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7A5E8D-4D5D-470D-B326-4FD5DD8AE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704581-F94F-4656-A048-AD8B93096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748CF5-B30C-4257-B09C-A51CD5BD1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E485DB-3D29-4F1C-BF13-A0686194B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3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A041AA-1DC6-42E3-83A0-45E86E5CB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1A92AB2-720F-4D25-80D2-B49DE3F01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86E297-9404-4594-A1CB-D5FB1FD8E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0DA2EE-788A-4B12-9BB1-0717A2E3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480D13-0137-4891-B7CE-C4AF388C4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72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9ACCDA9-DDEB-44A1-A222-0151464582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FB18677-F180-4B08-8BA9-E9EC65E12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397BE9-A008-4BA3-B463-70AC9E7DB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1793D5-7E13-4282-A8E2-A3E4AA6A0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12FBC5-32A3-4917-9620-AD5B1615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09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257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5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3200"/>
            </a:lvl1pPr>
          </a:lstStyle>
          <a:p>
            <a:pPr algn="l"/>
            <a:r>
              <a:rPr lang="cs-CZ" sz="32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0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0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421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CC7718-42BB-4BD3-835E-0E4CD3FD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0D49E4-D4CB-46FD-A2FA-137A773C5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A09F7D-692E-4E67-BB22-C5569BC90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2CB900-003C-48C4-A6BE-825B08DA1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F5FF82-BCF8-4FA1-BFC1-5BDBE9BC1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78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35E9B6-1A0B-42CE-A967-3414F3B5F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706F99A-DC28-4174-BDB3-47C0A59A0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07EEEE-9686-4097-8D7E-052CCB53E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7EACBF-7642-4A83-83C8-D3E70E93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FD50D9-B7A6-4AC1-921E-2D5EC7231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237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C697C-9A4A-4F03-9756-EF9142D39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37960C-47F8-4073-AFF3-3830ADE02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939CEF8-CF58-4B33-A63F-E6DDC0825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6F6A5EE-5042-49A9-8C3D-906E443B4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871C377-237A-4629-BD15-786694A74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FAE9F4-37CA-4F26-947D-F51114786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68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5DB5CC-F6B9-419C-AC0B-CB463BCF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BCB793-2CE7-491B-8581-B17CAE1D4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AB91353-BBCE-4780-AF65-1EDB07F16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7BDED28-82AF-4E2D-B058-72E60EF94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AF8D2DD-652B-4E92-8CFA-F5CFA9931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44140DE-CFD7-4876-804D-51ABB02A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C45E8D3-1411-495B-8B85-BA3FF4492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6E552D8-5036-4FCC-AC3B-50DC7CB14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05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C5D86-1C4A-4771-BB6A-C7FA28A30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63C6E01-7370-406B-A519-D773BE448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81388AE-FAC8-4679-8539-FF9DA0FB5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6446AB8-6496-47C6-A39C-0953E7228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38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5B2898F-14FE-4DB8-BD8F-76C764DA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2E12A7F-49BC-4F8B-B5BB-FAED67B46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0F728A2-8A61-4608-9865-98C55693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09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DD5C41-8E18-4A86-A2CC-3224EBEEC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5A6F26-14B2-4136-9748-29F557918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AAEFD8A-E3BA-40A7-8432-FA40D7D4E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FF2C6E5-1638-4808-9DB1-702BFE824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93476E-5528-46ED-B8B7-849F6BE60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40CDFF8-D974-4B57-88E7-D2A4B0687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302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7F9F2F-3E00-4091-9D1C-15649DA1C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1DB94E7-0ABA-4F91-BE60-6E735F258E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9359B94-F58B-49A7-929C-4CCF1890E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F6E63A-37C0-4411-BD79-8DA51FE4F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0F84C3-DDD1-40C2-9AC7-872AAC30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F662BFF-170A-490A-8506-F354A31B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00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A3B2A05-7247-48C7-8286-5C9BBDD30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4A0432-CE7D-409C-9D37-39DBD34B8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228749-3D7C-43FC-B342-176E32433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7245A-E5F8-4779-9C3A-01C6A47CB877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561EE1-9E9C-4E98-B329-4469E8315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11F9C9-E552-4E5A-AB27-096DC6918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78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mp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mp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40701"/>
            <a:ext cx="2266000" cy="176748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35360" y="1508787"/>
            <a:ext cx="7488832" cy="288032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Výpočet hodnoty akcie, dluhopisů, kupónových dluhopisů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7920843" y="4738255"/>
            <a:ext cx="4042186" cy="176308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FIU/BPFPM</a:t>
            </a:r>
          </a:p>
          <a:p>
            <a:pPr algn="r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Roman Hlawiczka, Ph.D.</a:t>
            </a:r>
          </a:p>
          <a:p>
            <a:pPr algn="r"/>
            <a:r>
              <a:rPr lang="pl-PL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</p:txBody>
      </p:sp>
    </p:spTree>
    <p:extLst>
      <p:ext uri="{BB962C8B-B14F-4D97-AF65-F5344CB8AC3E}">
        <p14:creationId xmlns:p14="http://schemas.microsoft.com/office/powerpoint/2010/main" val="1480265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D17AC99B-50E5-41B8-86F5-A4F5261D3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64" y="1923069"/>
            <a:ext cx="7948285" cy="3012899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F8E370B7-1D21-4ABE-961E-D996B746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Diskontování</a:t>
            </a:r>
          </a:p>
        </p:txBody>
      </p:sp>
    </p:spTree>
    <p:extLst>
      <p:ext uri="{BB962C8B-B14F-4D97-AF65-F5344CB8AC3E}">
        <p14:creationId xmlns:p14="http://schemas.microsoft.com/office/powerpoint/2010/main" val="1364753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63377C2D-CE32-48F0-BE86-66DADFF9E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78" y="1960776"/>
            <a:ext cx="7990991" cy="2491280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CC6BB457-5A79-4D0D-9B70-ED4C4A2EB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990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ECF70C6C-5614-478C-8550-E4D29C4E3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671" y="1743959"/>
            <a:ext cx="7868665" cy="3978111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E9711BB0-F710-42AF-9C90-7A3DBE96C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842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0DDEC39F-9910-4D6A-8121-DED788C8C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792" y="2187020"/>
            <a:ext cx="7992614" cy="2211691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AA2459F5-272E-4236-B60F-9A0C06B5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Diskont</a:t>
            </a:r>
            <a:br>
              <a:rPr lang="cs-CZ" b="0" i="0" dirty="0">
                <a:solidFill>
                  <a:srgbClr val="0C95C9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291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02085B9D-C878-4ABC-9FA1-9036656BE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27" y="1819373"/>
            <a:ext cx="8144758" cy="4147794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32F361E0-CC7C-4041-A1B8-237EDAE3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346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17DCBBFE-6E19-4948-9668-9A017C028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05872"/>
            <a:ext cx="8280400" cy="2151562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44EF9165-C0AC-4B48-98CD-94E013123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>
                <a:latin typeface="Arial" panose="020B0604020202020204" pitchFamily="34" charset="0"/>
              </a:rPr>
              <a:t>Výpočet hodnoty podílového listu otevřeného podílového fondu</a:t>
            </a:r>
            <a:br>
              <a:rPr lang="cs-CZ" sz="2400" b="1" dirty="0">
                <a:latin typeface="Arial" panose="020B0604020202020204" pitchFamily="34" charset="0"/>
              </a:rPr>
            </a:b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70810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5AD8DE22-9989-42C0-B6B4-54BF6BF38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810" y="1982962"/>
            <a:ext cx="6904318" cy="3330229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ED77292E-620B-4C4D-B8AE-A2743BC7E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543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51548814-870E-42E9-A665-CF8134230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374" y="1922464"/>
            <a:ext cx="3827029" cy="4525471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E10262A7-97F7-4B09-8D23-CC8B89CDA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002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5D8972F5-4256-48FE-A95C-9916B4B56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00" y="1931890"/>
            <a:ext cx="1859405" cy="3451225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FA88ECAA-BD36-454C-B922-24AFB7E9A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9F3C4072-9E9F-411A-8578-B9BFF8132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869" y="757959"/>
            <a:ext cx="3490262" cy="53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75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9F211A33-C078-4361-8B51-62089DFDB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86" y="2281288"/>
            <a:ext cx="7969315" cy="2122725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5572D1DE-B37A-47E2-8BFA-386DA761E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>
                <a:latin typeface="Arial" panose="020B0604020202020204" pitchFamily="34" charset="0"/>
              </a:rPr>
              <a:t>Výpočet hodnoty dluhopisu</a:t>
            </a:r>
            <a:br>
              <a:rPr lang="cs-CZ" sz="2400" b="1" dirty="0">
                <a:latin typeface="Arial" panose="020B0604020202020204" pitchFamily="34" charset="0"/>
              </a:rPr>
            </a:b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88866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8CEB5EA8-CC6D-4403-9D26-8BD3C5635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792" y="1932495"/>
            <a:ext cx="7931608" cy="3638746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80D7A8FC-8F03-4AF5-A52F-A479D392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>
                <a:latin typeface="Arial" panose="020B0604020202020204" pitchFamily="34" charset="0"/>
              </a:rPr>
              <a:t>Výpočet hodnoty akcie obchodované na tuzemském veřejném trhu</a:t>
            </a:r>
            <a:br>
              <a:rPr lang="cs-CZ" sz="2400" b="1" dirty="0">
                <a:latin typeface="Arial" panose="020B0604020202020204" pitchFamily="34" charset="0"/>
              </a:rPr>
            </a:b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18006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0B11FA3F-8895-47EB-BBEC-466A36270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948" y="1989056"/>
            <a:ext cx="6089716" cy="3657600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8CD991E5-C8ED-4951-8A99-8BBE4E988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262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E42B1C8E-530A-4DAD-8B14-516D678DE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36" y="1762813"/>
            <a:ext cx="8091864" cy="4374037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205DFEB3-01B6-4B08-9C85-32BF6B6D0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396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DCB3FC3F-33F0-4433-8335-9E3273D58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64" y="2394478"/>
            <a:ext cx="7635838" cy="2507197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B46448F9-BA07-4AE0-8B28-51A514D13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785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85BC6F9-F616-4CB5-8C4D-E647A610D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38" y="1847546"/>
            <a:ext cx="7988169" cy="4015926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1C14FCDF-CB0F-45FA-A4CC-A815801A8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076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77F516C-43CB-42CE-9FF1-ECF7952B2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670" y="1630838"/>
            <a:ext cx="8044730" cy="3103178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6576DB1A-A7DD-4DD0-9730-C571A1E88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963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57FF49EB-A50D-4BE7-A706-9C9A3FDEB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097" y="1706253"/>
            <a:ext cx="7762164" cy="3667436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E0BC27EF-8830-4967-BE74-75FEAEEDD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96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05C941E-6382-4C96-8D80-064118258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133" y="1791094"/>
            <a:ext cx="5641950" cy="3114391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7D01AF67-A141-4A59-888C-3705419B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699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5E0A1782-EA61-40B6-8230-80FFA9E8CC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64" y="1979247"/>
            <a:ext cx="8082437" cy="4303049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5B1C507A-F95D-4E45-AA0A-B8B8A0373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472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30A4B53D-C69B-4406-AE71-4C7878D57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646" y="1809947"/>
            <a:ext cx="7912755" cy="2981510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8FDB134E-17A6-4B0F-BD30-29C001652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655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4FFFA7F2-C414-4733-BBF4-535DCF45EC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646" y="1800521"/>
            <a:ext cx="7912755" cy="4481775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178FABB2-88B8-4C75-BF01-BBB89A1FF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04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838C224-F4DE-4D30-8445-70DCB5D3B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072" y="2083325"/>
            <a:ext cx="7903328" cy="2652479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EDBB6A52-8808-47B3-AB6D-657400581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104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08E12D27-2A26-453B-8414-0BBA6CCC9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474" y="2290714"/>
            <a:ext cx="7761926" cy="1975913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032E9731-DB89-4403-B5A3-480571646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>
                <a:latin typeface="Arial" panose="020B0604020202020204" pitchFamily="34" charset="0"/>
              </a:rPr>
              <a:t>Výpočet hodnoty kupónů, opčních listů a zatímních listů</a:t>
            </a:r>
            <a:br>
              <a:rPr lang="cs-CZ" sz="2400" b="1" dirty="0">
                <a:latin typeface="Arial" panose="020B0604020202020204" pitchFamily="34" charset="0"/>
              </a:rPr>
            </a:b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109974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1E7DE38-971C-49FC-94AE-519881CFA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00" y="1913642"/>
            <a:ext cx="7413009" cy="2976602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13BF428E-6A87-4559-A2CD-CB9841F35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0395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90160796-C129-45A5-B49A-8CDE1B74A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64" y="1668545"/>
            <a:ext cx="8082437" cy="4506012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CAF1AB25-845C-4689-8A02-2AC5BE6F3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449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42025FC7-61C2-4E9A-AE30-432F51221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219" y="1838228"/>
            <a:ext cx="7288876" cy="3036775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896E0887-B330-4A3D-919C-F5E5F0ABC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851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1CD46385-32DE-4C9E-8C65-9B53077EB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64" y="1640264"/>
            <a:ext cx="8082437" cy="4642032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8A1CE546-D4E5-4F19-B0E8-9A06530E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38848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A9AD6965-69B6-4289-B6B4-25C6625D9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21" y="1602557"/>
            <a:ext cx="6732148" cy="3268634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F1E5333C-A2A0-40FA-B06E-1FA343D7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0056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C54B1F09-C4F9-44EE-BDF1-37DCF8D29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78" y="1922464"/>
            <a:ext cx="7928486" cy="4359833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9DFD5112-6A18-4E20-9227-5E63F8F2E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9387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C7D320F2-499B-4CEF-924E-04927E056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328" y="1734533"/>
            <a:ext cx="7743072" cy="3294161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CE0C6F5C-5BD4-4808-AB84-79897B20D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806" y="575705"/>
            <a:ext cx="8229600" cy="1055133"/>
          </a:xfrm>
        </p:spPr>
        <p:txBody>
          <a:bodyPr>
            <a:normAutofit fontScale="90000"/>
          </a:bodyPr>
          <a:lstStyle/>
          <a:p>
            <a:r>
              <a:rPr lang="cs-CZ" sz="2400" b="1" dirty="0">
                <a:latin typeface="Arial" panose="020B0604020202020204" pitchFamily="34" charset="0"/>
              </a:rPr>
              <a:t>Výpočet hodnoty cenného papíru obchodovaného na zahraničním veřejném trhu</a:t>
            </a:r>
            <a:br>
              <a:rPr lang="cs-CZ" sz="1800" b="1" dirty="0">
                <a:solidFill>
                  <a:srgbClr val="08A8F8"/>
                </a:solidFill>
                <a:latin typeface="Arial" panose="020B0604020202020204" pitchFamily="34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11452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597FE292-331B-4920-8AB1-C84013FEB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32" y="2149311"/>
            <a:ext cx="7988169" cy="3195687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8FAEC412-323E-4902-A8D5-749678B00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>
                <a:latin typeface="Arial" panose="020B0604020202020204" pitchFamily="34" charset="0"/>
              </a:rPr>
              <a:t>Zpřístupnění vypočtených hodnot akcií a dluhopisů</a:t>
            </a:r>
            <a:br>
              <a:rPr lang="cs-CZ" sz="2400" b="1" dirty="0">
                <a:latin typeface="Arial" panose="020B0604020202020204" pitchFamily="34" charset="0"/>
              </a:rPr>
            </a:b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900022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53F77E6-212A-4349-9BBB-67B1F74CB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267" y="1922463"/>
            <a:ext cx="6012662" cy="4676300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DCB4186E-6CBB-4AFE-956B-43A18B42A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806" y="575704"/>
            <a:ext cx="8229600" cy="1271950"/>
          </a:xfrm>
        </p:spPr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2E3A59"/>
                </a:solidFill>
                <a:effectLst/>
                <a:latin typeface="Roboto Slab"/>
              </a:rPr>
              <a:t>Výpočet Ceny akcie při výplatě Hotovostní Dividendy</a:t>
            </a:r>
            <a:br>
              <a:rPr lang="cs-CZ" b="1" i="0" dirty="0">
                <a:solidFill>
                  <a:srgbClr val="2E3A59"/>
                </a:solidFill>
                <a:effectLst/>
                <a:latin typeface="Roboto Slab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4218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D5F63DDC-2F10-4028-BFC5-8CF4DFDF8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38" y="2223294"/>
            <a:ext cx="7408862" cy="2849562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CB870962-21CE-4BCB-982F-D86C889BF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81796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E8A0DBC5-7136-450E-A420-62CE71700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54" y="1752780"/>
            <a:ext cx="5845924" cy="4704580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E9BCE183-DAAE-4C9C-87CF-5B8D54548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2E3A59"/>
                </a:solidFill>
                <a:effectLst/>
                <a:latin typeface="Roboto Slab"/>
              </a:rPr>
              <a:t>Výpočet Ceny akcie při Akciové dividendě</a:t>
            </a:r>
            <a:br>
              <a:rPr lang="cs-CZ" b="1" i="0" dirty="0">
                <a:solidFill>
                  <a:srgbClr val="2E3A59"/>
                </a:solidFill>
                <a:effectLst/>
                <a:latin typeface="Roboto Slab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80395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5806" y="1703388"/>
            <a:ext cx="7920846" cy="504910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/>
              <a:t>podle druhu emitenta se rozlišují 4 druhy obligací </a:t>
            </a:r>
            <a:br>
              <a:rPr lang="cs-CZ" dirty="0"/>
            </a:br>
            <a:r>
              <a:rPr lang="cs-CZ" dirty="0"/>
              <a:t>a jsou seřazeny podle rizika, které přinášejí: </a:t>
            </a:r>
          </a:p>
          <a:p>
            <a:pPr marL="0" indent="0" algn="just">
              <a:buNone/>
            </a:pPr>
            <a:endParaRPr lang="cs-CZ" dirty="0"/>
          </a:p>
          <a:p>
            <a:pPr marL="457200" indent="-457200" algn="just">
              <a:buAutoNum type="arabicParenR"/>
            </a:pPr>
            <a:r>
              <a:rPr lang="cs-CZ" dirty="0"/>
              <a:t>Státní dluhopisy – emituje je ČNB se souhlasem ministerstva financí, má splatnost 5 a více let, příkladem dluhopis sloužící k pokrytí schodku státního rozpočtu za celý fiskální (rozpočtový) rok, povodňové obligace, </a:t>
            </a:r>
          </a:p>
          <a:p>
            <a:pPr marL="0" indent="0" algn="just">
              <a:buNone/>
            </a:pPr>
            <a:endParaRPr lang="cs-CZ" dirty="0"/>
          </a:p>
          <a:p>
            <a:pPr marL="457200" indent="-457200" algn="just">
              <a:buFont typeface="+mj-lt"/>
              <a:buAutoNum type="arabicParenR" startAt="2"/>
            </a:pPr>
            <a:r>
              <a:rPr lang="cs-CZ" dirty="0"/>
              <a:t>Bankovní dluhopisy – emitují je komerční banky</a:t>
            </a:r>
            <a:br>
              <a:rPr lang="cs-CZ" dirty="0"/>
            </a:br>
            <a:r>
              <a:rPr lang="cs-CZ" dirty="0"/>
              <a:t>v případě, že chtějí zvýšit svůj základní kapitál, případně pro zajištění zvýšení své likvidity,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5807" y="575705"/>
            <a:ext cx="6893905" cy="626269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Dluhopisy (obligace)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36209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34356" y="1921992"/>
            <a:ext cx="7408862" cy="4211523"/>
          </a:xfrm>
        </p:spPr>
        <p:txBody>
          <a:bodyPr/>
          <a:lstStyle/>
          <a:p>
            <a:pPr marL="457200" indent="-457200" algn="just">
              <a:buFont typeface="+mj-lt"/>
              <a:buAutoNum type="arabicParenR" startAt="3"/>
            </a:pPr>
            <a:r>
              <a:rPr lang="cs-CZ" dirty="0"/>
              <a:t>Podnikové dluhopisy – emitují je podniky </a:t>
            </a:r>
            <a:br>
              <a:rPr lang="cs-CZ" dirty="0"/>
            </a:br>
            <a:r>
              <a:rPr lang="cs-CZ" dirty="0"/>
              <a:t>v případě dodatečných investic (př. nové prostory, více materiálu…), jsou více úročeny (riziko zániku firmy a nevyplacení dividend),</a:t>
            </a:r>
          </a:p>
          <a:p>
            <a:pPr marL="457200" indent="-457200" algn="just">
              <a:buFont typeface="+mj-lt"/>
              <a:buAutoNum type="arabicParenR" startAt="3"/>
            </a:pPr>
            <a:endParaRPr lang="cs-CZ" dirty="0"/>
          </a:p>
          <a:p>
            <a:pPr marL="457200" indent="-457200" algn="just">
              <a:buFont typeface="+mj-lt"/>
              <a:buAutoNum type="arabicParenR" startAt="3"/>
            </a:pPr>
            <a:r>
              <a:rPr lang="cs-CZ" dirty="0"/>
              <a:t>Komunální dluhopisy – emitují je města a obce, v Praze Magistrát v případě infrastruktury, výstavbu sportovišť a nákupních center, nejvíce úročeny, jsou tedy nejvíce rizikové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Dluhopisy (obligace)</a:t>
            </a:r>
            <a:r>
              <a:rPr lang="cs-CZ" dirty="0"/>
              <a:t> – </a:t>
            </a:r>
          </a:p>
        </p:txBody>
      </p:sp>
    </p:spTree>
    <p:extLst>
      <p:ext uri="{BB962C8B-B14F-4D97-AF65-F5344CB8AC3E}">
        <p14:creationId xmlns:p14="http://schemas.microsoft.com/office/powerpoint/2010/main" val="18631910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5806" y="1703388"/>
            <a:ext cx="7653560" cy="4578909"/>
          </a:xfrm>
        </p:spPr>
        <p:txBody>
          <a:bodyPr/>
          <a:lstStyle/>
          <a:p>
            <a:pPr algn="just"/>
            <a:r>
              <a:rPr lang="cs-CZ" dirty="0"/>
              <a:t>Hypoteční zástavní list – zvláštní druh cenného papíru, mohou ho emitovat pouze komerční banky, které mají licenci na poskytování hypotečních úvěrů, HPZL – je protihodnota vložených peněz od investorů, kteří mají volné finanční prostředky a chtějí je zhodnotit, </a:t>
            </a:r>
            <a:br>
              <a:rPr lang="cs-CZ" dirty="0"/>
            </a:br>
            <a:r>
              <a:rPr lang="cs-CZ" dirty="0"/>
              <a:t>pro investory bezpečná investice, protože je krytá nemovitostí</a:t>
            </a:r>
          </a:p>
          <a:p>
            <a:pPr algn="just"/>
            <a:r>
              <a:rPr lang="cs-CZ" dirty="0"/>
              <a:t>Podílové listy – emitují je podílové fondy, vyjadřuje podíl na majetku podílového fondu</a:t>
            </a:r>
          </a:p>
          <a:p>
            <a:pPr algn="just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Dluhopisy (obligace)  </a:t>
            </a:r>
          </a:p>
        </p:txBody>
      </p:sp>
    </p:spTree>
    <p:extLst>
      <p:ext uri="{BB962C8B-B14F-4D97-AF65-F5344CB8AC3E}">
        <p14:creationId xmlns:p14="http://schemas.microsoft.com/office/powerpoint/2010/main" val="774325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47BB51BD-D987-40F0-9343-F1D630157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780" y="2413528"/>
            <a:ext cx="7720038" cy="3868768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D389C249-9E72-457D-AF8B-99825C87B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3851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851EFC5C-F8FF-4069-A8A3-4F343AF3C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952" y="1649692"/>
            <a:ext cx="8016449" cy="3411709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DE6D4B29-7D41-4F39-8D98-DD3A33AF1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2693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1DA86D61-8BC0-47D7-BA6B-C81BED7F9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634" y="1894789"/>
            <a:ext cx="7846767" cy="2847358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1E5C69D9-322C-4893-A031-1269A3E92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8366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D76D4510-6A20-4FF6-ADF0-63FAE5CBE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10" y="1668545"/>
            <a:ext cx="8101291" cy="3643929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4E4F4D1D-46E2-4784-B849-3373723A2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5175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61EE0AFD-C29D-437F-8892-A959A4142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14" y="1951349"/>
            <a:ext cx="7818487" cy="2855937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CD292D29-F8BC-4485-9B68-4BA794CDE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6889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FFB96811-D234-4A7E-9BE7-44F13C561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44" y="1621411"/>
            <a:ext cx="8054157" cy="3504155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69C09110-9D2F-49D2-B58C-76300A14D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202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C5DD36E3-FC5F-4B0C-9BAD-266371384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036" y="2102178"/>
            <a:ext cx="6824388" cy="2772825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254F435B-E2A5-4339-BE01-DC970A817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40743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8D45F4-3B00-470E-BC47-F61BDB57D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7E348DF-D03C-4710-A7C3-F27534368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21" y="1405714"/>
            <a:ext cx="9205758" cy="40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837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E20376-D2EE-40BD-8448-BCA3EB12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36FC10C5-0DAE-452A-AC0E-DC7F830E9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14" y="1238033"/>
            <a:ext cx="9190516" cy="499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390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8B81D-BDC6-4D63-B56F-085EA9FF0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B7F56A2C-AC10-47F9-9584-2B0A94277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89" y="1714351"/>
            <a:ext cx="9007621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196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B57527-E24E-4244-A55E-78A6071E3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2D661346-577D-49EA-9895-55A23ABDE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04" y="1565748"/>
            <a:ext cx="9144792" cy="37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807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062CE7-ED50-4013-9E17-8A8F32E89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8AC27DB1-ED68-4FC6-825F-C6FDBCD20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362" y="1737213"/>
            <a:ext cx="9175275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113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F2E1FA-C867-4988-8E5B-6409ECB28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3A0613E4-6314-47E7-91F2-4D0AE5D16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90" y="1489542"/>
            <a:ext cx="9228620" cy="38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995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D7C68F-A100-4A50-A12D-142C150E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D41179D-D714-4707-B90A-0C3AA6630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00" y="940854"/>
            <a:ext cx="9220999" cy="49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082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ED09DF-1A9B-4F89-8982-026D72592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66E5C69-2DD7-4E33-AD4C-323836E26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69" y="1584800"/>
            <a:ext cx="9243861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064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8AEE35-94A3-494C-AC09-02A9ADFD1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ECF8BA16-5941-4F25-9CF9-CFF2CD4B1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52" y="1291405"/>
            <a:ext cx="9182896" cy="427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540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470044-C654-4BB7-B528-E6CC9008C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2D8AA3FF-AFE0-4FF1-9A61-C526755FF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07" y="1573369"/>
            <a:ext cx="9289585" cy="37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1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FF48BD9D-E5F4-4A84-9E3B-9904FC16A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952" y="1781666"/>
            <a:ext cx="8016449" cy="4176074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CE337B93-6AC2-4012-81A5-11C6D6117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6623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5EF06C-30F4-4766-AD7F-636F51D7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AB156A5-B84C-45AC-9D0A-2FF8B3183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11" y="1645765"/>
            <a:ext cx="9213378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550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275969-1B4D-4A77-857B-7C925AE1B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CBDF8A05-AB16-4E08-A36A-2EAFD299E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69" y="1363801"/>
            <a:ext cx="9243861" cy="41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189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9821D6-63E1-4BBD-8C1D-025889DCB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33DCD6F-657D-4B53-A9D8-67A136D94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80" y="815113"/>
            <a:ext cx="9236240" cy="52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463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FA1C7D-D75B-48F2-BE16-DF4EEAB2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E4629CAD-8A27-4B0D-83CF-8DA41C2D9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14" y="1340939"/>
            <a:ext cx="9137172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74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551FE7-7370-415E-9C05-DDF45611F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D771F9A-AB73-4CBE-A51A-FBAD69F5D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76" y="1546697"/>
            <a:ext cx="9091448" cy="37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738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143A2-A085-4D75-95A1-9C521411A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E737590-0BC5-4BFF-A0C3-CEDF2A584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80" y="1500973"/>
            <a:ext cx="9236240" cy="38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978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FA5EAF-1BDE-469D-85D9-93DF5998A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443692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DF31469D-86A4-4485-B350-0FD52AD4D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2007910"/>
            <a:ext cx="8229600" cy="3223967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14F733BA-AEA5-4E33-8B20-6EFCADE1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Linux Libertine"/>
              </a:rPr>
              <a:t>Diskont</a:t>
            </a:r>
            <a:br>
              <a:rPr lang="cs-CZ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5483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30D9317F-C125-464F-8C77-E283CE6A0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037" y="2828015"/>
            <a:ext cx="6386113" cy="2812024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86950F81-F659-4A0B-8F34-905045B78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latin typeface="Arial" panose="020B0604020202020204" pitchFamily="34" charset="0"/>
              </a:rPr>
              <a:t>Diskontování</a:t>
            </a:r>
            <a:br>
              <a:rPr lang="cs-CZ" b="0" i="0" dirty="0">
                <a:solidFill>
                  <a:srgbClr val="0C95C9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0F76A3B-D854-4973-9183-E60834410285}"/>
              </a:ext>
            </a:extLst>
          </p:cNvPr>
          <p:cNvSpPr txBox="1"/>
          <p:nvPr/>
        </p:nvSpPr>
        <p:spPr>
          <a:xfrm>
            <a:off x="2780122" y="1700644"/>
            <a:ext cx="46238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343434"/>
                </a:solidFill>
                <a:latin typeface="Arial" panose="020B0604020202020204" pitchFamily="34" charset="0"/>
              </a:rPr>
              <a:t>Při úročení posouváme čas dopředu, naopak při diskontování posouváme čas dozadu.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0224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8D9A6134-C0BF-404B-8EF5-1A73AD7CF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646" y="1630838"/>
            <a:ext cx="7607430" cy="4651459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CD354388-2795-41B5-B2E7-11CCF848F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8216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331</Words>
  <Application>Microsoft Office PowerPoint</Application>
  <PresentationFormat>Širokoúhlá obrazovka</PresentationFormat>
  <Paragraphs>31</Paragraphs>
  <Slides>66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73" baseType="lpstr">
      <vt:lpstr>Arial</vt:lpstr>
      <vt:lpstr>Calibri</vt:lpstr>
      <vt:lpstr>Calibri Light</vt:lpstr>
      <vt:lpstr>Linux Libertine</vt:lpstr>
      <vt:lpstr>Roboto Slab</vt:lpstr>
      <vt:lpstr>Times New Roman</vt:lpstr>
      <vt:lpstr>Motiv Office</vt:lpstr>
      <vt:lpstr> Výpočet hodnoty akcie, dluhopisů, kupónových dluhopisů</vt:lpstr>
      <vt:lpstr>Výpočet hodnoty akcie obchodované na tuzemském veřejném trhu </vt:lpstr>
      <vt:lpstr>Prezentace aplikace PowerPoint</vt:lpstr>
      <vt:lpstr>Prezentace aplikace PowerPoint</vt:lpstr>
      <vt:lpstr>Prezentace aplikace PowerPoint</vt:lpstr>
      <vt:lpstr>Prezentace aplikace PowerPoint</vt:lpstr>
      <vt:lpstr>Diskont </vt:lpstr>
      <vt:lpstr>Diskontování </vt:lpstr>
      <vt:lpstr>Prezentace aplikace PowerPoint</vt:lpstr>
      <vt:lpstr>Diskontování</vt:lpstr>
      <vt:lpstr>Prezentace aplikace PowerPoint</vt:lpstr>
      <vt:lpstr>Prezentace aplikace PowerPoint</vt:lpstr>
      <vt:lpstr>Diskont </vt:lpstr>
      <vt:lpstr>Prezentace aplikace PowerPoint</vt:lpstr>
      <vt:lpstr>Výpočet hodnoty podílového listu otevřeného podílového fondu </vt:lpstr>
      <vt:lpstr>Prezentace aplikace PowerPoint</vt:lpstr>
      <vt:lpstr>Prezentace aplikace PowerPoint</vt:lpstr>
      <vt:lpstr>Prezentace aplikace PowerPoint</vt:lpstr>
      <vt:lpstr>Výpočet hodnoty dluhopisu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Výpočet hodnoty kupónů, opčních listů a zatímních listů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Výpočet hodnoty cenného papíru obchodovaného na zahraničním veřejném trhu </vt:lpstr>
      <vt:lpstr>Zpřístupnění vypočtených hodnot akcií a dluhopisů </vt:lpstr>
      <vt:lpstr>Výpočet Ceny akcie při výplatě Hotovostní Dividendy </vt:lpstr>
      <vt:lpstr>Výpočet Ceny akcie při Akciové dividendě </vt:lpstr>
      <vt:lpstr>Dluhopisy (obligace)</vt:lpstr>
      <vt:lpstr>Dluhopisy (obligace) – </vt:lpstr>
      <vt:lpstr>Dluhopisy (obligace)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pojistné pojmy 30.11.2021</dc:title>
  <dc:creator>Roman Hlawiczka</dc:creator>
  <cp:lastModifiedBy>Roman Hlawiczka</cp:lastModifiedBy>
  <cp:revision>3</cp:revision>
  <dcterms:created xsi:type="dcterms:W3CDTF">2021-11-29T22:19:04Z</dcterms:created>
  <dcterms:modified xsi:type="dcterms:W3CDTF">2022-10-24T22:21:21Z</dcterms:modified>
</cp:coreProperties>
</file>