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319" r:id="rId3"/>
    <p:sldId id="320" r:id="rId4"/>
    <p:sldId id="321" r:id="rId5"/>
    <p:sldId id="322" r:id="rId6"/>
    <p:sldId id="323" r:id="rId7"/>
    <p:sldId id="324" r:id="rId8"/>
    <p:sldId id="333" r:id="rId9"/>
    <p:sldId id="334" r:id="rId10"/>
    <p:sldId id="325" r:id="rId11"/>
    <p:sldId id="326" r:id="rId12"/>
    <p:sldId id="327" r:id="rId13"/>
    <p:sldId id="328" r:id="rId14"/>
    <p:sldId id="329" r:id="rId15"/>
    <p:sldId id="330" r:id="rId16"/>
    <p:sldId id="331" r:id="rId17"/>
    <p:sldId id="332" r:id="rId18"/>
    <p:sldId id="315" r:id="rId1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902424-81CC-4638-B0E3-69BC5EE0C0EF}"/>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D47A5E8D-4D5D-470D-B326-4FD5DD8AE6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6E704581-F94F-4656-A048-AD8B93096F9E}"/>
              </a:ext>
            </a:extLst>
          </p:cNvPr>
          <p:cNvSpPr>
            <a:spLocks noGrp="1"/>
          </p:cNvSpPr>
          <p:nvPr>
            <p:ph type="dt" sz="half" idx="10"/>
          </p:nvPr>
        </p:nvSpPr>
        <p:spPr/>
        <p:txBody>
          <a:bodyPr/>
          <a:lstStyle/>
          <a:p>
            <a:fld id="{FC27245A-E5F8-4779-9C3A-01C6A47CB877}" type="datetimeFigureOut">
              <a:rPr lang="cs-CZ" smtClean="0"/>
              <a:t>13.12.2022</a:t>
            </a:fld>
            <a:endParaRPr lang="cs-CZ"/>
          </a:p>
        </p:txBody>
      </p:sp>
      <p:sp>
        <p:nvSpPr>
          <p:cNvPr id="5" name="Zástupný symbol pro zápatí 4">
            <a:extLst>
              <a:ext uri="{FF2B5EF4-FFF2-40B4-BE49-F238E27FC236}">
                <a16:creationId xmlns:a16="http://schemas.microsoft.com/office/drawing/2014/main" id="{63748CF5-B30C-4257-B09C-A51CD5BD1BB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DE485DB-3D29-4F1C-BF13-A0686194B07C}"/>
              </a:ext>
            </a:extLst>
          </p:cNvPr>
          <p:cNvSpPr>
            <a:spLocks noGrp="1"/>
          </p:cNvSpPr>
          <p:nvPr>
            <p:ph type="sldNum" sz="quarter" idx="12"/>
          </p:nvPr>
        </p:nvSpPr>
        <p:spPr/>
        <p:txBody>
          <a:bodyPr/>
          <a:lstStyle/>
          <a:p>
            <a:fld id="{417BD07D-8104-4578-BB01-F8A2B3A41910}" type="slidenum">
              <a:rPr lang="cs-CZ" smtClean="0"/>
              <a:t>‹#›</a:t>
            </a:fld>
            <a:endParaRPr lang="cs-CZ"/>
          </a:p>
        </p:txBody>
      </p:sp>
    </p:spTree>
    <p:extLst>
      <p:ext uri="{BB962C8B-B14F-4D97-AF65-F5344CB8AC3E}">
        <p14:creationId xmlns:p14="http://schemas.microsoft.com/office/powerpoint/2010/main" val="2412833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A041AA-1DC6-42E3-83A0-45E86E5CB16C}"/>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51A92AB2-720F-4D25-80D2-B49DE3F01B39}"/>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386E297-9404-4594-A1CB-D5FB1FD8EB5B}"/>
              </a:ext>
            </a:extLst>
          </p:cNvPr>
          <p:cNvSpPr>
            <a:spLocks noGrp="1"/>
          </p:cNvSpPr>
          <p:nvPr>
            <p:ph type="dt" sz="half" idx="10"/>
          </p:nvPr>
        </p:nvSpPr>
        <p:spPr/>
        <p:txBody>
          <a:bodyPr/>
          <a:lstStyle/>
          <a:p>
            <a:fld id="{FC27245A-E5F8-4779-9C3A-01C6A47CB877}" type="datetimeFigureOut">
              <a:rPr lang="cs-CZ" smtClean="0"/>
              <a:t>13.12.2022</a:t>
            </a:fld>
            <a:endParaRPr lang="cs-CZ"/>
          </a:p>
        </p:txBody>
      </p:sp>
      <p:sp>
        <p:nvSpPr>
          <p:cNvPr id="5" name="Zástupný symbol pro zápatí 4">
            <a:extLst>
              <a:ext uri="{FF2B5EF4-FFF2-40B4-BE49-F238E27FC236}">
                <a16:creationId xmlns:a16="http://schemas.microsoft.com/office/drawing/2014/main" id="{CB0DA2EE-788A-4B12-9BB1-0717A2E36C0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B480D13-0137-4891-B7CE-C4AF388C4DAF}"/>
              </a:ext>
            </a:extLst>
          </p:cNvPr>
          <p:cNvSpPr>
            <a:spLocks noGrp="1"/>
          </p:cNvSpPr>
          <p:nvPr>
            <p:ph type="sldNum" sz="quarter" idx="12"/>
          </p:nvPr>
        </p:nvSpPr>
        <p:spPr/>
        <p:txBody>
          <a:bodyPr/>
          <a:lstStyle/>
          <a:p>
            <a:fld id="{417BD07D-8104-4578-BB01-F8A2B3A41910}" type="slidenum">
              <a:rPr lang="cs-CZ" smtClean="0"/>
              <a:t>‹#›</a:t>
            </a:fld>
            <a:endParaRPr lang="cs-CZ"/>
          </a:p>
        </p:txBody>
      </p:sp>
    </p:spTree>
    <p:extLst>
      <p:ext uri="{BB962C8B-B14F-4D97-AF65-F5344CB8AC3E}">
        <p14:creationId xmlns:p14="http://schemas.microsoft.com/office/powerpoint/2010/main" val="2121721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F9ACCDA9-DDEB-44A1-A222-01514645827A}"/>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1FB18677-F180-4B08-8BA9-E9EC65E12A65}"/>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0397BE9-A008-4BA3-B463-70AC9E7DB0E0}"/>
              </a:ext>
            </a:extLst>
          </p:cNvPr>
          <p:cNvSpPr>
            <a:spLocks noGrp="1"/>
          </p:cNvSpPr>
          <p:nvPr>
            <p:ph type="dt" sz="half" idx="10"/>
          </p:nvPr>
        </p:nvSpPr>
        <p:spPr/>
        <p:txBody>
          <a:bodyPr/>
          <a:lstStyle/>
          <a:p>
            <a:fld id="{FC27245A-E5F8-4779-9C3A-01C6A47CB877}" type="datetimeFigureOut">
              <a:rPr lang="cs-CZ" smtClean="0"/>
              <a:t>13.12.2022</a:t>
            </a:fld>
            <a:endParaRPr lang="cs-CZ"/>
          </a:p>
        </p:txBody>
      </p:sp>
      <p:sp>
        <p:nvSpPr>
          <p:cNvPr id="5" name="Zástupný symbol pro zápatí 4">
            <a:extLst>
              <a:ext uri="{FF2B5EF4-FFF2-40B4-BE49-F238E27FC236}">
                <a16:creationId xmlns:a16="http://schemas.microsoft.com/office/drawing/2014/main" id="{C01793D5-7E13-4282-A8E2-A3E4AA6A047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B12FBC5-32A3-4917-9620-AD5B1615B0DD}"/>
              </a:ext>
            </a:extLst>
          </p:cNvPr>
          <p:cNvSpPr>
            <a:spLocks noGrp="1"/>
          </p:cNvSpPr>
          <p:nvPr>
            <p:ph type="sldNum" sz="quarter" idx="12"/>
          </p:nvPr>
        </p:nvSpPr>
        <p:spPr/>
        <p:txBody>
          <a:bodyPr/>
          <a:lstStyle/>
          <a:p>
            <a:fld id="{417BD07D-8104-4578-BB01-F8A2B3A41910}" type="slidenum">
              <a:rPr lang="cs-CZ" smtClean="0"/>
              <a:t>‹#›</a:t>
            </a:fld>
            <a:endParaRPr lang="cs-CZ"/>
          </a:p>
        </p:txBody>
      </p:sp>
    </p:spTree>
    <p:extLst>
      <p:ext uri="{BB962C8B-B14F-4D97-AF65-F5344CB8AC3E}">
        <p14:creationId xmlns:p14="http://schemas.microsoft.com/office/powerpoint/2010/main" val="34900932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92577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7995" y="302585"/>
            <a:ext cx="1274720" cy="994283"/>
          </a:xfrm>
          <a:prstGeom prst="rect">
            <a:avLst/>
          </a:prstGeom>
        </p:spPr>
      </p:pic>
      <p:sp>
        <p:nvSpPr>
          <p:cNvPr id="7" name="Nadpis 1"/>
          <p:cNvSpPr>
            <a:spLocks noGrp="1"/>
          </p:cNvSpPr>
          <p:nvPr>
            <p:ph type="title"/>
          </p:nvPr>
        </p:nvSpPr>
        <p:spPr>
          <a:xfrm>
            <a:off x="335360" y="260649"/>
            <a:ext cx="6048672" cy="676937"/>
          </a:xfrm>
          <a:prstGeom prst="rect">
            <a:avLst/>
          </a:prstGeom>
          <a:noFill/>
          <a:ln>
            <a:noFill/>
          </a:ln>
        </p:spPr>
        <p:txBody>
          <a:bodyPr anchor="t">
            <a:noAutofit/>
          </a:bodyPr>
          <a:lstStyle>
            <a:lvl1pPr algn="l">
              <a:defRPr sz="3200"/>
            </a:lvl1pPr>
          </a:lstStyle>
          <a:p>
            <a:pPr algn="l"/>
            <a:r>
              <a:rPr lang="cs-CZ" sz="32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335360" y="932723"/>
            <a:ext cx="9889099"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335360" y="6309320"/>
            <a:ext cx="11547355"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314987" y="6309320"/>
            <a:ext cx="3860800" cy="365125"/>
          </a:xfrm>
          <a:prstGeom prst="rect">
            <a:avLst/>
          </a:prstGeom>
        </p:spPr>
        <p:txBody>
          <a:bodyPr/>
          <a:lstStyle>
            <a:lvl1pPr algn="l">
              <a:defRPr sz="1067">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10416480" y="6309320"/>
            <a:ext cx="144016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4254213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CC7718-42BB-4BD3-835E-0E4CD3FD22E8}"/>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C80D49E4-D4CB-46FD-A2FA-137A773C5F9B}"/>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BA09F7D-692E-4E67-BB22-C5569BC901FF}"/>
              </a:ext>
            </a:extLst>
          </p:cNvPr>
          <p:cNvSpPr>
            <a:spLocks noGrp="1"/>
          </p:cNvSpPr>
          <p:nvPr>
            <p:ph type="dt" sz="half" idx="10"/>
          </p:nvPr>
        </p:nvSpPr>
        <p:spPr/>
        <p:txBody>
          <a:bodyPr/>
          <a:lstStyle/>
          <a:p>
            <a:fld id="{FC27245A-E5F8-4779-9C3A-01C6A47CB877}" type="datetimeFigureOut">
              <a:rPr lang="cs-CZ" smtClean="0"/>
              <a:t>13.12.2022</a:t>
            </a:fld>
            <a:endParaRPr lang="cs-CZ"/>
          </a:p>
        </p:txBody>
      </p:sp>
      <p:sp>
        <p:nvSpPr>
          <p:cNvPr id="5" name="Zástupný symbol pro zápatí 4">
            <a:extLst>
              <a:ext uri="{FF2B5EF4-FFF2-40B4-BE49-F238E27FC236}">
                <a16:creationId xmlns:a16="http://schemas.microsoft.com/office/drawing/2014/main" id="{562CB900-003C-48C4-A6BE-825B08DA152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5F5FF82-BCF8-4FA1-BFC1-5BDBE9BC11EB}"/>
              </a:ext>
            </a:extLst>
          </p:cNvPr>
          <p:cNvSpPr>
            <a:spLocks noGrp="1"/>
          </p:cNvSpPr>
          <p:nvPr>
            <p:ph type="sldNum" sz="quarter" idx="12"/>
          </p:nvPr>
        </p:nvSpPr>
        <p:spPr/>
        <p:txBody>
          <a:bodyPr/>
          <a:lstStyle/>
          <a:p>
            <a:fld id="{417BD07D-8104-4578-BB01-F8A2B3A41910}" type="slidenum">
              <a:rPr lang="cs-CZ" smtClean="0"/>
              <a:t>‹#›</a:t>
            </a:fld>
            <a:endParaRPr lang="cs-CZ"/>
          </a:p>
        </p:txBody>
      </p:sp>
    </p:spTree>
    <p:extLst>
      <p:ext uri="{BB962C8B-B14F-4D97-AF65-F5344CB8AC3E}">
        <p14:creationId xmlns:p14="http://schemas.microsoft.com/office/powerpoint/2010/main" val="1947781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5E9B6-1A0B-42CE-A967-3414F3B5F557}"/>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E706F99A-DC28-4174-BDB3-47C0A59A06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1307EEEE-9686-4097-8D7E-052CCB53E17C}"/>
              </a:ext>
            </a:extLst>
          </p:cNvPr>
          <p:cNvSpPr>
            <a:spLocks noGrp="1"/>
          </p:cNvSpPr>
          <p:nvPr>
            <p:ph type="dt" sz="half" idx="10"/>
          </p:nvPr>
        </p:nvSpPr>
        <p:spPr/>
        <p:txBody>
          <a:bodyPr/>
          <a:lstStyle/>
          <a:p>
            <a:fld id="{FC27245A-E5F8-4779-9C3A-01C6A47CB877}" type="datetimeFigureOut">
              <a:rPr lang="cs-CZ" smtClean="0"/>
              <a:t>13.12.2022</a:t>
            </a:fld>
            <a:endParaRPr lang="cs-CZ"/>
          </a:p>
        </p:txBody>
      </p:sp>
      <p:sp>
        <p:nvSpPr>
          <p:cNvPr id="5" name="Zástupný symbol pro zápatí 4">
            <a:extLst>
              <a:ext uri="{FF2B5EF4-FFF2-40B4-BE49-F238E27FC236}">
                <a16:creationId xmlns:a16="http://schemas.microsoft.com/office/drawing/2014/main" id="{A07EACBF-7642-4A83-83C8-D3E70E93867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DFD50D9-B7A6-4AC1-921E-2D5EC7231556}"/>
              </a:ext>
            </a:extLst>
          </p:cNvPr>
          <p:cNvSpPr>
            <a:spLocks noGrp="1"/>
          </p:cNvSpPr>
          <p:nvPr>
            <p:ph type="sldNum" sz="quarter" idx="12"/>
          </p:nvPr>
        </p:nvSpPr>
        <p:spPr/>
        <p:txBody>
          <a:bodyPr/>
          <a:lstStyle/>
          <a:p>
            <a:fld id="{417BD07D-8104-4578-BB01-F8A2B3A41910}" type="slidenum">
              <a:rPr lang="cs-CZ" smtClean="0"/>
              <a:t>‹#›</a:t>
            </a:fld>
            <a:endParaRPr lang="cs-CZ"/>
          </a:p>
        </p:txBody>
      </p:sp>
    </p:spTree>
    <p:extLst>
      <p:ext uri="{BB962C8B-B14F-4D97-AF65-F5344CB8AC3E}">
        <p14:creationId xmlns:p14="http://schemas.microsoft.com/office/powerpoint/2010/main" val="3319237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3C697C-9A4A-4F03-9756-EF9142D3913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6C37960C-47F8-4073-AFF3-3830ADE023AA}"/>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6939CEF8-CF58-4B33-A63F-E6DDC0825088}"/>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06F6A5EE-5042-49A9-8C3D-906E443B4E02}"/>
              </a:ext>
            </a:extLst>
          </p:cNvPr>
          <p:cNvSpPr>
            <a:spLocks noGrp="1"/>
          </p:cNvSpPr>
          <p:nvPr>
            <p:ph type="dt" sz="half" idx="10"/>
          </p:nvPr>
        </p:nvSpPr>
        <p:spPr/>
        <p:txBody>
          <a:bodyPr/>
          <a:lstStyle/>
          <a:p>
            <a:fld id="{FC27245A-E5F8-4779-9C3A-01C6A47CB877}" type="datetimeFigureOut">
              <a:rPr lang="cs-CZ" smtClean="0"/>
              <a:t>13.12.2022</a:t>
            </a:fld>
            <a:endParaRPr lang="cs-CZ"/>
          </a:p>
        </p:txBody>
      </p:sp>
      <p:sp>
        <p:nvSpPr>
          <p:cNvPr id="6" name="Zástupný symbol pro zápatí 5">
            <a:extLst>
              <a:ext uri="{FF2B5EF4-FFF2-40B4-BE49-F238E27FC236}">
                <a16:creationId xmlns:a16="http://schemas.microsoft.com/office/drawing/2014/main" id="{B871C377-237A-4629-BD15-786694A7478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BFAE9F4-37CA-4F26-947D-F511147864E2}"/>
              </a:ext>
            </a:extLst>
          </p:cNvPr>
          <p:cNvSpPr>
            <a:spLocks noGrp="1"/>
          </p:cNvSpPr>
          <p:nvPr>
            <p:ph type="sldNum" sz="quarter" idx="12"/>
          </p:nvPr>
        </p:nvSpPr>
        <p:spPr/>
        <p:txBody>
          <a:bodyPr/>
          <a:lstStyle/>
          <a:p>
            <a:fld id="{417BD07D-8104-4578-BB01-F8A2B3A41910}" type="slidenum">
              <a:rPr lang="cs-CZ" smtClean="0"/>
              <a:t>‹#›</a:t>
            </a:fld>
            <a:endParaRPr lang="cs-CZ"/>
          </a:p>
        </p:txBody>
      </p:sp>
    </p:spTree>
    <p:extLst>
      <p:ext uri="{BB962C8B-B14F-4D97-AF65-F5344CB8AC3E}">
        <p14:creationId xmlns:p14="http://schemas.microsoft.com/office/powerpoint/2010/main" val="1792685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5DB5CC-F6B9-419C-AC0B-CB463BCF60C5}"/>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B9BCB793-2CE7-491B-8581-B17CAE1D4D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FAB91353-BBCE-4780-AF65-1EDB07F16216}"/>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E7BDED28-82AF-4E2D-B058-72E60EF94B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FAF8D2DD-652B-4E92-8CFA-F5CFA9931AEF}"/>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C44140DE-CFD7-4876-804D-51ABB02A573C}"/>
              </a:ext>
            </a:extLst>
          </p:cNvPr>
          <p:cNvSpPr>
            <a:spLocks noGrp="1"/>
          </p:cNvSpPr>
          <p:nvPr>
            <p:ph type="dt" sz="half" idx="10"/>
          </p:nvPr>
        </p:nvSpPr>
        <p:spPr/>
        <p:txBody>
          <a:bodyPr/>
          <a:lstStyle/>
          <a:p>
            <a:fld id="{FC27245A-E5F8-4779-9C3A-01C6A47CB877}" type="datetimeFigureOut">
              <a:rPr lang="cs-CZ" smtClean="0"/>
              <a:t>13.12.2022</a:t>
            </a:fld>
            <a:endParaRPr lang="cs-CZ"/>
          </a:p>
        </p:txBody>
      </p:sp>
      <p:sp>
        <p:nvSpPr>
          <p:cNvPr id="8" name="Zástupný symbol pro zápatí 7">
            <a:extLst>
              <a:ext uri="{FF2B5EF4-FFF2-40B4-BE49-F238E27FC236}">
                <a16:creationId xmlns:a16="http://schemas.microsoft.com/office/drawing/2014/main" id="{5C45E8D3-1411-495B-8B85-BA3FF4492787}"/>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E6E552D8-5036-4FCC-AC3B-50DC7CB14638}"/>
              </a:ext>
            </a:extLst>
          </p:cNvPr>
          <p:cNvSpPr>
            <a:spLocks noGrp="1"/>
          </p:cNvSpPr>
          <p:nvPr>
            <p:ph type="sldNum" sz="quarter" idx="12"/>
          </p:nvPr>
        </p:nvSpPr>
        <p:spPr/>
        <p:txBody>
          <a:bodyPr/>
          <a:lstStyle/>
          <a:p>
            <a:fld id="{417BD07D-8104-4578-BB01-F8A2B3A41910}" type="slidenum">
              <a:rPr lang="cs-CZ" smtClean="0"/>
              <a:t>‹#›</a:t>
            </a:fld>
            <a:endParaRPr lang="cs-CZ"/>
          </a:p>
        </p:txBody>
      </p:sp>
    </p:spTree>
    <p:extLst>
      <p:ext uri="{BB962C8B-B14F-4D97-AF65-F5344CB8AC3E}">
        <p14:creationId xmlns:p14="http://schemas.microsoft.com/office/powerpoint/2010/main" val="975057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9C5D86-1C4A-4771-BB6A-C7FA28A3024B}"/>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863C6E01-7370-406B-A519-D773BE4488B9}"/>
              </a:ext>
            </a:extLst>
          </p:cNvPr>
          <p:cNvSpPr>
            <a:spLocks noGrp="1"/>
          </p:cNvSpPr>
          <p:nvPr>
            <p:ph type="dt" sz="half" idx="10"/>
          </p:nvPr>
        </p:nvSpPr>
        <p:spPr/>
        <p:txBody>
          <a:bodyPr/>
          <a:lstStyle/>
          <a:p>
            <a:fld id="{FC27245A-E5F8-4779-9C3A-01C6A47CB877}" type="datetimeFigureOut">
              <a:rPr lang="cs-CZ" smtClean="0"/>
              <a:t>13.12.2022</a:t>
            </a:fld>
            <a:endParaRPr lang="cs-CZ"/>
          </a:p>
        </p:txBody>
      </p:sp>
      <p:sp>
        <p:nvSpPr>
          <p:cNvPr id="4" name="Zástupný symbol pro zápatí 3">
            <a:extLst>
              <a:ext uri="{FF2B5EF4-FFF2-40B4-BE49-F238E27FC236}">
                <a16:creationId xmlns:a16="http://schemas.microsoft.com/office/drawing/2014/main" id="{F81388AE-FAC8-4679-8539-FF9DA0FB54B9}"/>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E6446AB8-6496-47C6-A39C-0953E7228D0B}"/>
              </a:ext>
            </a:extLst>
          </p:cNvPr>
          <p:cNvSpPr>
            <a:spLocks noGrp="1"/>
          </p:cNvSpPr>
          <p:nvPr>
            <p:ph type="sldNum" sz="quarter" idx="12"/>
          </p:nvPr>
        </p:nvSpPr>
        <p:spPr/>
        <p:txBody>
          <a:bodyPr/>
          <a:lstStyle/>
          <a:p>
            <a:fld id="{417BD07D-8104-4578-BB01-F8A2B3A41910}" type="slidenum">
              <a:rPr lang="cs-CZ" smtClean="0"/>
              <a:t>‹#›</a:t>
            </a:fld>
            <a:endParaRPr lang="cs-CZ"/>
          </a:p>
        </p:txBody>
      </p:sp>
    </p:spTree>
    <p:extLst>
      <p:ext uri="{BB962C8B-B14F-4D97-AF65-F5344CB8AC3E}">
        <p14:creationId xmlns:p14="http://schemas.microsoft.com/office/powerpoint/2010/main" val="3965383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35B2898F-14FE-4DB8-BD8F-76C764DA0CC5}"/>
              </a:ext>
            </a:extLst>
          </p:cNvPr>
          <p:cNvSpPr>
            <a:spLocks noGrp="1"/>
          </p:cNvSpPr>
          <p:nvPr>
            <p:ph type="dt" sz="half" idx="10"/>
          </p:nvPr>
        </p:nvSpPr>
        <p:spPr/>
        <p:txBody>
          <a:bodyPr/>
          <a:lstStyle/>
          <a:p>
            <a:fld id="{FC27245A-E5F8-4779-9C3A-01C6A47CB877}" type="datetimeFigureOut">
              <a:rPr lang="cs-CZ" smtClean="0"/>
              <a:t>13.12.2022</a:t>
            </a:fld>
            <a:endParaRPr lang="cs-CZ"/>
          </a:p>
        </p:txBody>
      </p:sp>
      <p:sp>
        <p:nvSpPr>
          <p:cNvPr id="3" name="Zástupný symbol pro zápatí 2">
            <a:extLst>
              <a:ext uri="{FF2B5EF4-FFF2-40B4-BE49-F238E27FC236}">
                <a16:creationId xmlns:a16="http://schemas.microsoft.com/office/drawing/2014/main" id="{12E12A7F-49BC-4F8B-B5BB-FAED67B46A70}"/>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80F728A2-8A61-4608-9865-98C556936303}"/>
              </a:ext>
            </a:extLst>
          </p:cNvPr>
          <p:cNvSpPr>
            <a:spLocks noGrp="1"/>
          </p:cNvSpPr>
          <p:nvPr>
            <p:ph type="sldNum" sz="quarter" idx="12"/>
          </p:nvPr>
        </p:nvSpPr>
        <p:spPr/>
        <p:txBody>
          <a:bodyPr/>
          <a:lstStyle/>
          <a:p>
            <a:fld id="{417BD07D-8104-4578-BB01-F8A2B3A41910}" type="slidenum">
              <a:rPr lang="cs-CZ" smtClean="0"/>
              <a:t>‹#›</a:t>
            </a:fld>
            <a:endParaRPr lang="cs-CZ"/>
          </a:p>
        </p:txBody>
      </p:sp>
    </p:spTree>
    <p:extLst>
      <p:ext uri="{BB962C8B-B14F-4D97-AF65-F5344CB8AC3E}">
        <p14:creationId xmlns:p14="http://schemas.microsoft.com/office/powerpoint/2010/main" val="2547091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DD5C41-8E18-4A86-A2CC-3224EBEEC66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EE5A6F26-14B2-4136-9748-29F5579188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AAAEFD8A-E3BA-40A7-8432-FA40D7D4EE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EFF2C6E5-1638-4808-9DB1-702BFE824F40}"/>
              </a:ext>
            </a:extLst>
          </p:cNvPr>
          <p:cNvSpPr>
            <a:spLocks noGrp="1"/>
          </p:cNvSpPr>
          <p:nvPr>
            <p:ph type="dt" sz="half" idx="10"/>
          </p:nvPr>
        </p:nvSpPr>
        <p:spPr/>
        <p:txBody>
          <a:bodyPr/>
          <a:lstStyle/>
          <a:p>
            <a:fld id="{FC27245A-E5F8-4779-9C3A-01C6A47CB877}" type="datetimeFigureOut">
              <a:rPr lang="cs-CZ" smtClean="0"/>
              <a:t>13.12.2022</a:t>
            </a:fld>
            <a:endParaRPr lang="cs-CZ"/>
          </a:p>
        </p:txBody>
      </p:sp>
      <p:sp>
        <p:nvSpPr>
          <p:cNvPr id="6" name="Zástupný symbol pro zápatí 5">
            <a:extLst>
              <a:ext uri="{FF2B5EF4-FFF2-40B4-BE49-F238E27FC236}">
                <a16:creationId xmlns:a16="http://schemas.microsoft.com/office/drawing/2014/main" id="{0793476E-5528-46ED-B8B7-849F6BE603C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40CDFF8-D974-4B57-88E7-D2A4B068723C}"/>
              </a:ext>
            </a:extLst>
          </p:cNvPr>
          <p:cNvSpPr>
            <a:spLocks noGrp="1"/>
          </p:cNvSpPr>
          <p:nvPr>
            <p:ph type="sldNum" sz="quarter" idx="12"/>
          </p:nvPr>
        </p:nvSpPr>
        <p:spPr/>
        <p:txBody>
          <a:bodyPr/>
          <a:lstStyle/>
          <a:p>
            <a:fld id="{417BD07D-8104-4578-BB01-F8A2B3A41910}" type="slidenum">
              <a:rPr lang="cs-CZ" smtClean="0"/>
              <a:t>‹#›</a:t>
            </a:fld>
            <a:endParaRPr lang="cs-CZ"/>
          </a:p>
        </p:txBody>
      </p:sp>
    </p:spTree>
    <p:extLst>
      <p:ext uri="{BB962C8B-B14F-4D97-AF65-F5344CB8AC3E}">
        <p14:creationId xmlns:p14="http://schemas.microsoft.com/office/powerpoint/2010/main" val="3313022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7F9F2F-3E00-4091-9D1C-15649DA1C6C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41DB94E7-0ABA-4F91-BE60-6E735F258E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99359B94-F58B-49A7-929C-4CCF1890E7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B4F6E63A-37C0-4411-BD79-8DA51FE4F25F}"/>
              </a:ext>
            </a:extLst>
          </p:cNvPr>
          <p:cNvSpPr>
            <a:spLocks noGrp="1"/>
          </p:cNvSpPr>
          <p:nvPr>
            <p:ph type="dt" sz="half" idx="10"/>
          </p:nvPr>
        </p:nvSpPr>
        <p:spPr/>
        <p:txBody>
          <a:bodyPr/>
          <a:lstStyle/>
          <a:p>
            <a:fld id="{FC27245A-E5F8-4779-9C3A-01C6A47CB877}" type="datetimeFigureOut">
              <a:rPr lang="cs-CZ" smtClean="0"/>
              <a:t>13.12.2022</a:t>
            </a:fld>
            <a:endParaRPr lang="cs-CZ"/>
          </a:p>
        </p:txBody>
      </p:sp>
      <p:sp>
        <p:nvSpPr>
          <p:cNvPr id="6" name="Zástupný symbol pro zápatí 5">
            <a:extLst>
              <a:ext uri="{FF2B5EF4-FFF2-40B4-BE49-F238E27FC236}">
                <a16:creationId xmlns:a16="http://schemas.microsoft.com/office/drawing/2014/main" id="{F90F84C3-DDD1-40C2-9AC7-872AAC30464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F662BFF-170A-490A-8506-F354A31BE9DE}"/>
              </a:ext>
            </a:extLst>
          </p:cNvPr>
          <p:cNvSpPr>
            <a:spLocks noGrp="1"/>
          </p:cNvSpPr>
          <p:nvPr>
            <p:ph type="sldNum" sz="quarter" idx="12"/>
          </p:nvPr>
        </p:nvSpPr>
        <p:spPr/>
        <p:txBody>
          <a:bodyPr/>
          <a:lstStyle/>
          <a:p>
            <a:fld id="{417BD07D-8104-4578-BB01-F8A2B3A41910}" type="slidenum">
              <a:rPr lang="cs-CZ" smtClean="0"/>
              <a:t>‹#›</a:t>
            </a:fld>
            <a:endParaRPr lang="cs-CZ"/>
          </a:p>
        </p:txBody>
      </p:sp>
    </p:spTree>
    <p:extLst>
      <p:ext uri="{BB962C8B-B14F-4D97-AF65-F5344CB8AC3E}">
        <p14:creationId xmlns:p14="http://schemas.microsoft.com/office/powerpoint/2010/main" val="1933000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EA3B2A05-7247-48C7-8286-5C9BBDD307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B04A0432-CE7D-409C-9D37-39DBD34B81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B228749-3D7C-43FC-B342-176E324335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27245A-E5F8-4779-9C3A-01C6A47CB877}" type="datetimeFigureOut">
              <a:rPr lang="cs-CZ" smtClean="0"/>
              <a:t>13.12.2022</a:t>
            </a:fld>
            <a:endParaRPr lang="cs-CZ"/>
          </a:p>
        </p:txBody>
      </p:sp>
      <p:sp>
        <p:nvSpPr>
          <p:cNvPr id="5" name="Zástupný symbol pro zápatí 4">
            <a:extLst>
              <a:ext uri="{FF2B5EF4-FFF2-40B4-BE49-F238E27FC236}">
                <a16:creationId xmlns:a16="http://schemas.microsoft.com/office/drawing/2014/main" id="{79561EE1-9E9C-4E98-B329-4469E83159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6511F9C9-E552-4E5A-AB27-096DC69184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7BD07D-8104-4578-BB01-F8A2B3A41910}" type="slidenum">
              <a:rPr lang="cs-CZ" smtClean="0"/>
              <a:t>‹#›</a:t>
            </a:fld>
            <a:endParaRPr lang="cs-CZ"/>
          </a:p>
        </p:txBody>
      </p:sp>
    </p:spTree>
    <p:extLst>
      <p:ext uri="{BB962C8B-B14F-4D97-AF65-F5344CB8AC3E}">
        <p14:creationId xmlns:p14="http://schemas.microsoft.com/office/powerpoint/2010/main" val="18737850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40701"/>
            <a:ext cx="2266000" cy="1767481"/>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335360" y="1508787"/>
            <a:ext cx="7488832" cy="2880320"/>
          </a:xfrm>
          <a:prstGeom prst="rect">
            <a:avLst/>
          </a:prstGeom>
        </p:spPr>
        <p:txBody>
          <a:bodyPr anchor="t">
            <a:noAutofit/>
          </a:bodyPr>
          <a:lstStyle/>
          <a:p>
            <a:pPr algn="l"/>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Zdravotní a důchodové pojištění</a:t>
            </a:r>
          </a:p>
        </p:txBody>
      </p:sp>
      <p:sp>
        <p:nvSpPr>
          <p:cNvPr id="9" name="Podnadpis 2"/>
          <p:cNvSpPr txBox="1">
            <a:spLocks/>
          </p:cNvSpPr>
          <p:nvPr/>
        </p:nvSpPr>
        <p:spPr>
          <a:xfrm>
            <a:off x="7920843" y="4738255"/>
            <a:ext cx="4042186" cy="1763087"/>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600" dirty="0">
                <a:solidFill>
                  <a:srgbClr val="307871"/>
                </a:solidFill>
                <a:latin typeface="Times New Roman" panose="02020603050405020304" pitchFamily="18" charset="0"/>
                <a:cs typeface="Times New Roman" panose="02020603050405020304" pitchFamily="18" charset="0"/>
              </a:rPr>
              <a:t>FIU/BPFPM</a:t>
            </a:r>
          </a:p>
          <a:p>
            <a:pPr algn="r"/>
            <a:r>
              <a:rPr lang="cs-CZ" altLang="cs-CZ" sz="1600" dirty="0">
                <a:solidFill>
                  <a:srgbClr val="307871"/>
                </a:solidFill>
                <a:latin typeface="Times New Roman" panose="02020603050405020304" pitchFamily="18" charset="0"/>
                <a:cs typeface="Times New Roman" panose="02020603050405020304" pitchFamily="18" charset="0"/>
              </a:rPr>
              <a:t>Ing. Roman Hlawiczka, Ph.D.</a:t>
            </a:r>
          </a:p>
          <a:p>
            <a:pPr algn="r"/>
            <a:r>
              <a:rPr lang="pl-PL" altLang="cs-CZ" sz="1600" dirty="0">
                <a:solidFill>
                  <a:srgbClr val="307871"/>
                </a:solidFill>
                <a:latin typeface="Times New Roman" panose="02020603050405020304" pitchFamily="18" charset="0"/>
                <a:cs typeface="Times New Roman" panose="02020603050405020304" pitchFamily="18" charset="0"/>
              </a:rPr>
              <a:t>Katedra financí a účetnictví</a:t>
            </a:r>
          </a:p>
        </p:txBody>
      </p:sp>
    </p:spTree>
    <p:extLst>
      <p:ext uri="{BB962C8B-B14F-4D97-AF65-F5344CB8AC3E}">
        <p14:creationId xmlns:p14="http://schemas.microsoft.com/office/powerpoint/2010/main" val="14802653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F5843E-8597-620E-5ED7-6154447F6E49}"/>
              </a:ext>
            </a:extLst>
          </p:cNvPr>
          <p:cNvSpPr>
            <a:spLocks noGrp="1"/>
          </p:cNvSpPr>
          <p:nvPr>
            <p:ph type="title"/>
          </p:nvPr>
        </p:nvSpPr>
        <p:spPr>
          <a:xfrm>
            <a:off x="335360" y="260649"/>
            <a:ext cx="9127422" cy="676937"/>
          </a:xfrm>
        </p:spPr>
        <p:txBody>
          <a:bodyPr/>
          <a:lstStyle/>
          <a:p>
            <a:r>
              <a:rPr lang="cs-CZ" dirty="0"/>
              <a:t>Důchodové pojištění – důchodová kalkulačka</a:t>
            </a:r>
          </a:p>
        </p:txBody>
      </p:sp>
      <p:sp>
        <p:nvSpPr>
          <p:cNvPr id="4" name="TextovéPole 3">
            <a:extLst>
              <a:ext uri="{FF2B5EF4-FFF2-40B4-BE49-F238E27FC236}">
                <a16:creationId xmlns:a16="http://schemas.microsoft.com/office/drawing/2014/main" id="{9B8945C5-131E-5D4F-A155-03735C3FDAF3}"/>
              </a:ext>
            </a:extLst>
          </p:cNvPr>
          <p:cNvSpPr txBox="1"/>
          <p:nvPr/>
        </p:nvSpPr>
        <p:spPr>
          <a:xfrm>
            <a:off x="688133" y="1539752"/>
            <a:ext cx="8567834" cy="707886"/>
          </a:xfrm>
          <a:prstGeom prst="rect">
            <a:avLst/>
          </a:prstGeom>
          <a:noFill/>
        </p:spPr>
        <p:txBody>
          <a:bodyPr wrap="square">
            <a:spAutoFit/>
          </a:bodyPr>
          <a:lstStyle/>
          <a:p>
            <a:r>
              <a:rPr lang="cs-CZ" sz="2000" dirty="0"/>
              <a:t>Důchodové pojištění (příp. též penzijní pojištění, I. pilíř) tvoří spolu s nemocenským pojištěním součást sociálního zabezpečení.</a:t>
            </a:r>
          </a:p>
        </p:txBody>
      </p:sp>
      <p:sp>
        <p:nvSpPr>
          <p:cNvPr id="6" name="TextovéPole 5">
            <a:extLst>
              <a:ext uri="{FF2B5EF4-FFF2-40B4-BE49-F238E27FC236}">
                <a16:creationId xmlns:a16="http://schemas.microsoft.com/office/drawing/2014/main" id="{E02ABBE0-690B-43CC-5D38-90A142B46A96}"/>
              </a:ext>
            </a:extLst>
          </p:cNvPr>
          <p:cNvSpPr txBox="1"/>
          <p:nvPr/>
        </p:nvSpPr>
        <p:spPr>
          <a:xfrm>
            <a:off x="688133" y="2560595"/>
            <a:ext cx="9668848" cy="2585323"/>
          </a:xfrm>
          <a:prstGeom prst="rect">
            <a:avLst/>
          </a:prstGeom>
          <a:noFill/>
        </p:spPr>
        <p:txBody>
          <a:bodyPr wrap="square">
            <a:spAutoFit/>
          </a:bodyPr>
          <a:lstStyle/>
          <a:p>
            <a:r>
              <a:rPr lang="cs-CZ" b="0" i="0" dirty="0">
                <a:solidFill>
                  <a:srgbClr val="202122"/>
                </a:solidFill>
                <a:effectLst/>
                <a:latin typeface="Arial" panose="020B0604020202020204" pitchFamily="34" charset="0"/>
              </a:rPr>
              <a:t>Zákon o důchodovém pojištění upravuje hmotné zabezpečení pojištěnců pro případ stáří, poklesu pracovní schopnosti z důvodu dlouhodobě nepříznivého zdravotního stavu (tj. invalidity) a úmrtí živitele prostřednictvím důchodů. Jiné dávky se z důchodového pojištění neposkytují. </a:t>
            </a:r>
          </a:p>
          <a:p>
            <a:endParaRPr lang="cs-CZ" dirty="0">
              <a:solidFill>
                <a:srgbClr val="202122"/>
              </a:solidFill>
              <a:latin typeface="Arial" panose="020B0604020202020204" pitchFamily="34" charset="0"/>
            </a:endParaRPr>
          </a:p>
          <a:p>
            <a:r>
              <a:rPr lang="cs-CZ" b="0" i="0" dirty="0">
                <a:solidFill>
                  <a:srgbClr val="202122"/>
                </a:solidFill>
                <a:effectLst/>
                <a:latin typeface="Arial" panose="020B0604020202020204" pitchFamily="34" charset="0"/>
              </a:rPr>
              <a:t>Důchodové pojištění je podle zákona jednotné pro všechny skupiny pojištěnců, tj. zaměstnance, osoby ve služebním poměru, členy družstev, osoby samostatně výdělečně činné a další skupiny pojištěnců. Při splnění stanovených podmínek je pojištění povinné (jen v určitém rozsahu je možné se účastnit dobrovolně)</a:t>
            </a:r>
            <a:endParaRPr lang="cs-CZ" dirty="0"/>
          </a:p>
        </p:txBody>
      </p:sp>
      <p:sp>
        <p:nvSpPr>
          <p:cNvPr id="8" name="TextovéPole 7">
            <a:extLst>
              <a:ext uri="{FF2B5EF4-FFF2-40B4-BE49-F238E27FC236}">
                <a16:creationId xmlns:a16="http://schemas.microsoft.com/office/drawing/2014/main" id="{9929C590-13B0-F395-1741-167DD60B5340}"/>
              </a:ext>
            </a:extLst>
          </p:cNvPr>
          <p:cNvSpPr txBox="1"/>
          <p:nvPr/>
        </p:nvSpPr>
        <p:spPr>
          <a:xfrm>
            <a:off x="2087725" y="5520430"/>
            <a:ext cx="6097554" cy="369332"/>
          </a:xfrm>
          <a:prstGeom prst="rect">
            <a:avLst/>
          </a:prstGeom>
          <a:noFill/>
        </p:spPr>
        <p:txBody>
          <a:bodyPr wrap="square">
            <a:spAutoFit/>
          </a:bodyPr>
          <a:lstStyle/>
          <a:p>
            <a:r>
              <a:rPr lang="cs-CZ" dirty="0"/>
              <a:t>https://www.mpsv.cz/duchodove-pojisteni#ps</a:t>
            </a:r>
          </a:p>
        </p:txBody>
      </p:sp>
    </p:spTree>
    <p:extLst>
      <p:ext uri="{BB962C8B-B14F-4D97-AF65-F5344CB8AC3E}">
        <p14:creationId xmlns:p14="http://schemas.microsoft.com/office/powerpoint/2010/main" val="3452628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0581FE-A33E-6883-9513-8661B45AD3C6}"/>
              </a:ext>
            </a:extLst>
          </p:cNvPr>
          <p:cNvSpPr>
            <a:spLocks noGrp="1"/>
          </p:cNvSpPr>
          <p:nvPr>
            <p:ph type="title"/>
          </p:nvPr>
        </p:nvSpPr>
        <p:spPr/>
        <p:txBody>
          <a:bodyPr/>
          <a:lstStyle/>
          <a:p>
            <a:r>
              <a:rPr lang="cs-CZ" b="0" i="0" dirty="0">
                <a:solidFill>
                  <a:srgbClr val="000000"/>
                </a:solidFill>
                <a:effectLst/>
                <a:latin typeface="PT Sans" panose="020B0503020203020204" pitchFamily="34" charset="-18"/>
              </a:rPr>
              <a:t>Sociální a zdravotní pojištění</a:t>
            </a:r>
            <a:br>
              <a:rPr lang="cs-CZ" b="0" i="0" dirty="0">
                <a:solidFill>
                  <a:srgbClr val="000000"/>
                </a:solidFill>
                <a:effectLst/>
                <a:latin typeface="PT Sans" panose="020B0503020203020204" pitchFamily="34" charset="-18"/>
              </a:rPr>
            </a:br>
            <a:endParaRPr lang="cs-CZ" dirty="0"/>
          </a:p>
        </p:txBody>
      </p:sp>
      <p:sp>
        <p:nvSpPr>
          <p:cNvPr id="4" name="TextovéPole 3">
            <a:extLst>
              <a:ext uri="{FF2B5EF4-FFF2-40B4-BE49-F238E27FC236}">
                <a16:creationId xmlns:a16="http://schemas.microsoft.com/office/drawing/2014/main" id="{621F5317-6BFA-7783-D42F-C4385D15B652}"/>
              </a:ext>
            </a:extLst>
          </p:cNvPr>
          <p:cNvSpPr txBox="1"/>
          <p:nvPr/>
        </p:nvSpPr>
        <p:spPr>
          <a:xfrm>
            <a:off x="1275962" y="2047984"/>
            <a:ext cx="8409214" cy="1477328"/>
          </a:xfrm>
          <a:prstGeom prst="rect">
            <a:avLst/>
          </a:prstGeom>
          <a:noFill/>
        </p:spPr>
        <p:txBody>
          <a:bodyPr wrap="square">
            <a:spAutoFit/>
          </a:bodyPr>
          <a:lstStyle/>
          <a:p>
            <a:r>
              <a:rPr lang="cs-CZ" dirty="0"/>
              <a:t>Každý zaměstnanec i osoba samostatně výdělečně činná (OSVČ) musí ze zákona platit sociální a zdravotní pojištění. Jedná se o povinnou daň, která se zaměstnancům automaticky strhává z platu, přičemž část těchto odvodů za ně platí jejich zaměstnavatel. Osoby samostatně výdělečně činné si pak platí zdravotní a sociální pojištění v rámci povinných odvodů.</a:t>
            </a:r>
          </a:p>
        </p:txBody>
      </p:sp>
    </p:spTree>
    <p:extLst>
      <p:ext uri="{BB962C8B-B14F-4D97-AF65-F5344CB8AC3E}">
        <p14:creationId xmlns:p14="http://schemas.microsoft.com/office/powerpoint/2010/main" val="3586261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F59378-34A7-8DF9-B98A-7EDFCFFFB8F6}"/>
              </a:ext>
            </a:extLst>
          </p:cNvPr>
          <p:cNvSpPr>
            <a:spLocks noGrp="1"/>
          </p:cNvSpPr>
          <p:nvPr>
            <p:ph type="title"/>
          </p:nvPr>
        </p:nvSpPr>
        <p:spPr/>
        <p:txBody>
          <a:bodyPr/>
          <a:lstStyle/>
          <a:p>
            <a:r>
              <a:rPr lang="cs-CZ" b="1" i="0" dirty="0">
                <a:solidFill>
                  <a:srgbClr val="000000"/>
                </a:solidFill>
                <a:effectLst/>
                <a:latin typeface="PT Sans" panose="020B0503020203020204" pitchFamily="34" charset="-18"/>
              </a:rPr>
              <a:t>Zdravotní pojištění</a:t>
            </a:r>
            <a:br>
              <a:rPr lang="cs-CZ" b="1" i="0" dirty="0">
                <a:solidFill>
                  <a:srgbClr val="000000"/>
                </a:solidFill>
                <a:effectLst/>
                <a:latin typeface="PT Sans" panose="020B0503020203020204" pitchFamily="34" charset="-18"/>
              </a:rPr>
            </a:br>
            <a:endParaRPr lang="cs-CZ" dirty="0"/>
          </a:p>
        </p:txBody>
      </p:sp>
      <p:sp>
        <p:nvSpPr>
          <p:cNvPr id="4" name="TextovéPole 3">
            <a:extLst>
              <a:ext uri="{FF2B5EF4-FFF2-40B4-BE49-F238E27FC236}">
                <a16:creationId xmlns:a16="http://schemas.microsoft.com/office/drawing/2014/main" id="{1E67CF19-2ACD-9A8F-BAAE-636CB58992CC}"/>
              </a:ext>
            </a:extLst>
          </p:cNvPr>
          <p:cNvSpPr txBox="1"/>
          <p:nvPr/>
        </p:nvSpPr>
        <p:spPr>
          <a:xfrm>
            <a:off x="755780" y="1287624"/>
            <a:ext cx="8390552" cy="1754326"/>
          </a:xfrm>
          <a:prstGeom prst="rect">
            <a:avLst/>
          </a:prstGeom>
          <a:noFill/>
        </p:spPr>
        <p:txBody>
          <a:bodyPr wrap="square">
            <a:spAutoFit/>
          </a:bodyPr>
          <a:lstStyle/>
          <a:p>
            <a:r>
              <a:rPr lang="cs-CZ" dirty="0"/>
              <a:t>Zaměstnanci</a:t>
            </a:r>
          </a:p>
          <a:p>
            <a:r>
              <a:rPr lang="cs-CZ" dirty="0"/>
              <a:t>Pokud jde o zaměstnance, zdravotní pojištění představuje celkem 13,5 % jejich vyměřovacího základu, přičemž jednu třetinu hradí sami zaměstnanci (4,5 %) a zbytek pak jejich zaměstnavatelé (9 %). Minimální vyměřovací základ se u zaměstnanců rovná minimální mzdě, která pro rok 2022 činí 16 200 Kč. Minimální pojistné, které představuje 13,5 % této částky, je tak stanoveno na 2187 Kč.</a:t>
            </a:r>
          </a:p>
        </p:txBody>
      </p:sp>
    </p:spTree>
    <p:extLst>
      <p:ext uri="{BB962C8B-B14F-4D97-AF65-F5344CB8AC3E}">
        <p14:creationId xmlns:p14="http://schemas.microsoft.com/office/powerpoint/2010/main" val="28928550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D49240-BEC6-FF29-2624-6F4A34FD70B8}"/>
              </a:ext>
            </a:extLst>
          </p:cNvPr>
          <p:cNvSpPr>
            <a:spLocks noGrp="1"/>
          </p:cNvSpPr>
          <p:nvPr>
            <p:ph type="title"/>
          </p:nvPr>
        </p:nvSpPr>
        <p:spPr/>
        <p:txBody>
          <a:bodyPr/>
          <a:lstStyle/>
          <a:p>
            <a:endParaRPr lang="cs-CZ"/>
          </a:p>
        </p:txBody>
      </p:sp>
      <p:sp>
        <p:nvSpPr>
          <p:cNvPr id="4" name="TextovéPole 3">
            <a:extLst>
              <a:ext uri="{FF2B5EF4-FFF2-40B4-BE49-F238E27FC236}">
                <a16:creationId xmlns:a16="http://schemas.microsoft.com/office/drawing/2014/main" id="{ACEF499E-9008-300B-D9B3-8816DAFDE5EF}"/>
              </a:ext>
            </a:extLst>
          </p:cNvPr>
          <p:cNvSpPr txBox="1"/>
          <p:nvPr/>
        </p:nvSpPr>
        <p:spPr>
          <a:xfrm>
            <a:off x="671804" y="1028343"/>
            <a:ext cx="9563878" cy="3139321"/>
          </a:xfrm>
          <a:prstGeom prst="rect">
            <a:avLst/>
          </a:prstGeom>
          <a:noFill/>
        </p:spPr>
        <p:txBody>
          <a:bodyPr wrap="square">
            <a:spAutoFit/>
          </a:bodyPr>
          <a:lstStyle/>
          <a:p>
            <a:pPr algn="l"/>
            <a:r>
              <a:rPr lang="cs-CZ" b="1" i="0" dirty="0">
                <a:solidFill>
                  <a:srgbClr val="111111"/>
                </a:solidFill>
                <a:effectLst/>
                <a:latin typeface="PT Sans" panose="020B0503020203020204" pitchFamily="34" charset="-18"/>
              </a:rPr>
              <a:t>OSVČ a OBZP</a:t>
            </a:r>
          </a:p>
          <a:p>
            <a:pPr algn="l"/>
            <a:r>
              <a:rPr lang="cs-CZ" b="0" i="0" dirty="0">
                <a:solidFill>
                  <a:srgbClr val="000000"/>
                </a:solidFill>
                <a:effectLst/>
                <a:latin typeface="PT Sans" panose="020B0503020203020204" pitchFamily="34" charset="-18"/>
              </a:rPr>
              <a:t>Osoby samostatně výdělečně činné (OSVČ), ale také osoby bez zdanitelných příjmů (OBZP) si musí zdravotní pojištění hradit samy. Pojistné se zde počítá jako </a:t>
            </a:r>
            <a:r>
              <a:rPr lang="cs-CZ" b="1" i="0" dirty="0">
                <a:solidFill>
                  <a:srgbClr val="000000"/>
                </a:solidFill>
                <a:effectLst/>
                <a:latin typeface="PT Sans" panose="020B0503020203020204" pitchFamily="34" charset="-18"/>
              </a:rPr>
              <a:t>13,5 % vyměřovacího základu</a:t>
            </a:r>
            <a:r>
              <a:rPr lang="cs-CZ" b="0" i="0" dirty="0">
                <a:solidFill>
                  <a:srgbClr val="000000"/>
                </a:solidFill>
                <a:effectLst/>
                <a:latin typeface="PT Sans" panose="020B0503020203020204" pitchFamily="34" charset="-18"/>
              </a:rPr>
              <a:t>. V případě OSVČ se přitom za vyměřovací základ považuje 50 % z částky rozdílu mezi příjmy a výdaji potřebnými k dosažení, zajištění a udržení příjmů ze samostatné výdělečné činnosti. Minimálním měsíčním vyměřovacím základem je pak polovina aktuální průměrné mzdy.</a:t>
            </a:r>
          </a:p>
          <a:p>
            <a:pPr algn="l"/>
            <a:r>
              <a:rPr lang="cs-CZ" b="0" i="0" dirty="0">
                <a:solidFill>
                  <a:srgbClr val="000000"/>
                </a:solidFill>
                <a:effectLst/>
                <a:latin typeface="PT Sans" panose="020B0503020203020204" pitchFamily="34" charset="-18"/>
              </a:rPr>
              <a:t>OSVČ platí pojistné formou měsíčních záloh na pojistné a doplatku pojistného po podání přehledu o příjmech a výdajích za uplynulý kalendářní rok. V roce 2022 činí </a:t>
            </a:r>
            <a:r>
              <a:rPr lang="cs-CZ" b="1" i="0" dirty="0">
                <a:solidFill>
                  <a:srgbClr val="000000"/>
                </a:solidFill>
                <a:effectLst/>
                <a:latin typeface="PT Sans" panose="020B0503020203020204" pitchFamily="34" charset="-18"/>
              </a:rPr>
              <a:t>minimální výše zálohy 2627 Kč.</a:t>
            </a:r>
            <a:endParaRPr lang="cs-CZ" b="0" i="0" dirty="0">
              <a:solidFill>
                <a:srgbClr val="000000"/>
              </a:solidFill>
              <a:effectLst/>
              <a:latin typeface="PT Sans" panose="020B0503020203020204" pitchFamily="34" charset="-18"/>
            </a:endParaRPr>
          </a:p>
          <a:p>
            <a:pPr algn="l"/>
            <a:r>
              <a:rPr lang="cs-CZ" b="0" i="0" dirty="0">
                <a:solidFill>
                  <a:srgbClr val="000000"/>
                </a:solidFill>
                <a:effectLst/>
                <a:latin typeface="PT Sans" panose="020B0503020203020204" pitchFamily="34" charset="-18"/>
              </a:rPr>
              <a:t>U OBZP je pak za vyměřovací základ považována částka, která odpovídá výši minimální mzdy (momentálně tedy 16 200 Kč).</a:t>
            </a:r>
          </a:p>
        </p:txBody>
      </p:sp>
    </p:spTree>
    <p:extLst>
      <p:ext uri="{BB962C8B-B14F-4D97-AF65-F5344CB8AC3E}">
        <p14:creationId xmlns:p14="http://schemas.microsoft.com/office/powerpoint/2010/main" val="2544213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230E92-2BC8-C70A-2EF2-0C199561B1A3}"/>
              </a:ext>
            </a:extLst>
          </p:cNvPr>
          <p:cNvSpPr>
            <a:spLocks noGrp="1"/>
          </p:cNvSpPr>
          <p:nvPr>
            <p:ph type="title"/>
          </p:nvPr>
        </p:nvSpPr>
        <p:spPr>
          <a:xfrm>
            <a:off x="335360" y="260649"/>
            <a:ext cx="8845962" cy="676937"/>
          </a:xfrm>
        </p:spPr>
        <p:txBody>
          <a:bodyPr/>
          <a:lstStyle/>
          <a:p>
            <a:r>
              <a:rPr lang="cs-CZ" b="1" i="0" dirty="0">
                <a:solidFill>
                  <a:srgbClr val="111111"/>
                </a:solidFill>
                <a:effectLst/>
                <a:latin typeface="PT Sans" panose="020B0503020203020204" pitchFamily="34" charset="-18"/>
              </a:rPr>
              <a:t>Osoby, za které hradí zdravotní pojištění stát:</a:t>
            </a:r>
            <a:br>
              <a:rPr lang="cs-CZ" b="1" i="0" dirty="0">
                <a:solidFill>
                  <a:srgbClr val="111111"/>
                </a:solidFill>
                <a:effectLst/>
                <a:latin typeface="PT Sans" panose="020B0503020203020204" pitchFamily="34" charset="-18"/>
              </a:rPr>
            </a:br>
            <a:endParaRPr lang="cs-CZ" dirty="0"/>
          </a:p>
        </p:txBody>
      </p:sp>
      <p:sp>
        <p:nvSpPr>
          <p:cNvPr id="4" name="TextovéPole 3">
            <a:extLst>
              <a:ext uri="{FF2B5EF4-FFF2-40B4-BE49-F238E27FC236}">
                <a16:creationId xmlns:a16="http://schemas.microsoft.com/office/drawing/2014/main" id="{C37EB40F-E777-CE65-4C3A-2FD62D2B9986}"/>
              </a:ext>
            </a:extLst>
          </p:cNvPr>
          <p:cNvSpPr txBox="1"/>
          <p:nvPr/>
        </p:nvSpPr>
        <p:spPr>
          <a:xfrm>
            <a:off x="1089348" y="1135359"/>
            <a:ext cx="8539843" cy="4524315"/>
          </a:xfrm>
          <a:prstGeom prst="rect">
            <a:avLst/>
          </a:prstGeom>
          <a:noFill/>
        </p:spPr>
        <p:txBody>
          <a:bodyPr wrap="square">
            <a:spAutoFit/>
          </a:bodyPr>
          <a:lstStyle/>
          <a:p>
            <a:pPr algn="l">
              <a:buFont typeface="Arial" panose="020B0604020202020204" pitchFamily="34" charset="0"/>
              <a:buChar char="•"/>
            </a:pPr>
            <a:r>
              <a:rPr lang="cs-CZ" b="0" i="0" dirty="0">
                <a:solidFill>
                  <a:srgbClr val="000000"/>
                </a:solidFill>
                <a:effectLst/>
                <a:latin typeface="PT Sans" panose="020B0503020203020204" pitchFamily="34" charset="-18"/>
              </a:rPr>
              <a:t>lidé v invalidním důchodu,</a:t>
            </a:r>
          </a:p>
          <a:p>
            <a:pPr algn="l">
              <a:buFont typeface="Arial" panose="020B0604020202020204" pitchFamily="34" charset="0"/>
              <a:buChar char="•"/>
            </a:pPr>
            <a:r>
              <a:rPr lang="cs-CZ" b="0" i="0" dirty="0">
                <a:solidFill>
                  <a:srgbClr val="000000"/>
                </a:solidFill>
                <a:effectLst/>
                <a:latin typeface="PT Sans" panose="020B0503020203020204" pitchFamily="34" charset="-18"/>
              </a:rPr>
              <a:t>lidé ve starobním důchodu či v důchodovém věku,</a:t>
            </a:r>
          </a:p>
          <a:p>
            <a:pPr algn="l">
              <a:buFont typeface="Arial" panose="020B0604020202020204" pitchFamily="34" charset="0"/>
              <a:buChar char="•"/>
            </a:pPr>
            <a:r>
              <a:rPr lang="cs-CZ" b="0" i="0" dirty="0">
                <a:solidFill>
                  <a:srgbClr val="000000"/>
                </a:solidFill>
                <a:effectLst/>
                <a:latin typeface="PT Sans" panose="020B0503020203020204" pitchFamily="34" charset="-18"/>
              </a:rPr>
              <a:t>lidé, kteří pobírají vdovský, vdovecký nebo sirotčí důchod,</a:t>
            </a:r>
          </a:p>
          <a:p>
            <a:pPr algn="l">
              <a:buFont typeface="Arial" panose="020B0604020202020204" pitchFamily="34" charset="0"/>
              <a:buChar char="•"/>
            </a:pPr>
            <a:r>
              <a:rPr lang="cs-CZ" b="0" i="0" dirty="0">
                <a:solidFill>
                  <a:srgbClr val="000000"/>
                </a:solidFill>
                <a:effectLst/>
                <a:latin typeface="PT Sans" panose="020B0503020203020204" pitchFamily="34" charset="-18"/>
              </a:rPr>
              <a:t>příjemci doživotní penze a starobní penze na určenou dobu,</a:t>
            </a:r>
          </a:p>
          <a:p>
            <a:pPr algn="l">
              <a:buFont typeface="Arial" panose="020B0604020202020204" pitchFamily="34" charset="0"/>
              <a:buChar char="•"/>
            </a:pPr>
            <a:r>
              <a:rPr lang="cs-CZ" b="0" i="0" dirty="0">
                <a:solidFill>
                  <a:srgbClr val="000000"/>
                </a:solidFill>
                <a:effectLst/>
                <a:latin typeface="PT Sans" panose="020B0503020203020204" pitchFamily="34" charset="-18"/>
              </a:rPr>
              <a:t>nezaopatřené děti,</a:t>
            </a:r>
          </a:p>
          <a:p>
            <a:pPr algn="l">
              <a:buFont typeface="Arial" panose="020B0604020202020204" pitchFamily="34" charset="0"/>
              <a:buChar char="•"/>
            </a:pPr>
            <a:r>
              <a:rPr lang="cs-CZ" b="0" i="0" dirty="0">
                <a:solidFill>
                  <a:srgbClr val="000000"/>
                </a:solidFill>
                <a:effectLst/>
                <a:latin typeface="PT Sans" panose="020B0503020203020204" pitchFamily="34" charset="-18"/>
              </a:rPr>
              <a:t>doktorandi (lidé starší 26 let, kteří studují doktorské studium v prezenční formě), pokud nepatří mezi zaměstnance ani OSVČ,</a:t>
            </a:r>
          </a:p>
          <a:p>
            <a:pPr algn="l">
              <a:buFont typeface="Arial" panose="020B0604020202020204" pitchFamily="34" charset="0"/>
              <a:buChar char="•"/>
            </a:pPr>
            <a:r>
              <a:rPr lang="cs-CZ" b="0" i="0" dirty="0">
                <a:solidFill>
                  <a:srgbClr val="000000"/>
                </a:solidFill>
                <a:effectLst/>
                <a:latin typeface="PT Sans" panose="020B0503020203020204" pitchFamily="34" charset="-18"/>
              </a:rPr>
              <a:t>mladiství ve školských zařízeních pro výkon ústavní výchovy a ochranné výchovy,</a:t>
            </a:r>
          </a:p>
          <a:p>
            <a:pPr algn="l">
              <a:buFont typeface="Arial" panose="020B0604020202020204" pitchFamily="34" charset="0"/>
              <a:buChar char="•"/>
            </a:pPr>
            <a:r>
              <a:rPr lang="cs-CZ" b="0" i="0" dirty="0">
                <a:solidFill>
                  <a:srgbClr val="000000"/>
                </a:solidFill>
                <a:effectLst/>
                <a:latin typeface="PT Sans" panose="020B0503020203020204" pitchFamily="34" charset="-18"/>
              </a:rPr>
              <a:t>osoby bezmocné a osoby o ně pečující,</a:t>
            </a:r>
          </a:p>
          <a:p>
            <a:pPr algn="l">
              <a:buFont typeface="Arial" panose="020B0604020202020204" pitchFamily="34" charset="0"/>
              <a:buChar char="•"/>
            </a:pPr>
            <a:r>
              <a:rPr lang="cs-CZ" b="0" i="0" dirty="0">
                <a:solidFill>
                  <a:srgbClr val="000000"/>
                </a:solidFill>
                <a:effectLst/>
                <a:latin typeface="PT Sans" panose="020B0503020203020204" pitchFamily="34" charset="-18"/>
              </a:rPr>
              <a:t>osoby pobírající dávku pomoci v hmotné nouzi a osoby s nimi společně posuzované (v konkrétních případech),</a:t>
            </a:r>
          </a:p>
          <a:p>
            <a:pPr algn="l">
              <a:buFont typeface="Arial" panose="020B0604020202020204" pitchFamily="34" charset="0"/>
              <a:buChar char="•"/>
            </a:pPr>
            <a:r>
              <a:rPr lang="cs-CZ" b="0" i="0" dirty="0">
                <a:solidFill>
                  <a:srgbClr val="000000"/>
                </a:solidFill>
                <a:effectLst/>
                <a:latin typeface="PT Sans" panose="020B0503020203020204" pitchFamily="34" charset="-18"/>
              </a:rPr>
              <a:t>lidé ve výkonu trestu, vazby, ústavního ochranného léčení a zabezpečovací detence,</a:t>
            </a:r>
          </a:p>
          <a:p>
            <a:pPr algn="l">
              <a:buFont typeface="Arial" panose="020B0604020202020204" pitchFamily="34" charset="0"/>
              <a:buChar char="•"/>
            </a:pPr>
            <a:r>
              <a:rPr lang="cs-CZ" b="0" i="0" dirty="0">
                <a:solidFill>
                  <a:srgbClr val="000000"/>
                </a:solidFill>
                <a:effectLst/>
                <a:latin typeface="PT Sans" panose="020B0503020203020204" pitchFamily="34" charset="-18"/>
              </a:rPr>
              <a:t>lidé na rodičovské dovolené, matky na mateřské dovolené,</a:t>
            </a:r>
          </a:p>
          <a:p>
            <a:pPr algn="l">
              <a:buFont typeface="Arial" panose="020B0604020202020204" pitchFamily="34" charset="0"/>
              <a:buChar char="•"/>
            </a:pPr>
            <a:r>
              <a:rPr lang="cs-CZ" b="0" i="0" dirty="0">
                <a:solidFill>
                  <a:srgbClr val="000000"/>
                </a:solidFill>
                <a:effectLst/>
                <a:latin typeface="PT Sans" panose="020B0503020203020204" pitchFamily="34" charset="-18"/>
              </a:rPr>
              <a:t>osoby, které pobírají rodičovský příspěvek či peněžitou pomoc v mateřství,</a:t>
            </a:r>
          </a:p>
          <a:p>
            <a:pPr algn="l">
              <a:buFont typeface="Arial" panose="020B0604020202020204" pitchFamily="34" charset="0"/>
              <a:buChar char="•"/>
            </a:pPr>
            <a:r>
              <a:rPr lang="cs-CZ" b="0" i="0" dirty="0">
                <a:solidFill>
                  <a:srgbClr val="000000"/>
                </a:solidFill>
                <a:effectLst/>
                <a:latin typeface="PT Sans" panose="020B0503020203020204" pitchFamily="34" charset="-18"/>
              </a:rPr>
              <a:t>lidé v evidenci Úřadu práce,</a:t>
            </a:r>
          </a:p>
          <a:p>
            <a:pPr algn="l">
              <a:buFont typeface="Arial" panose="020B0604020202020204" pitchFamily="34" charset="0"/>
              <a:buChar char="•"/>
            </a:pPr>
            <a:r>
              <a:rPr lang="cs-CZ" b="0" i="0" dirty="0">
                <a:solidFill>
                  <a:srgbClr val="000000"/>
                </a:solidFill>
                <a:effectLst/>
                <a:latin typeface="PT Sans" panose="020B0503020203020204" pitchFamily="34" charset="-18"/>
              </a:rPr>
              <a:t>a další.</a:t>
            </a:r>
          </a:p>
        </p:txBody>
      </p:sp>
    </p:spTree>
    <p:extLst>
      <p:ext uri="{BB962C8B-B14F-4D97-AF65-F5344CB8AC3E}">
        <p14:creationId xmlns:p14="http://schemas.microsoft.com/office/powerpoint/2010/main" val="22902412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1AABC6-3D43-3806-5D97-59A465D6D6C5}"/>
              </a:ext>
            </a:extLst>
          </p:cNvPr>
          <p:cNvSpPr>
            <a:spLocks noGrp="1"/>
          </p:cNvSpPr>
          <p:nvPr>
            <p:ph type="title"/>
          </p:nvPr>
        </p:nvSpPr>
        <p:spPr/>
        <p:txBody>
          <a:bodyPr/>
          <a:lstStyle/>
          <a:p>
            <a:r>
              <a:rPr lang="cs-CZ" b="1" i="0" dirty="0">
                <a:solidFill>
                  <a:srgbClr val="000000"/>
                </a:solidFill>
                <a:effectLst/>
                <a:latin typeface="PT Sans" panose="020B0503020203020204" pitchFamily="34" charset="-18"/>
              </a:rPr>
              <a:t>Sociální pojištění</a:t>
            </a:r>
            <a:br>
              <a:rPr lang="cs-CZ" b="1" i="0" dirty="0">
                <a:solidFill>
                  <a:srgbClr val="000000"/>
                </a:solidFill>
                <a:effectLst/>
                <a:latin typeface="PT Sans" panose="020B0503020203020204" pitchFamily="34" charset="-18"/>
              </a:rPr>
            </a:br>
            <a:endParaRPr lang="cs-CZ" dirty="0"/>
          </a:p>
        </p:txBody>
      </p:sp>
      <p:sp>
        <p:nvSpPr>
          <p:cNvPr id="4" name="TextovéPole 3">
            <a:extLst>
              <a:ext uri="{FF2B5EF4-FFF2-40B4-BE49-F238E27FC236}">
                <a16:creationId xmlns:a16="http://schemas.microsoft.com/office/drawing/2014/main" id="{43F0929B-D51B-D108-2226-DCCF05553F80}"/>
              </a:ext>
            </a:extLst>
          </p:cNvPr>
          <p:cNvSpPr txBox="1"/>
          <p:nvPr/>
        </p:nvSpPr>
        <p:spPr>
          <a:xfrm>
            <a:off x="1201317" y="1339745"/>
            <a:ext cx="9566210" cy="2308324"/>
          </a:xfrm>
          <a:prstGeom prst="rect">
            <a:avLst/>
          </a:prstGeom>
          <a:noFill/>
        </p:spPr>
        <p:txBody>
          <a:bodyPr wrap="square">
            <a:spAutoFit/>
          </a:bodyPr>
          <a:lstStyle/>
          <a:p>
            <a:pPr algn="l"/>
            <a:r>
              <a:rPr lang="cs-CZ" b="0" i="0" dirty="0">
                <a:solidFill>
                  <a:srgbClr val="000000"/>
                </a:solidFill>
                <a:effectLst/>
                <a:latin typeface="PT Sans" panose="020B0503020203020204" pitchFamily="34" charset="-18"/>
              </a:rPr>
              <a:t>Sociální pojištění představuje druh daně, který se skládá ze tří různých druhů odvodů. Mezi příjmy sociálního pojištění, pomocí kterého se stát snaží zajistit sociální stabilitu, přiměřenou úroveň sociálního zabezpečení a sociální suverenitu, tedy patří </a:t>
            </a:r>
            <a:r>
              <a:rPr lang="cs-CZ" b="1" i="0" dirty="0">
                <a:solidFill>
                  <a:srgbClr val="000000"/>
                </a:solidFill>
                <a:effectLst/>
                <a:latin typeface="PT Sans" panose="020B0503020203020204" pitchFamily="34" charset="-18"/>
              </a:rPr>
              <a:t>pojistné na důchodové zabezpečení, pojistné na nemocenské pojištění</a:t>
            </a:r>
            <a:r>
              <a:rPr lang="cs-CZ" b="0" i="0" dirty="0">
                <a:solidFill>
                  <a:srgbClr val="000000"/>
                </a:solidFill>
                <a:effectLst/>
                <a:latin typeface="PT Sans" panose="020B0503020203020204" pitchFamily="34" charset="-18"/>
              </a:rPr>
              <a:t> a příspěvek na státní politiku zaměstnanosti.</a:t>
            </a:r>
          </a:p>
          <a:p>
            <a:pPr algn="l"/>
            <a:r>
              <a:rPr lang="cs-CZ" b="0" i="0" dirty="0">
                <a:solidFill>
                  <a:srgbClr val="000000"/>
                </a:solidFill>
                <a:effectLst/>
                <a:latin typeface="PT Sans" panose="020B0503020203020204" pitchFamily="34" charset="-18"/>
              </a:rPr>
              <a:t>Systém sociálního zabezpečení se snaží </a:t>
            </a:r>
            <a:r>
              <a:rPr lang="cs-CZ" b="1" i="0" dirty="0">
                <a:solidFill>
                  <a:srgbClr val="000000"/>
                </a:solidFill>
                <a:effectLst/>
                <a:latin typeface="PT Sans" panose="020B0503020203020204" pitchFamily="34" charset="-18"/>
              </a:rPr>
              <a:t>pomoci lidem, kteří se ocitli v mimořádné životní situaci</a:t>
            </a:r>
            <a:r>
              <a:rPr lang="cs-CZ" b="0" i="0" dirty="0">
                <a:solidFill>
                  <a:srgbClr val="000000"/>
                </a:solidFill>
                <a:effectLst/>
                <a:latin typeface="PT Sans" panose="020B0503020203020204" pitchFamily="34" charset="-18"/>
              </a:rPr>
              <a:t> nebo čelí nepříznivým podmínkám a hrozbám. Mezi poplatníky pojistného v tomto případě patří zaměstnanci, zaměstnavatelé, osoby samostatně výdělečně činné a dobrovolní účastníci důchodového pojištění.</a:t>
            </a:r>
          </a:p>
        </p:txBody>
      </p:sp>
      <p:sp>
        <p:nvSpPr>
          <p:cNvPr id="6" name="TextovéPole 5">
            <a:extLst>
              <a:ext uri="{FF2B5EF4-FFF2-40B4-BE49-F238E27FC236}">
                <a16:creationId xmlns:a16="http://schemas.microsoft.com/office/drawing/2014/main" id="{ACF4F797-DB07-972B-9081-203DC3C52BEA}"/>
              </a:ext>
            </a:extLst>
          </p:cNvPr>
          <p:cNvSpPr txBox="1"/>
          <p:nvPr/>
        </p:nvSpPr>
        <p:spPr>
          <a:xfrm>
            <a:off x="1313284" y="4040927"/>
            <a:ext cx="9566209" cy="923330"/>
          </a:xfrm>
          <a:prstGeom prst="rect">
            <a:avLst/>
          </a:prstGeom>
          <a:noFill/>
        </p:spPr>
        <p:txBody>
          <a:bodyPr wrap="square">
            <a:spAutoFit/>
          </a:bodyPr>
          <a:lstStyle/>
          <a:p>
            <a:r>
              <a:rPr lang="cs-CZ" dirty="0"/>
              <a:t>Podle výše jednotlivých odvodů se později odvozuje také výše konkrétních sociálních dávek. Na základě zaplaceného důchodového pojištění stát vyplácí starobní důchody, platba nemocenského pojištění poté ovlivňuje vyplácení nemocenské, mateřské či otcovské.</a:t>
            </a:r>
          </a:p>
        </p:txBody>
      </p:sp>
    </p:spTree>
    <p:extLst>
      <p:ext uri="{BB962C8B-B14F-4D97-AF65-F5344CB8AC3E}">
        <p14:creationId xmlns:p14="http://schemas.microsoft.com/office/powerpoint/2010/main" val="1313625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3EF40C-ED34-AE15-A160-019A279A5BEE}"/>
              </a:ext>
            </a:extLst>
          </p:cNvPr>
          <p:cNvSpPr>
            <a:spLocks noGrp="1"/>
          </p:cNvSpPr>
          <p:nvPr>
            <p:ph type="title"/>
          </p:nvPr>
        </p:nvSpPr>
        <p:spPr/>
        <p:txBody>
          <a:bodyPr/>
          <a:lstStyle/>
          <a:p>
            <a:r>
              <a:rPr lang="cs-CZ" b="1" i="0" dirty="0">
                <a:solidFill>
                  <a:srgbClr val="111111"/>
                </a:solidFill>
                <a:effectLst/>
                <a:latin typeface="PT Sans" panose="020B0503020203020204" pitchFamily="34" charset="-18"/>
              </a:rPr>
              <a:t>Zaměstnanci</a:t>
            </a:r>
            <a:br>
              <a:rPr lang="cs-CZ" b="1" i="0" dirty="0">
                <a:solidFill>
                  <a:srgbClr val="111111"/>
                </a:solidFill>
                <a:effectLst/>
                <a:latin typeface="PT Sans" panose="020B0503020203020204" pitchFamily="34" charset="-18"/>
              </a:rPr>
            </a:br>
            <a:endParaRPr lang="cs-CZ" dirty="0"/>
          </a:p>
        </p:txBody>
      </p:sp>
      <p:sp>
        <p:nvSpPr>
          <p:cNvPr id="4" name="TextovéPole 3">
            <a:extLst>
              <a:ext uri="{FF2B5EF4-FFF2-40B4-BE49-F238E27FC236}">
                <a16:creationId xmlns:a16="http://schemas.microsoft.com/office/drawing/2014/main" id="{D261EB93-AAE9-1AC4-C080-55BFDF59F597}"/>
              </a:ext>
            </a:extLst>
          </p:cNvPr>
          <p:cNvSpPr txBox="1"/>
          <p:nvPr/>
        </p:nvSpPr>
        <p:spPr>
          <a:xfrm>
            <a:off x="821093" y="1166843"/>
            <a:ext cx="9032033" cy="3139321"/>
          </a:xfrm>
          <a:prstGeom prst="rect">
            <a:avLst/>
          </a:prstGeom>
          <a:noFill/>
        </p:spPr>
        <p:txBody>
          <a:bodyPr wrap="square">
            <a:spAutoFit/>
          </a:bodyPr>
          <a:lstStyle/>
          <a:p>
            <a:r>
              <a:rPr lang="cs-CZ" dirty="0"/>
              <a:t>Sociální pojištění zaměstnanců činí celkem 31,5 % vyměřovacího základu, přičemž 6,5 % si platí sami a 24,8 % za ně odvádí jejich zaměstnavatel (2,1 % na nemocenské pojištění, 21,5 % na důchodové pojištění, 1,2 % na státní politiku zaměstnanosti). Zaměstnanec přitom nemá žádné povinnosti, jelikož sociální pojištění sráží z jeho mzdy (odměny) zaměstnavatel a následně je také odvádí na účet příslušné Okresní správy sociálního zabezpečení (OSSZ), a to za každý kalendářní měsíc.</a:t>
            </a:r>
          </a:p>
          <a:p>
            <a:endParaRPr lang="cs-CZ" dirty="0"/>
          </a:p>
          <a:p>
            <a:r>
              <a:rPr lang="cs-CZ" dirty="0"/>
              <a:t>Vyměřovacím základem zaměstnance pro tento druh pojistného je úhrn příjmů, které jsou nebo byly předmětem daně z příjmů fyzických osob podle zákona o daních z příjmů a nejsou od této daně osvobozeny. Jedná se o příjmy, které mu zaměstnavatel zúčtoval v souvislosti se zaměstnáním, které zakládá účast na nemocenském pojištění.</a:t>
            </a:r>
          </a:p>
        </p:txBody>
      </p:sp>
    </p:spTree>
    <p:extLst>
      <p:ext uri="{BB962C8B-B14F-4D97-AF65-F5344CB8AC3E}">
        <p14:creationId xmlns:p14="http://schemas.microsoft.com/office/powerpoint/2010/main" val="6668210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D18F64-9873-8078-553C-746A92468964}"/>
              </a:ext>
            </a:extLst>
          </p:cNvPr>
          <p:cNvSpPr>
            <a:spLocks noGrp="1"/>
          </p:cNvSpPr>
          <p:nvPr>
            <p:ph type="title"/>
          </p:nvPr>
        </p:nvSpPr>
        <p:spPr/>
        <p:txBody>
          <a:bodyPr/>
          <a:lstStyle/>
          <a:p>
            <a:r>
              <a:rPr lang="cs-CZ" b="1" i="0" dirty="0">
                <a:solidFill>
                  <a:srgbClr val="111111"/>
                </a:solidFill>
                <a:effectLst/>
                <a:latin typeface="PT Sans" panose="020B0503020203020204" pitchFamily="34" charset="-18"/>
              </a:rPr>
              <a:t>OSVČ a OBZP</a:t>
            </a:r>
            <a:br>
              <a:rPr lang="cs-CZ" b="1" i="0" dirty="0">
                <a:solidFill>
                  <a:srgbClr val="111111"/>
                </a:solidFill>
                <a:effectLst/>
                <a:latin typeface="PT Sans" panose="020B0503020203020204" pitchFamily="34" charset="-18"/>
              </a:rPr>
            </a:br>
            <a:endParaRPr lang="cs-CZ" dirty="0"/>
          </a:p>
        </p:txBody>
      </p:sp>
      <p:sp>
        <p:nvSpPr>
          <p:cNvPr id="4" name="TextovéPole 3">
            <a:extLst>
              <a:ext uri="{FF2B5EF4-FFF2-40B4-BE49-F238E27FC236}">
                <a16:creationId xmlns:a16="http://schemas.microsoft.com/office/drawing/2014/main" id="{1F9DBAE3-6AA1-B450-A7AE-4EB6D0337225}"/>
              </a:ext>
            </a:extLst>
          </p:cNvPr>
          <p:cNvSpPr txBox="1"/>
          <p:nvPr/>
        </p:nvSpPr>
        <p:spPr>
          <a:xfrm>
            <a:off x="494522" y="1306286"/>
            <a:ext cx="8651810" cy="2585323"/>
          </a:xfrm>
          <a:prstGeom prst="rect">
            <a:avLst/>
          </a:prstGeom>
          <a:noFill/>
        </p:spPr>
        <p:txBody>
          <a:bodyPr wrap="square">
            <a:spAutoFit/>
          </a:bodyPr>
          <a:lstStyle/>
          <a:p>
            <a:r>
              <a:rPr lang="cs-CZ" dirty="0"/>
              <a:t>Osoby samostatně výdělečně činné musí povinně odvádět pouze důchodové pojištění a příspěvek na státní politiku zaměstnanosti, účast na nemocenském pojištění je pro ně však dobrovolná. Jestliže se rozhodnou, že si nemocenské pojištění platit nebudou, nemají ovšem nárok na mateřskou ani na nemocenskou.</a:t>
            </a:r>
          </a:p>
          <a:p>
            <a:endParaRPr lang="cs-CZ" dirty="0"/>
          </a:p>
          <a:p>
            <a:r>
              <a:rPr lang="cs-CZ" dirty="0"/>
              <a:t>Při výpočtu minimálních záloh na sociální pojištění se vychází z průměrné mzdy, která pro rok 2022 činí 38 911 Kč. Minimální vyměřovací základ představuje čtvrtinu průměrné mzdy, tedy 9728 Kč. Minimální zálohy na sociální pojištění poté vychází na 29,2 % minimálního vyměřovacího základu, což je 2841 Kč.</a:t>
            </a:r>
          </a:p>
        </p:txBody>
      </p:sp>
      <p:sp>
        <p:nvSpPr>
          <p:cNvPr id="6" name="TextovéPole 5">
            <a:extLst>
              <a:ext uri="{FF2B5EF4-FFF2-40B4-BE49-F238E27FC236}">
                <a16:creationId xmlns:a16="http://schemas.microsoft.com/office/drawing/2014/main" id="{09089034-FB07-289C-2D66-07C71179E2CC}"/>
              </a:ext>
            </a:extLst>
          </p:cNvPr>
          <p:cNvSpPr txBox="1"/>
          <p:nvPr/>
        </p:nvSpPr>
        <p:spPr>
          <a:xfrm>
            <a:off x="585497" y="4140960"/>
            <a:ext cx="10126046" cy="1477328"/>
          </a:xfrm>
          <a:prstGeom prst="rect">
            <a:avLst/>
          </a:prstGeom>
          <a:noFill/>
        </p:spPr>
        <p:txBody>
          <a:bodyPr wrap="square">
            <a:spAutoFit/>
          </a:bodyPr>
          <a:lstStyle/>
          <a:p>
            <a:r>
              <a:rPr lang="cs-CZ" dirty="0"/>
              <a:t>U vedlejší činnosti (například studenti či důchodci) je situace trochu jiná. Abyste se dopočítali minimální výše záloh, je nutné znát desetinu průměrné mzdy. Ta se následně (stejně jako u činnosti hlavní) vynásobí 29,2 %. Minimální měsíční záloha tak momentálně činí 1137 Kč. OSVČ na vedlejší činnosti však nemusí vždy platit důchodové pojištění, v prvním roce to nemusí dělat vůbec, později záleží na tom, zda jejich celkové příjmy překonaly hranici 85 058 Kč.</a:t>
            </a:r>
          </a:p>
        </p:txBody>
      </p:sp>
    </p:spTree>
    <p:extLst>
      <p:ext uri="{BB962C8B-B14F-4D97-AF65-F5344CB8AC3E}">
        <p14:creationId xmlns:p14="http://schemas.microsoft.com/office/powerpoint/2010/main" val="3626603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FA5EAF-1BDE-469D-85D9-93DF5998A3A2}"/>
              </a:ext>
            </a:extLst>
          </p:cNvPr>
          <p:cNvSpPr>
            <a:spLocks noGrp="1"/>
          </p:cNvSpPr>
          <p:nvPr>
            <p:ph type="title"/>
          </p:nvPr>
        </p:nvSpPr>
        <p:spPr/>
        <p:txBody>
          <a:bodyPr/>
          <a:lstStyle/>
          <a:p>
            <a:r>
              <a:rPr lang="cs-CZ" dirty="0"/>
              <a:t>DĚKUJI ZA POZORNOST</a:t>
            </a:r>
          </a:p>
        </p:txBody>
      </p:sp>
    </p:spTree>
    <p:extLst>
      <p:ext uri="{BB962C8B-B14F-4D97-AF65-F5344CB8AC3E}">
        <p14:creationId xmlns:p14="http://schemas.microsoft.com/office/powerpoint/2010/main" val="1443692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7095CB-F11E-EA78-C5C4-7106906B1614}"/>
              </a:ext>
            </a:extLst>
          </p:cNvPr>
          <p:cNvSpPr>
            <a:spLocks noGrp="1"/>
          </p:cNvSpPr>
          <p:nvPr>
            <p:ph type="title"/>
          </p:nvPr>
        </p:nvSpPr>
        <p:spPr/>
        <p:txBody>
          <a:bodyPr/>
          <a:lstStyle/>
          <a:p>
            <a:r>
              <a:rPr lang="cs-CZ" sz="1800" b="1" cap="small" dirty="0">
                <a:effectLst/>
                <a:latin typeface="Times New Roman" panose="02020603050405020304" pitchFamily="18" charset="0"/>
                <a:ea typeface="Times New Roman" panose="02020603050405020304" pitchFamily="18" charset="0"/>
              </a:rPr>
              <a:t>Členění pojištění z hlediska způsobu financování</a:t>
            </a:r>
            <a:br>
              <a:rPr lang="cs-CZ" sz="1800" b="1" cap="small" dirty="0">
                <a:effectLst/>
                <a:latin typeface="Times New Roman" panose="02020603050405020304" pitchFamily="18" charset="0"/>
                <a:ea typeface="Times New Roman" panose="02020603050405020304" pitchFamily="18" charset="0"/>
              </a:rPr>
            </a:br>
            <a:endParaRPr lang="cs-CZ" dirty="0"/>
          </a:p>
        </p:txBody>
      </p:sp>
      <p:sp>
        <p:nvSpPr>
          <p:cNvPr id="6" name="TextovéPole 5">
            <a:extLst>
              <a:ext uri="{FF2B5EF4-FFF2-40B4-BE49-F238E27FC236}">
                <a16:creationId xmlns:a16="http://schemas.microsoft.com/office/drawing/2014/main" id="{6E7F6100-3711-6097-0BEA-C45C606D29A8}"/>
              </a:ext>
            </a:extLst>
          </p:cNvPr>
          <p:cNvSpPr txBox="1"/>
          <p:nvPr/>
        </p:nvSpPr>
        <p:spPr>
          <a:xfrm>
            <a:off x="1052026" y="1351680"/>
            <a:ext cx="7821385" cy="646331"/>
          </a:xfrm>
          <a:prstGeom prst="rect">
            <a:avLst/>
          </a:prstGeom>
          <a:noFill/>
        </p:spPr>
        <p:txBody>
          <a:bodyPr wrap="square">
            <a:spAutoFit/>
          </a:bodyPr>
          <a:lstStyle/>
          <a:p>
            <a:r>
              <a:rPr lang="cs-CZ" dirty="0"/>
              <a:t>V České republice existují dva systémy financování pojištění. Jedná se o sociální pojištění a o komerční pojištění.</a:t>
            </a:r>
          </a:p>
        </p:txBody>
      </p:sp>
      <p:sp>
        <p:nvSpPr>
          <p:cNvPr id="8" name="TextovéPole 7">
            <a:extLst>
              <a:ext uri="{FF2B5EF4-FFF2-40B4-BE49-F238E27FC236}">
                <a16:creationId xmlns:a16="http://schemas.microsoft.com/office/drawing/2014/main" id="{D0AF2D6E-8083-6E2D-2734-E75F8BEA040C}"/>
              </a:ext>
            </a:extLst>
          </p:cNvPr>
          <p:cNvSpPr txBox="1"/>
          <p:nvPr/>
        </p:nvSpPr>
        <p:spPr>
          <a:xfrm>
            <a:off x="1733162" y="2164903"/>
            <a:ext cx="6097554" cy="923330"/>
          </a:xfrm>
          <a:prstGeom prst="rect">
            <a:avLst/>
          </a:prstGeom>
          <a:noFill/>
        </p:spPr>
        <p:txBody>
          <a:bodyPr wrap="square">
            <a:spAutoFit/>
          </a:bodyPr>
          <a:lstStyle/>
          <a:p>
            <a:r>
              <a:rPr lang="cs-CZ" dirty="0"/>
              <a:t>Sociální pojištění zahrnuje úhradu tzv. sociálních rizik v rozsahu daném rozhodnutím státu, je koncipováno jako pojištění povinné. </a:t>
            </a:r>
          </a:p>
        </p:txBody>
      </p:sp>
      <p:sp>
        <p:nvSpPr>
          <p:cNvPr id="10" name="TextovéPole 9">
            <a:extLst>
              <a:ext uri="{FF2B5EF4-FFF2-40B4-BE49-F238E27FC236}">
                <a16:creationId xmlns:a16="http://schemas.microsoft.com/office/drawing/2014/main" id="{252893A8-6CFF-FEB5-1723-1C5ADAEC98C5}"/>
              </a:ext>
            </a:extLst>
          </p:cNvPr>
          <p:cNvSpPr txBox="1"/>
          <p:nvPr/>
        </p:nvSpPr>
        <p:spPr>
          <a:xfrm>
            <a:off x="1733162" y="3526971"/>
            <a:ext cx="7413170" cy="923330"/>
          </a:xfrm>
          <a:prstGeom prst="rect">
            <a:avLst/>
          </a:prstGeom>
          <a:noFill/>
        </p:spPr>
        <p:txBody>
          <a:bodyPr wrap="square">
            <a:spAutoFit/>
          </a:bodyPr>
          <a:lstStyle/>
          <a:p>
            <a:r>
              <a:rPr lang="cs-CZ" dirty="0"/>
              <a:t>Komerční (soukromé) pojištění zahrnuje krytí rizik ekonomických subjektů (fyzických a právnických osob) v návaznosti na jejich rozhodnutí a potřeby (kromě povinně smluvních pojištění). </a:t>
            </a:r>
          </a:p>
        </p:txBody>
      </p:sp>
    </p:spTree>
    <p:extLst>
      <p:ext uri="{BB962C8B-B14F-4D97-AF65-F5344CB8AC3E}">
        <p14:creationId xmlns:p14="http://schemas.microsoft.com/office/powerpoint/2010/main" val="3161932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4B9CBE-EC85-7051-B1F1-5B74B08D58B8}"/>
              </a:ext>
            </a:extLst>
          </p:cNvPr>
          <p:cNvSpPr>
            <a:spLocks noGrp="1"/>
          </p:cNvSpPr>
          <p:nvPr>
            <p:ph type="title"/>
          </p:nvPr>
        </p:nvSpPr>
        <p:spPr/>
        <p:txBody>
          <a:bodyPr/>
          <a:lstStyle/>
          <a:p>
            <a:r>
              <a:rPr lang="cs-CZ" sz="1800" b="1" i="1" cap="small" dirty="0">
                <a:effectLst/>
                <a:latin typeface="Times New Roman" panose="02020603050405020304" pitchFamily="18" charset="0"/>
                <a:ea typeface="Times New Roman" panose="02020603050405020304" pitchFamily="18" charset="0"/>
              </a:rPr>
              <a:t>Sociální pojištění</a:t>
            </a:r>
            <a:br>
              <a:rPr lang="cs-CZ" sz="1800" b="1" i="1" cap="small" dirty="0">
                <a:effectLst/>
                <a:latin typeface="Times New Roman" panose="02020603050405020304" pitchFamily="18" charset="0"/>
                <a:ea typeface="Times New Roman" panose="02020603050405020304" pitchFamily="18" charset="0"/>
              </a:rPr>
            </a:br>
            <a:endParaRPr lang="cs-CZ" dirty="0"/>
          </a:p>
        </p:txBody>
      </p:sp>
      <p:sp>
        <p:nvSpPr>
          <p:cNvPr id="4" name="TextovéPole 3">
            <a:extLst>
              <a:ext uri="{FF2B5EF4-FFF2-40B4-BE49-F238E27FC236}">
                <a16:creationId xmlns:a16="http://schemas.microsoft.com/office/drawing/2014/main" id="{B50A58C1-602C-477E-3E60-6B1F5532C44A}"/>
              </a:ext>
            </a:extLst>
          </p:cNvPr>
          <p:cNvSpPr txBox="1"/>
          <p:nvPr/>
        </p:nvSpPr>
        <p:spPr>
          <a:xfrm>
            <a:off x="1108010" y="1310865"/>
            <a:ext cx="8437205" cy="1200329"/>
          </a:xfrm>
          <a:prstGeom prst="rect">
            <a:avLst/>
          </a:prstGeom>
          <a:noFill/>
        </p:spPr>
        <p:txBody>
          <a:bodyPr wrap="square">
            <a:spAutoFit/>
          </a:bodyPr>
          <a:lstStyle/>
          <a:p>
            <a:r>
              <a:rPr lang="cs-CZ" dirty="0"/>
              <a:t>Sociálním pojištěním jsou kryta rizika, která mají sociální charakter. Ze sociálních rizik vyplývají potřeby v souvislosti s dlouhodobou nebo krátkodobou pracovní neschopností, v souvislosti s pracovními úrazy a nemocemi z povolání, v souvislosti s potřebami zdravotní péče, v souvislosti s nezaměstnaností. </a:t>
            </a:r>
          </a:p>
        </p:txBody>
      </p:sp>
      <p:sp>
        <p:nvSpPr>
          <p:cNvPr id="6" name="TextovéPole 5">
            <a:extLst>
              <a:ext uri="{FF2B5EF4-FFF2-40B4-BE49-F238E27FC236}">
                <a16:creationId xmlns:a16="http://schemas.microsoft.com/office/drawing/2014/main" id="{A1B3E939-2DC1-3D5D-55BC-5C160F347108}"/>
              </a:ext>
            </a:extLst>
          </p:cNvPr>
          <p:cNvSpPr txBox="1"/>
          <p:nvPr/>
        </p:nvSpPr>
        <p:spPr>
          <a:xfrm>
            <a:off x="1108009" y="2867472"/>
            <a:ext cx="8810431" cy="923330"/>
          </a:xfrm>
          <a:prstGeom prst="rect">
            <a:avLst/>
          </a:prstGeom>
          <a:noFill/>
        </p:spPr>
        <p:txBody>
          <a:bodyPr wrap="square">
            <a:spAutoFit/>
          </a:bodyPr>
          <a:lstStyle/>
          <a:p>
            <a:r>
              <a:rPr lang="cs-CZ" dirty="0"/>
              <a:t>Do sociálního pojištění jsou zařazována rizika v různém rozsahu v jednotlivých státech. Podoba a organizace začleňování jednotlivých rizik do sociálního pojištění v jednotlivých zemích má různou podobu.</a:t>
            </a:r>
          </a:p>
        </p:txBody>
      </p:sp>
      <p:sp>
        <p:nvSpPr>
          <p:cNvPr id="8" name="TextovéPole 7">
            <a:extLst>
              <a:ext uri="{FF2B5EF4-FFF2-40B4-BE49-F238E27FC236}">
                <a16:creationId xmlns:a16="http://schemas.microsoft.com/office/drawing/2014/main" id="{12B8CB72-0864-8466-B101-E49A34A28889}"/>
              </a:ext>
            </a:extLst>
          </p:cNvPr>
          <p:cNvSpPr txBox="1"/>
          <p:nvPr/>
        </p:nvSpPr>
        <p:spPr>
          <a:xfrm>
            <a:off x="1108009" y="4147080"/>
            <a:ext cx="9118342" cy="923330"/>
          </a:xfrm>
          <a:prstGeom prst="rect">
            <a:avLst/>
          </a:prstGeom>
          <a:noFill/>
        </p:spPr>
        <p:txBody>
          <a:bodyPr wrap="square">
            <a:spAutoFit/>
          </a:bodyPr>
          <a:lstStyle/>
          <a:p>
            <a:r>
              <a:rPr lang="cs-CZ" dirty="0"/>
              <a:t>Rezervy se nevytvářejí v závislosti na riziku, ale pro všechny účastníky sociálního pojištění je rezerva stanovena stejným způsobem (oproti komerčnímu pojištění), obvykle určitým procentem z příjmu. </a:t>
            </a:r>
          </a:p>
        </p:txBody>
      </p:sp>
    </p:spTree>
    <p:extLst>
      <p:ext uri="{BB962C8B-B14F-4D97-AF65-F5344CB8AC3E}">
        <p14:creationId xmlns:p14="http://schemas.microsoft.com/office/powerpoint/2010/main" val="3024892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C0B757-D327-D9C7-3B23-CCF75C460352}"/>
              </a:ext>
            </a:extLst>
          </p:cNvPr>
          <p:cNvSpPr>
            <a:spLocks noGrp="1"/>
          </p:cNvSpPr>
          <p:nvPr>
            <p:ph type="title"/>
          </p:nvPr>
        </p:nvSpPr>
        <p:spPr/>
        <p:txBody>
          <a:bodyPr/>
          <a:lstStyle/>
          <a:p>
            <a:r>
              <a:rPr lang="cs-CZ" sz="1800" b="1" cap="small" dirty="0">
                <a:effectLst/>
                <a:latin typeface="Times New Roman" panose="02020603050405020304" pitchFamily="18" charset="0"/>
                <a:ea typeface="Times New Roman" panose="02020603050405020304" pitchFamily="18" charset="0"/>
              </a:rPr>
              <a:t>Sociální rizika v podmínkách české republiky</a:t>
            </a:r>
            <a:br>
              <a:rPr lang="cs-CZ" sz="1800" b="1" cap="small" dirty="0">
                <a:effectLst/>
                <a:latin typeface="Times New Roman" panose="02020603050405020304" pitchFamily="18" charset="0"/>
                <a:ea typeface="Times New Roman" panose="02020603050405020304" pitchFamily="18" charset="0"/>
              </a:rPr>
            </a:br>
            <a:endParaRPr lang="cs-CZ" dirty="0"/>
          </a:p>
        </p:txBody>
      </p:sp>
      <p:sp>
        <p:nvSpPr>
          <p:cNvPr id="4" name="TextovéPole 3">
            <a:extLst>
              <a:ext uri="{FF2B5EF4-FFF2-40B4-BE49-F238E27FC236}">
                <a16:creationId xmlns:a16="http://schemas.microsoft.com/office/drawing/2014/main" id="{5AD0D74B-DB3C-D90E-AAE2-BEB5AFE2D60A}"/>
              </a:ext>
            </a:extLst>
          </p:cNvPr>
          <p:cNvSpPr txBox="1"/>
          <p:nvPr/>
        </p:nvSpPr>
        <p:spPr>
          <a:xfrm>
            <a:off x="961053" y="1464906"/>
            <a:ext cx="8185279" cy="3416320"/>
          </a:xfrm>
          <a:prstGeom prst="rect">
            <a:avLst/>
          </a:prstGeom>
          <a:noFill/>
        </p:spPr>
        <p:txBody>
          <a:bodyPr wrap="square">
            <a:spAutoFit/>
          </a:bodyPr>
          <a:lstStyle/>
          <a:p>
            <a:r>
              <a:rPr lang="cs-CZ" dirty="0"/>
              <a:t>Sociální rizika v podmínkách ČR jsou řešena těmito třemi způsoby:</a:t>
            </a:r>
          </a:p>
          <a:p>
            <a:endParaRPr lang="cs-CZ" dirty="0"/>
          </a:p>
          <a:p>
            <a:pPr marL="285750" indent="-285750">
              <a:buFontTx/>
              <a:buChar char="-"/>
            </a:pPr>
            <a:r>
              <a:rPr lang="cs-CZ" dirty="0"/>
              <a:t>Sociální pojištění kryje dlouhodobé pracovní neschopnosti (sociální důchodové pojištění), krátkodobé pracovní neschopnosti (sociální nemocenské pojištění), potřeby v nezaměstnanosti (pojištění nezaměstnanosti).</a:t>
            </a:r>
          </a:p>
          <a:p>
            <a:pPr marL="285750" indent="-285750">
              <a:buFontTx/>
              <a:buChar char="-"/>
            </a:pPr>
            <a:endParaRPr lang="cs-CZ" dirty="0"/>
          </a:p>
          <a:p>
            <a:pPr marL="285750" indent="-285750">
              <a:buFontTx/>
              <a:buChar char="-"/>
            </a:pPr>
            <a:r>
              <a:rPr lang="cs-CZ" dirty="0"/>
              <a:t>Zdravotní pojištění je zaměřené na krytí potřeb zdravotní péče. Je organizováno a financováno v rámci zdravotních pojišťoven. </a:t>
            </a:r>
          </a:p>
          <a:p>
            <a:pPr marL="285750" indent="-285750">
              <a:buFontTx/>
              <a:buChar char="-"/>
            </a:pPr>
            <a:endParaRPr lang="cs-CZ" dirty="0"/>
          </a:p>
          <a:p>
            <a:pPr marL="285750" indent="-285750">
              <a:buFontTx/>
              <a:buChar char="-"/>
            </a:pPr>
            <a:r>
              <a:rPr lang="cs-CZ" dirty="0"/>
              <a:t>Potřeby v souvislosti s pracovními úrazy a nemocemi z povolání jsou kryté v rámci zákonného odpovědnostního pojištění provozovaného komerčními pojišťovnami. </a:t>
            </a:r>
          </a:p>
          <a:p>
            <a:pPr marL="285750" indent="-285750">
              <a:buFontTx/>
              <a:buChar char="-"/>
            </a:pPr>
            <a:endParaRPr lang="cs-CZ" dirty="0"/>
          </a:p>
        </p:txBody>
      </p:sp>
      <p:sp>
        <p:nvSpPr>
          <p:cNvPr id="6" name="TextovéPole 5">
            <a:extLst>
              <a:ext uri="{FF2B5EF4-FFF2-40B4-BE49-F238E27FC236}">
                <a16:creationId xmlns:a16="http://schemas.microsoft.com/office/drawing/2014/main" id="{21E3D6AF-3CA5-B9BB-7CC6-276E1E7C0C57}"/>
              </a:ext>
            </a:extLst>
          </p:cNvPr>
          <p:cNvSpPr txBox="1"/>
          <p:nvPr/>
        </p:nvSpPr>
        <p:spPr>
          <a:xfrm>
            <a:off x="1313283" y="4881226"/>
            <a:ext cx="9071687" cy="923330"/>
          </a:xfrm>
          <a:prstGeom prst="rect">
            <a:avLst/>
          </a:prstGeom>
          <a:noFill/>
        </p:spPr>
        <p:txBody>
          <a:bodyPr wrap="square">
            <a:spAutoFit/>
          </a:bodyPr>
          <a:lstStyle/>
          <a:p>
            <a:r>
              <a:rPr lang="cs-CZ" dirty="0"/>
              <a:t>Financování sociálního pojištění je zabezpečeno prostřednictvím státního rozpočtu. Pojistné hrazené zaměstnanci a zaměstnavateli přichází do státního rozpočtu, z něhož jsou dávky sociálního pojištění hrazeny. </a:t>
            </a:r>
          </a:p>
        </p:txBody>
      </p:sp>
    </p:spTree>
    <p:extLst>
      <p:ext uri="{BB962C8B-B14F-4D97-AF65-F5344CB8AC3E}">
        <p14:creationId xmlns:p14="http://schemas.microsoft.com/office/powerpoint/2010/main" val="1136274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3A5291-BEC6-8079-24FA-A87ADB850C20}"/>
              </a:ext>
            </a:extLst>
          </p:cNvPr>
          <p:cNvSpPr>
            <a:spLocks noGrp="1"/>
          </p:cNvSpPr>
          <p:nvPr>
            <p:ph type="title"/>
          </p:nvPr>
        </p:nvSpPr>
        <p:spPr/>
        <p:txBody>
          <a:bodyPr/>
          <a:lstStyle/>
          <a:p>
            <a:r>
              <a:rPr lang="cs-CZ" sz="1800" b="1" spc="-20" dirty="0">
                <a:effectLst/>
                <a:latin typeface="Times New Roman" panose="02020603050405020304" pitchFamily="18" charset="0"/>
                <a:ea typeface="Calibri" panose="020F0502020204030204" pitchFamily="34" charset="0"/>
              </a:rPr>
              <a:t>Financování sociálního pojištění v České republice</a:t>
            </a:r>
            <a:br>
              <a:rPr lang="cs-CZ" sz="1800" b="1" spc="-20" dirty="0">
                <a:effectLst/>
                <a:latin typeface="Times New Roman" panose="02020603050405020304" pitchFamily="18" charset="0"/>
                <a:ea typeface="Calibri" panose="020F0502020204030204" pitchFamily="34" charset="0"/>
              </a:rPr>
            </a:br>
            <a:endParaRPr lang="cs-CZ" dirty="0"/>
          </a:p>
        </p:txBody>
      </p:sp>
      <p:pic>
        <p:nvPicPr>
          <p:cNvPr id="4" name="Obrázek 3">
            <a:extLst>
              <a:ext uri="{FF2B5EF4-FFF2-40B4-BE49-F238E27FC236}">
                <a16:creationId xmlns:a16="http://schemas.microsoft.com/office/drawing/2014/main" id="{DDB82468-C26C-8A98-A624-5C50C0D860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3756" y="2453555"/>
            <a:ext cx="7704488" cy="1950889"/>
          </a:xfrm>
          <a:prstGeom prst="rect">
            <a:avLst/>
          </a:prstGeom>
        </p:spPr>
      </p:pic>
    </p:spTree>
    <p:extLst>
      <p:ext uri="{BB962C8B-B14F-4D97-AF65-F5344CB8AC3E}">
        <p14:creationId xmlns:p14="http://schemas.microsoft.com/office/powerpoint/2010/main" val="3384113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066B9D-490A-0622-DB23-24535253BA9A}"/>
              </a:ext>
            </a:extLst>
          </p:cNvPr>
          <p:cNvSpPr>
            <a:spLocks noGrp="1"/>
          </p:cNvSpPr>
          <p:nvPr>
            <p:ph type="title"/>
          </p:nvPr>
        </p:nvSpPr>
        <p:spPr/>
        <p:txBody>
          <a:bodyPr/>
          <a:lstStyle/>
          <a:p>
            <a:r>
              <a:rPr lang="cs-CZ" dirty="0"/>
              <a:t>Zdravotní pojištění</a:t>
            </a:r>
          </a:p>
        </p:txBody>
      </p:sp>
      <p:sp>
        <p:nvSpPr>
          <p:cNvPr id="4" name="TextovéPole 3">
            <a:extLst>
              <a:ext uri="{FF2B5EF4-FFF2-40B4-BE49-F238E27FC236}">
                <a16:creationId xmlns:a16="http://schemas.microsoft.com/office/drawing/2014/main" id="{545BD835-4936-1FAB-DACA-32C1EDC270F2}"/>
              </a:ext>
            </a:extLst>
          </p:cNvPr>
          <p:cNvSpPr txBox="1"/>
          <p:nvPr/>
        </p:nvSpPr>
        <p:spPr>
          <a:xfrm>
            <a:off x="671804" y="1028343"/>
            <a:ext cx="8474528" cy="5355312"/>
          </a:xfrm>
          <a:prstGeom prst="rect">
            <a:avLst/>
          </a:prstGeom>
          <a:noFill/>
        </p:spPr>
        <p:txBody>
          <a:bodyPr wrap="square">
            <a:spAutoFit/>
          </a:bodyPr>
          <a:lstStyle/>
          <a:p>
            <a:r>
              <a:rPr lang="cs-CZ" dirty="0"/>
              <a:t>Zdravotní pojištění je v ČR organizačně i finančně odděleno od sociálního pojištění. </a:t>
            </a:r>
          </a:p>
          <a:p>
            <a:endParaRPr lang="cs-CZ" dirty="0"/>
          </a:p>
          <a:p>
            <a:r>
              <a:rPr lang="cs-CZ" dirty="0"/>
              <a:t>Příjmy zdravotních pojišťoven jsou tvořeny :</a:t>
            </a:r>
          </a:p>
          <a:p>
            <a:endParaRPr lang="cs-CZ" dirty="0"/>
          </a:p>
          <a:p>
            <a:pPr marL="285750" indent="-285750">
              <a:buFontTx/>
              <a:buChar char="-"/>
            </a:pPr>
            <a:r>
              <a:rPr lang="cs-CZ" dirty="0"/>
              <a:t>platbami pojistného od pojištěnců z titulu pracovního poměru nebo samostatné výdělečné činnosti, z titulu občanství ČR nebo trvalého pobytu v ČR,</a:t>
            </a:r>
          </a:p>
          <a:p>
            <a:pPr marL="285750" indent="-285750">
              <a:buFontTx/>
              <a:buChar char="-"/>
            </a:pPr>
            <a:endParaRPr lang="cs-CZ" dirty="0"/>
          </a:p>
          <a:p>
            <a:pPr marL="285750" indent="-285750">
              <a:buFontTx/>
              <a:buChar char="-"/>
            </a:pPr>
            <a:r>
              <a:rPr lang="cs-CZ" dirty="0"/>
              <a:t>platbami pojistného od zaměstnavatelů za osoby, které zaměstnávají,</a:t>
            </a:r>
          </a:p>
          <a:p>
            <a:pPr marL="285750" indent="-285750">
              <a:buFontTx/>
              <a:buChar char="-"/>
            </a:pPr>
            <a:endParaRPr lang="cs-CZ" dirty="0"/>
          </a:p>
          <a:p>
            <a:pPr marL="285750" indent="-285750">
              <a:buFontTx/>
              <a:buChar char="-"/>
            </a:pPr>
            <a:r>
              <a:rPr lang="cs-CZ" dirty="0"/>
              <a:t>platbami pojistného od státu za nezaopatřené děti, důchodce, příjemce rodičovského příspěvku, za osoby na mateřské, za osoby pobírající dávky sociální péče,</a:t>
            </a:r>
          </a:p>
          <a:p>
            <a:pPr marL="285750" indent="-285750">
              <a:buFontTx/>
              <a:buChar char="-"/>
            </a:pPr>
            <a:endParaRPr lang="cs-CZ" dirty="0"/>
          </a:p>
          <a:p>
            <a:pPr marL="285750" indent="-285750">
              <a:buFontTx/>
              <a:buChar char="-"/>
            </a:pPr>
            <a:r>
              <a:rPr lang="cs-CZ" dirty="0"/>
              <a:t>příjmy od zaměstnavatelů, u nichž charakter vykonávané práce vyžaduje zvýšenou zdravotní péči o zaměstnance,</a:t>
            </a:r>
          </a:p>
          <a:p>
            <a:pPr marL="285750" indent="-285750">
              <a:buFontTx/>
              <a:buChar char="-"/>
            </a:pPr>
            <a:endParaRPr lang="cs-CZ" dirty="0"/>
          </a:p>
          <a:p>
            <a:pPr marL="285750" indent="-285750">
              <a:buFontTx/>
              <a:buChar char="-"/>
            </a:pPr>
            <a:r>
              <a:rPr lang="cs-CZ" dirty="0"/>
              <a:t>vlastními zdroji vytvořenými využíváním fondů zdravotní pojišťovny,</a:t>
            </a:r>
          </a:p>
          <a:p>
            <a:pPr marL="285750" indent="-285750">
              <a:buFontTx/>
              <a:buChar char="-"/>
            </a:pPr>
            <a:endParaRPr lang="cs-CZ" dirty="0"/>
          </a:p>
          <a:p>
            <a:pPr marL="285750" indent="-285750">
              <a:buFontTx/>
              <a:buChar char="-"/>
            </a:pPr>
            <a:r>
              <a:rPr lang="cs-CZ" dirty="0"/>
              <a:t>ostatními příjmy (ze sankcí, dary).</a:t>
            </a:r>
          </a:p>
          <a:p>
            <a:pPr marL="285750" indent="-285750">
              <a:buFontTx/>
              <a:buChar char="-"/>
            </a:pPr>
            <a:endParaRPr lang="cs-CZ" dirty="0"/>
          </a:p>
        </p:txBody>
      </p:sp>
    </p:spTree>
    <p:extLst>
      <p:ext uri="{BB962C8B-B14F-4D97-AF65-F5344CB8AC3E}">
        <p14:creationId xmlns:p14="http://schemas.microsoft.com/office/powerpoint/2010/main" val="488184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7F935C-EA68-09AD-C20A-A3B235CE2039}"/>
              </a:ext>
            </a:extLst>
          </p:cNvPr>
          <p:cNvSpPr>
            <a:spLocks noGrp="1"/>
          </p:cNvSpPr>
          <p:nvPr>
            <p:ph type="title"/>
          </p:nvPr>
        </p:nvSpPr>
        <p:spPr/>
        <p:txBody>
          <a:bodyPr/>
          <a:lstStyle/>
          <a:p>
            <a:r>
              <a:rPr lang="cs-CZ" sz="1800" dirty="0">
                <a:latin typeface="Times New Roman" panose="02020603050405020304" pitchFamily="18" charset="0"/>
                <a:ea typeface="Calibri" panose="020F0502020204030204" pitchFamily="34" charset="0"/>
              </a:rPr>
              <a:t>F</a:t>
            </a:r>
            <a:r>
              <a:rPr lang="cs-CZ" sz="1800" dirty="0">
                <a:effectLst/>
                <a:latin typeface="Times New Roman" panose="02020603050405020304" pitchFamily="18" charset="0"/>
                <a:ea typeface="Calibri" panose="020F0502020204030204" pitchFamily="34" charset="0"/>
              </a:rPr>
              <a:t>inancování zdravotního pojištění v ČR</a:t>
            </a:r>
            <a:endParaRPr lang="cs-CZ" dirty="0"/>
          </a:p>
        </p:txBody>
      </p:sp>
      <p:pic>
        <p:nvPicPr>
          <p:cNvPr id="4" name="Obrázek 3">
            <a:extLst>
              <a:ext uri="{FF2B5EF4-FFF2-40B4-BE49-F238E27FC236}">
                <a16:creationId xmlns:a16="http://schemas.microsoft.com/office/drawing/2014/main" id="{B9862A36-A0E6-059A-DADC-1B99CAB688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3756" y="1771506"/>
            <a:ext cx="7704488" cy="3314987"/>
          </a:xfrm>
          <a:prstGeom prst="rect">
            <a:avLst/>
          </a:prstGeom>
        </p:spPr>
      </p:pic>
    </p:spTree>
    <p:extLst>
      <p:ext uri="{BB962C8B-B14F-4D97-AF65-F5344CB8AC3E}">
        <p14:creationId xmlns:p14="http://schemas.microsoft.com/office/powerpoint/2010/main" val="3659079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AEB838-99D3-4739-BD92-76DA84817E31}"/>
              </a:ext>
            </a:extLst>
          </p:cNvPr>
          <p:cNvSpPr>
            <a:spLocks noGrp="1"/>
          </p:cNvSpPr>
          <p:nvPr>
            <p:ph type="title"/>
          </p:nvPr>
        </p:nvSpPr>
        <p:spPr/>
        <p:txBody>
          <a:bodyPr/>
          <a:lstStyle/>
          <a:p>
            <a:r>
              <a:rPr lang="cs-CZ" b="1" dirty="0"/>
              <a:t>Vzorce pro výpočet pojistného </a:t>
            </a:r>
            <a:br>
              <a:rPr lang="cs-CZ" b="1" dirty="0"/>
            </a:br>
            <a:endParaRPr lang="cs-CZ" dirty="0"/>
          </a:p>
        </p:txBody>
      </p:sp>
      <p:sp>
        <p:nvSpPr>
          <p:cNvPr id="4" name="TextovéPole 3">
            <a:extLst>
              <a:ext uri="{FF2B5EF4-FFF2-40B4-BE49-F238E27FC236}">
                <a16:creationId xmlns:a16="http://schemas.microsoft.com/office/drawing/2014/main" id="{6DB6A1EA-29E2-421A-9DD3-5B7333B95A68}"/>
              </a:ext>
            </a:extLst>
          </p:cNvPr>
          <p:cNvSpPr txBox="1"/>
          <p:nvPr/>
        </p:nvSpPr>
        <p:spPr>
          <a:xfrm>
            <a:off x="1193333" y="1488207"/>
            <a:ext cx="8722453" cy="3139321"/>
          </a:xfrm>
          <a:prstGeom prst="rect">
            <a:avLst/>
          </a:prstGeom>
          <a:noFill/>
        </p:spPr>
        <p:txBody>
          <a:bodyPr wrap="square">
            <a:spAutoFit/>
          </a:bodyPr>
          <a:lstStyle/>
          <a:p>
            <a:r>
              <a:rPr lang="cs-CZ" dirty="0"/>
              <a:t>Výsledky podle následujících vzorců jsou platné jen v případě, pokud vyjdou větší nebo rovny nule. </a:t>
            </a:r>
          </a:p>
          <a:p>
            <a:endParaRPr lang="cs-CZ" dirty="0"/>
          </a:p>
          <a:p>
            <a:r>
              <a:rPr lang="cs-CZ" dirty="0"/>
              <a:t>V případě záporného výsledku se výsledná hodnota nahrazuje nulou.</a:t>
            </a:r>
          </a:p>
          <a:p>
            <a:endParaRPr lang="cs-CZ" dirty="0"/>
          </a:p>
          <a:p>
            <a:pPr>
              <a:buFont typeface="Arial" panose="020B0604020202020204" pitchFamily="34" charset="0"/>
              <a:buChar char="•"/>
            </a:pPr>
            <a:r>
              <a:rPr lang="cs-CZ" b="1" dirty="0"/>
              <a:t>Pojistné za rok</a:t>
            </a:r>
            <a:r>
              <a:rPr lang="cs-CZ" dirty="0"/>
              <a:t> (PR) se stanoví podle vzorce: </a:t>
            </a:r>
            <a:r>
              <a:rPr lang="cs-CZ" b="1" dirty="0"/>
              <a:t>PR = 0,135 x 0,5 x (PŘÍJMY - VÝDAJE)</a:t>
            </a:r>
          </a:p>
          <a:p>
            <a:pPr>
              <a:buFont typeface="Arial" panose="020B0604020202020204" pitchFamily="34" charset="0"/>
              <a:buChar char="•"/>
            </a:pPr>
            <a:endParaRPr lang="cs-CZ" dirty="0"/>
          </a:p>
          <a:p>
            <a:r>
              <a:rPr lang="cs-CZ" dirty="0"/>
              <a:t>kde: 0,135 = sazba pojistného ve výši 13,5 % z vyměřovacího základu,</a:t>
            </a:r>
          </a:p>
          <a:p>
            <a:r>
              <a:rPr lang="cs-CZ" dirty="0"/>
              <a:t>0,5 = vyměřovací základ činí 50 % z příjmů po odpočtu výdajů</a:t>
            </a:r>
          </a:p>
          <a:p>
            <a:endParaRPr lang="cs-CZ" dirty="0"/>
          </a:p>
          <a:p>
            <a:r>
              <a:rPr lang="cs-CZ" dirty="0"/>
              <a:t>PŘÍJMY, VÝDAJE = zahrnují se pouze příjmy a výdaje dosažené v daném roce</a:t>
            </a:r>
          </a:p>
        </p:txBody>
      </p:sp>
    </p:spTree>
    <p:extLst>
      <p:ext uri="{BB962C8B-B14F-4D97-AF65-F5344CB8AC3E}">
        <p14:creationId xmlns:p14="http://schemas.microsoft.com/office/powerpoint/2010/main" val="1534015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F56246-94EF-4AD5-8450-A280A690A435}"/>
              </a:ext>
            </a:extLst>
          </p:cNvPr>
          <p:cNvSpPr>
            <a:spLocks noGrp="1"/>
          </p:cNvSpPr>
          <p:nvPr>
            <p:ph type="title"/>
          </p:nvPr>
        </p:nvSpPr>
        <p:spPr/>
        <p:txBody>
          <a:bodyPr/>
          <a:lstStyle/>
          <a:p>
            <a:endParaRPr lang="cs-CZ"/>
          </a:p>
        </p:txBody>
      </p:sp>
      <p:sp>
        <p:nvSpPr>
          <p:cNvPr id="4" name="TextovéPole 3">
            <a:extLst>
              <a:ext uri="{FF2B5EF4-FFF2-40B4-BE49-F238E27FC236}">
                <a16:creationId xmlns:a16="http://schemas.microsoft.com/office/drawing/2014/main" id="{97DBBCED-64F3-492E-884F-B9BE49042461}"/>
              </a:ext>
            </a:extLst>
          </p:cNvPr>
          <p:cNvSpPr txBox="1"/>
          <p:nvPr/>
        </p:nvSpPr>
        <p:spPr>
          <a:xfrm>
            <a:off x="681605" y="1054957"/>
            <a:ext cx="7950666" cy="2031325"/>
          </a:xfrm>
          <a:prstGeom prst="rect">
            <a:avLst/>
          </a:prstGeom>
          <a:noFill/>
        </p:spPr>
        <p:txBody>
          <a:bodyPr wrap="square">
            <a:spAutoFit/>
          </a:bodyPr>
          <a:lstStyle/>
          <a:p>
            <a:pPr>
              <a:buFont typeface="Arial" panose="020B0604020202020204" pitchFamily="34" charset="0"/>
              <a:buChar char="•"/>
            </a:pPr>
            <a:r>
              <a:rPr lang="cs-CZ" b="1" dirty="0"/>
              <a:t>Minimální roční pojistné</a:t>
            </a:r>
            <a:r>
              <a:rPr lang="cs-CZ" dirty="0"/>
              <a:t> (PRMIN): </a:t>
            </a:r>
            <a:r>
              <a:rPr lang="cs-CZ" b="1" dirty="0"/>
              <a:t>PRMIN = 0,135 x 0,5 x Mp x A</a:t>
            </a:r>
          </a:p>
          <a:p>
            <a:pPr>
              <a:buFont typeface="Arial" panose="020B0604020202020204" pitchFamily="34" charset="0"/>
              <a:buChar char="•"/>
            </a:pPr>
            <a:endParaRPr lang="cs-CZ" dirty="0"/>
          </a:p>
          <a:p>
            <a:r>
              <a:rPr lang="cs-CZ" dirty="0"/>
              <a:t>kde: Mp =  průměrná měsíční mzda v národním hospodářství za kalendářní rok o dva roky předcházející roku, pro který je vyměřovací základ stanovován</a:t>
            </a:r>
          </a:p>
          <a:p>
            <a:endParaRPr lang="cs-CZ" dirty="0"/>
          </a:p>
          <a:p>
            <a:r>
              <a:rPr lang="cs-CZ" dirty="0"/>
              <a:t>A = počet měsíců, ve kterých musí OSVČ dodržet minimální vyměřovací základ</a:t>
            </a:r>
          </a:p>
          <a:p>
            <a:endParaRPr lang="cs-CZ" dirty="0"/>
          </a:p>
        </p:txBody>
      </p:sp>
      <p:sp>
        <p:nvSpPr>
          <p:cNvPr id="6" name="TextovéPole 5">
            <a:extLst>
              <a:ext uri="{FF2B5EF4-FFF2-40B4-BE49-F238E27FC236}">
                <a16:creationId xmlns:a16="http://schemas.microsoft.com/office/drawing/2014/main" id="{602F7FF0-E4DC-4093-AD5C-A5266AA75B89}"/>
              </a:ext>
            </a:extLst>
          </p:cNvPr>
          <p:cNvSpPr txBox="1"/>
          <p:nvPr/>
        </p:nvSpPr>
        <p:spPr>
          <a:xfrm>
            <a:off x="681605" y="3086282"/>
            <a:ext cx="9787855" cy="646331"/>
          </a:xfrm>
          <a:prstGeom prst="rect">
            <a:avLst/>
          </a:prstGeom>
          <a:noFill/>
        </p:spPr>
        <p:txBody>
          <a:bodyPr wrap="square">
            <a:spAutoFit/>
          </a:bodyPr>
          <a:lstStyle/>
          <a:p>
            <a:pPr>
              <a:buFont typeface="Arial" panose="020B0604020202020204" pitchFamily="34" charset="0"/>
              <a:buChar char="•"/>
            </a:pPr>
            <a:r>
              <a:rPr lang="cs-CZ" b="1" dirty="0"/>
              <a:t>Měsíční záloha na pojistné</a:t>
            </a:r>
            <a:r>
              <a:rPr lang="cs-CZ" dirty="0"/>
              <a:t> (Z) pro OSVČ, pro kterou je výdělečná činnost hlavním zdrojem příjmů, se určí podle vzorce: </a:t>
            </a:r>
            <a:r>
              <a:rPr lang="cs-CZ" b="1" dirty="0"/>
              <a:t>Z = PR/M</a:t>
            </a:r>
            <a:endParaRPr lang="cs-CZ" dirty="0"/>
          </a:p>
        </p:txBody>
      </p:sp>
      <p:sp>
        <p:nvSpPr>
          <p:cNvPr id="8" name="TextovéPole 7">
            <a:extLst>
              <a:ext uri="{FF2B5EF4-FFF2-40B4-BE49-F238E27FC236}">
                <a16:creationId xmlns:a16="http://schemas.microsoft.com/office/drawing/2014/main" id="{0DBB0187-2D45-4E54-A1E8-FF27004B5B31}"/>
              </a:ext>
            </a:extLst>
          </p:cNvPr>
          <p:cNvSpPr txBox="1"/>
          <p:nvPr/>
        </p:nvSpPr>
        <p:spPr>
          <a:xfrm>
            <a:off x="782973" y="3867432"/>
            <a:ext cx="10626054" cy="2031325"/>
          </a:xfrm>
          <a:prstGeom prst="rect">
            <a:avLst/>
          </a:prstGeom>
          <a:noFill/>
        </p:spPr>
        <p:txBody>
          <a:bodyPr wrap="square">
            <a:spAutoFit/>
          </a:bodyPr>
          <a:lstStyle/>
          <a:p>
            <a:r>
              <a:rPr lang="cs-CZ" dirty="0"/>
              <a:t>kde: M = počet měsíců, po které byla v roce výdělečná činnost vykonávána. Měsíční záloha musí být vypočtena nejméně z minimálního vyměřovacího základu. Pokud podle vzorce vyjde záloha vyšší, než stanovené minimum, musí být placena ve výši podle vzorce. U osob, které nemají povinnost dodržet minimální vyměřovací základ, je zálohou přímo částka, získaná ze vzorce, i když je nižší než minimum.</a:t>
            </a:r>
          </a:p>
          <a:p>
            <a:r>
              <a:rPr lang="cs-CZ" dirty="0"/>
              <a:t>Stejné pravidlo platí i pro částku pojistného, které připadá na jeden měsíc při výpočtu doplatku dle přehledu OSVČ – osoby, které nemají povinnost dodržet minimální vyměřovací základ, zaplatí částku vypočtenou podle svých skutečných příjmů ze samostatné výdělečné činnosti, i když je nižší než minimum.</a:t>
            </a:r>
          </a:p>
        </p:txBody>
      </p:sp>
    </p:spTree>
    <p:extLst>
      <p:ext uri="{BB962C8B-B14F-4D97-AF65-F5344CB8AC3E}">
        <p14:creationId xmlns:p14="http://schemas.microsoft.com/office/powerpoint/2010/main" val="4014791751"/>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1755</Words>
  <Application>Microsoft Office PowerPoint</Application>
  <PresentationFormat>Širokoúhlá obrazovka</PresentationFormat>
  <Paragraphs>102</Paragraphs>
  <Slides>18</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18</vt:i4>
      </vt:variant>
    </vt:vector>
  </HeadingPairs>
  <TitlesOfParts>
    <vt:vector size="24" baseType="lpstr">
      <vt:lpstr>Arial</vt:lpstr>
      <vt:lpstr>Calibri</vt:lpstr>
      <vt:lpstr>Calibri Light</vt:lpstr>
      <vt:lpstr>PT Sans</vt:lpstr>
      <vt:lpstr>Times New Roman</vt:lpstr>
      <vt:lpstr>Motiv Office</vt:lpstr>
      <vt:lpstr> Zdravotní a důchodové pojištění</vt:lpstr>
      <vt:lpstr>Členění pojištění z hlediska způsobu financování </vt:lpstr>
      <vt:lpstr>Sociální pojištění </vt:lpstr>
      <vt:lpstr>Sociální rizika v podmínkách české republiky </vt:lpstr>
      <vt:lpstr>Financování sociálního pojištění v České republice </vt:lpstr>
      <vt:lpstr>Zdravotní pojištění</vt:lpstr>
      <vt:lpstr>Financování zdravotního pojištění v ČR</vt:lpstr>
      <vt:lpstr>Vzorce pro výpočet pojistného  </vt:lpstr>
      <vt:lpstr>Prezentace aplikace PowerPoint</vt:lpstr>
      <vt:lpstr>Důchodové pojištění – důchodová kalkulačka</vt:lpstr>
      <vt:lpstr>Sociální a zdravotní pojištění </vt:lpstr>
      <vt:lpstr>Zdravotní pojištění </vt:lpstr>
      <vt:lpstr>Prezentace aplikace PowerPoint</vt:lpstr>
      <vt:lpstr>Osoby, za které hradí zdravotní pojištění stát: </vt:lpstr>
      <vt:lpstr>Sociální pojištění </vt:lpstr>
      <vt:lpstr>Zaměstnanci </vt:lpstr>
      <vt:lpstr>OSVČ a OBZP </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Základní pojistné pojmy 30.11.2021</dc:title>
  <dc:creator>Roman Hlawiczka</dc:creator>
  <cp:lastModifiedBy>student</cp:lastModifiedBy>
  <cp:revision>4</cp:revision>
  <dcterms:created xsi:type="dcterms:W3CDTF">2021-11-29T22:19:04Z</dcterms:created>
  <dcterms:modified xsi:type="dcterms:W3CDTF">2022-12-13T10:13:57Z</dcterms:modified>
</cp:coreProperties>
</file>