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92" r:id="rId1"/>
  </p:sldMasterIdLst>
  <p:notesMasterIdLst>
    <p:notesMasterId r:id="rId77"/>
  </p:notesMasterIdLst>
  <p:handoutMasterIdLst>
    <p:handoutMasterId r:id="rId78"/>
  </p:handoutMasterIdLst>
  <p:sldIdLst>
    <p:sldId id="2141" r:id="rId2"/>
    <p:sldId id="1951" r:id="rId3"/>
    <p:sldId id="2025" r:id="rId4"/>
    <p:sldId id="1952" r:id="rId5"/>
    <p:sldId id="1953" r:id="rId6"/>
    <p:sldId id="1954" r:id="rId7"/>
    <p:sldId id="1955" r:id="rId8"/>
    <p:sldId id="1956" r:id="rId9"/>
    <p:sldId id="1957" r:id="rId10"/>
    <p:sldId id="1958" r:id="rId11"/>
    <p:sldId id="1959" r:id="rId12"/>
    <p:sldId id="1960" r:id="rId13"/>
    <p:sldId id="1961" r:id="rId14"/>
    <p:sldId id="1962" r:id="rId15"/>
    <p:sldId id="1963" r:id="rId16"/>
    <p:sldId id="1964" r:id="rId17"/>
    <p:sldId id="1965" r:id="rId18"/>
    <p:sldId id="1966" r:id="rId19"/>
    <p:sldId id="2017" r:id="rId20"/>
    <p:sldId id="2158" r:id="rId21"/>
    <p:sldId id="2018" r:id="rId22"/>
    <p:sldId id="1967" r:id="rId23"/>
    <p:sldId id="1968" r:id="rId24"/>
    <p:sldId id="2023" r:id="rId25"/>
    <p:sldId id="1969" r:id="rId26"/>
    <p:sldId id="1970" r:id="rId27"/>
    <p:sldId id="1971" r:id="rId28"/>
    <p:sldId id="2027" r:id="rId29"/>
    <p:sldId id="2028" r:id="rId30"/>
    <p:sldId id="2029" r:id="rId31"/>
    <p:sldId id="2030" r:id="rId32"/>
    <p:sldId id="2031" r:id="rId33"/>
    <p:sldId id="2032" r:id="rId34"/>
    <p:sldId id="1972" r:id="rId35"/>
    <p:sldId id="1973" r:id="rId36"/>
    <p:sldId id="1974" r:id="rId37"/>
    <p:sldId id="1975" r:id="rId38"/>
    <p:sldId id="1977" r:id="rId39"/>
    <p:sldId id="2143" r:id="rId40"/>
    <p:sldId id="2144" r:id="rId41"/>
    <p:sldId id="2145" r:id="rId42"/>
    <p:sldId id="2146" r:id="rId43"/>
    <p:sldId id="2147" r:id="rId44"/>
    <p:sldId id="2148" r:id="rId45"/>
    <p:sldId id="2149" r:id="rId46"/>
    <p:sldId id="2150" r:id="rId47"/>
    <p:sldId id="2151" r:id="rId48"/>
    <p:sldId id="2153" r:id="rId49"/>
    <p:sldId id="2154" r:id="rId50"/>
    <p:sldId id="2152" r:id="rId51"/>
    <p:sldId id="2155" r:id="rId52"/>
    <p:sldId id="2156" r:id="rId53"/>
    <p:sldId id="2157" r:id="rId54"/>
    <p:sldId id="1979" r:id="rId55"/>
    <p:sldId id="1980" r:id="rId56"/>
    <p:sldId id="1981" r:id="rId57"/>
    <p:sldId id="1982" r:id="rId58"/>
    <p:sldId id="1983" r:id="rId59"/>
    <p:sldId id="1984" r:id="rId60"/>
    <p:sldId id="1985" r:id="rId61"/>
    <p:sldId id="1986" r:id="rId62"/>
    <p:sldId id="1987" r:id="rId63"/>
    <p:sldId id="1988" r:id="rId64"/>
    <p:sldId id="1989" r:id="rId65"/>
    <p:sldId id="1990" r:id="rId66"/>
    <p:sldId id="1991" r:id="rId67"/>
    <p:sldId id="1992" r:id="rId68"/>
    <p:sldId id="1993" r:id="rId69"/>
    <p:sldId id="1994" r:id="rId70"/>
    <p:sldId id="2019" r:id="rId71"/>
    <p:sldId id="2020" r:id="rId72"/>
    <p:sldId id="2136" r:id="rId73"/>
    <p:sldId id="2137" r:id="rId74"/>
    <p:sldId id="1995" r:id="rId75"/>
    <p:sldId id="2142" r:id="rId76"/>
  </p:sldIdLst>
  <p:sldSz cx="9144000" cy="6858000" type="screen4x3"/>
  <p:notesSz cx="6858000" cy="9144000"/>
  <p:custShowLst>
    <p:custShow name="Vlastní prezentace 1" id="0">
      <p:sldLst/>
    </p:custShow>
    <p:custShow name="Vlastní prezentace 2" id="1">
      <p:sldLst/>
    </p:custShow>
    <p:custShow name="Vlastní prezentace 3" id="2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B02020"/>
    <a:srgbClr val="003399"/>
    <a:srgbClr val="0033CC"/>
    <a:srgbClr val="972931"/>
    <a:srgbClr val="FF0066"/>
    <a:srgbClr val="D6009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935" autoAdjust="0"/>
  </p:normalViewPr>
  <p:slideViewPr>
    <p:cSldViewPr snapToGrid="0">
      <p:cViewPr varScale="1">
        <p:scale>
          <a:sx n="73" d="100"/>
          <a:sy n="73" d="100"/>
        </p:scale>
        <p:origin x="111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86"/>
    </p:cViewPr>
  </p:sorterViewPr>
  <p:notesViewPr>
    <p:cSldViewPr snapToGrid="0">
      <p:cViewPr>
        <p:scale>
          <a:sx n="75" d="100"/>
          <a:sy n="75" d="100"/>
        </p:scale>
        <p:origin x="2430" y="-57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B1C6E76-E2FF-452D-B2FC-0A68A286595F}" type="datetime1">
              <a:rPr lang="cs-CZ"/>
              <a:pPr>
                <a:defRPr/>
              </a:pPr>
              <a:t>30.11.2021</a:t>
            </a:fld>
            <a:endParaRPr lang="cs-CZ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2A0E34E-DC2A-4A94-A42A-1A2C53E224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12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fld id="{AC30401E-569A-4A3D-ACCF-C14E91F597F7}" type="datetime1">
              <a:rPr lang="cs-CZ"/>
              <a:pPr>
                <a:defRPr/>
              </a:pPr>
              <a:t>30.11.2021</a:t>
            </a:fld>
            <a:endParaRPr lang="cs-CZ"/>
          </a:p>
        </p:txBody>
      </p:sp>
      <p:sp>
        <p:nvSpPr>
          <p:cNvPr id="1136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fld id="{4A682BFE-2195-42AC-A7F9-108977595C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61160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50F059B-C5F0-4215-9729-245CAE53CF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9166225" cy="686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9A2EAC7-8B23-4C7F-A809-F8AE395344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9525"/>
            <a:ext cx="9166225" cy="686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D:\!W\VSPP\Graficke prace\VSPP\Corporate identity\Logo VSPP\VSPP_cmyk_podkladové_2016.png">
            <a:extLst>
              <a:ext uri="{FF2B5EF4-FFF2-40B4-BE49-F238E27FC236}">
                <a16:creationId xmlns:a16="http://schemas.microsoft.com/office/drawing/2014/main" id="{19D15A67-CA03-400F-92F5-A9112EF812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427663"/>
            <a:ext cx="2555875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423C372-C9DB-4B0C-A486-DAAA9397A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97B37-20D4-44DC-8C4E-B73815A5A002}" type="datetimeFigureOut">
              <a:rPr lang="cs-CZ"/>
              <a:pPr>
                <a:defRPr/>
              </a:pPr>
              <a:t>30.11.2021</a:t>
            </a:fld>
            <a:endParaRPr lang="cs-CZ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EEF320D-00BE-4E4B-A93A-18F56E435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08F8F17-2922-44D2-A57E-25B59B182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903B1-73CA-481B-8B5E-4C0DCC3285C8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95358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9E495A9F-29BF-4A2A-8D34-5A9386512F98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06B226CB-68BD-4FB6-87E0-9A592EB8C90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A6E5E8D0-246E-4E85-B6D4-76C38D1AB17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3087CCAF-AA5B-49CC-A99A-BFE8A38DD80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172800F9-2EA8-4D44-AB8F-296DC03529F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291E9EC6-0EA6-43D0-8A92-5C45123946E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 useBgFill="1">
          <p:nvSpPr>
            <p:cNvPr id="11" name="Freeform 10">
              <a:extLst>
                <a:ext uri="{FF2B5EF4-FFF2-40B4-BE49-F238E27FC236}">
                  <a16:creationId xmlns:a16="http://schemas.microsoft.com/office/drawing/2014/main" id="{B5AE4B24-654D-4F0C-BB52-D93F424BBFA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dirty="0"/>
              <a:t>Kliknutím na ikonu přidáte obrázek.</a:t>
            </a:r>
            <a:endParaRPr lang="en-US" noProof="0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1C8D0AF6-92A8-4F0F-B289-CE6E0496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9EDBE-DFD7-4196-9916-9748CD12287D}" type="datetimeFigureOut">
              <a:rPr lang="cs-CZ"/>
              <a:pPr>
                <a:defRPr/>
              </a:pPr>
              <a:t>30.11.2021</a:t>
            </a:fld>
            <a:endParaRPr lang="cs-CZ" dirty="0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21ACA20A-B886-4E99-9729-42A5DFF53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175C256F-CC78-4F92-90A1-EE7A6E9B5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0A0ED-75FA-4988-AD73-354A90D74F47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828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F4F84-7624-41BB-85C9-675BA9249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374EF-ED26-43A3-9175-7B2F3BF50829}" type="datetimeFigureOut">
              <a:rPr lang="cs-CZ"/>
              <a:pPr>
                <a:defRPr/>
              </a:pPr>
              <a:t>30.11.2021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D15C8-2F6E-456F-9B0B-53A3FEC8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209BD-C1A1-47FD-92E0-CD4175075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0CE3A-25A6-4E15-9E36-97145AC66933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12980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>
            <a:extLst>
              <a:ext uri="{FF2B5EF4-FFF2-40B4-BE49-F238E27FC236}">
                <a16:creationId xmlns:a16="http://schemas.microsoft.com/office/drawing/2014/main" id="{ACCCFB85-B450-4D58-BAB0-169312A1AE46}"/>
              </a:ext>
            </a:extLst>
          </p:cNvPr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14">
            <a:extLst>
              <a:ext uri="{FF2B5EF4-FFF2-40B4-BE49-F238E27FC236}">
                <a16:creationId xmlns:a16="http://schemas.microsoft.com/office/drawing/2014/main" id="{D33F67F1-1D0C-4918-984A-15C1B1654E2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0CC7DB65-6268-4E2F-9304-6E5B7E49B5C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3D1FFA21-DEE3-4D22-9118-9B410627FB2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FBC9CD5B-62AA-4B85-A0AD-35CA451896C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B496504E-07C2-48B4-87D3-0AF4C7FBE48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 useBgFill="1">
          <p:nvSpPr>
            <p:cNvPr id="10" name="Freeform 19">
              <a:extLst>
                <a:ext uri="{FF2B5EF4-FFF2-40B4-BE49-F238E27FC236}">
                  <a16:creationId xmlns:a16="http://schemas.microsoft.com/office/drawing/2014/main" id="{8CE0C772-A2A9-4CF0-BCC7-1932DDE5A4A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3576E43-EC4C-4C1E-9029-6501ED441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D4DC4-81D5-4752-AE14-5E2CE18DCD08}" type="datetimeFigureOut">
              <a:rPr lang="cs-CZ"/>
              <a:pPr>
                <a:defRPr/>
              </a:pPr>
              <a:t>30.11.2021</a:t>
            </a:fld>
            <a:endParaRPr lang="cs-CZ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057FBFF-80FB-4E41-A19A-F4B20607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7E85189-5121-4FCB-B8D9-BF4BF23EF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E7AF0-A750-4980-99D2-31744D113231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57747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1773238"/>
            <a:ext cx="4495800" cy="24653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773238"/>
            <a:ext cx="4495800" cy="24653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0" y="4391025"/>
            <a:ext cx="4495800" cy="24669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4391025"/>
            <a:ext cx="4495800" cy="24669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1BB9144B-47A0-4F96-B388-4F13450CB4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A8F93776-C4AC-4846-B551-A3A0A3F78A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7E69D32A-6724-4BEF-9135-C6B81FD2CC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2C48039-758A-4A90-88A3-6DEBDDF0E7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547401"/>
      </p:ext>
    </p:extLst>
  </p:cSld>
  <p:clrMapOvr>
    <a:masterClrMapping/>
  </p:clrMapOvr>
  <p:transition spd="slow"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6C0287-5B02-4D08-BF7D-1B0CAC3107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F5BD86-94E9-4BEE-8B6E-1D7C9A1E27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CC2D44-7882-4BED-99F4-02CFAA2972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C133747-3F67-42CE-9C9F-ACBC70EABA1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6998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0" y="1773238"/>
            <a:ext cx="4495800" cy="508476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495800" cy="508476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A1AB2FB-213D-4F28-812D-C53ECF1F9B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E5F23B9-A865-426B-A721-DFD358B32B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0870F57-B9DE-4B50-9440-FA8C333503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E68E71A-6246-44C2-A213-52307429A2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881015"/>
      </p:ext>
    </p:extLst>
  </p:cSld>
  <p:clrMapOvr>
    <a:masterClrMapping/>
  </p:clrMapOvr>
  <p:transition spd="slow">
    <p:randomBa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0" y="1773238"/>
            <a:ext cx="4495800" cy="508476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773238"/>
            <a:ext cx="4495800" cy="24653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391025"/>
            <a:ext cx="4495800" cy="24669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1645EB5-8D69-42DC-90AC-96818EBE96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A8CA846-839C-452F-AF5D-DA2C0FDE1E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404E8854-85CC-4BC4-9E04-20B00C52D2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56613F5-347D-4D54-A6A6-65DE9E06A6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7742772"/>
      </p:ext>
    </p:extLst>
  </p:cSld>
  <p:clrMapOvr>
    <a:masterClrMapping/>
  </p:clrMapOvr>
  <p:transition spd="slow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Š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538" y="1921991"/>
            <a:ext cx="7408862" cy="3451225"/>
          </a:xfrm>
        </p:spPr>
        <p:txBody>
          <a:bodyPr/>
          <a:lstStyle>
            <a:lvl1pPr marL="342900" indent="-342900" algn="l">
              <a:buClr>
                <a:srgbClr val="1B9ED4"/>
              </a:buClr>
              <a:buFont typeface="Wingdings" pitchFamily="2" charset="2"/>
              <a:buChar char="§"/>
              <a:defRPr sz="2500">
                <a:solidFill>
                  <a:srgbClr val="1B9ED4"/>
                </a:solidFill>
              </a:defRPr>
            </a:lvl1pPr>
            <a:lvl2pPr marL="576263" indent="-273050">
              <a:buClr>
                <a:srgbClr val="1B9ED4"/>
              </a:buClr>
              <a:buFont typeface="Arial" pitchFamily="34" charset="0"/>
              <a:buChar char="•"/>
              <a:defRPr sz="1800">
                <a:solidFill>
                  <a:srgbClr val="1B9ED4"/>
                </a:solidFill>
              </a:defRPr>
            </a:lvl2pPr>
            <a:lvl3pPr marL="855663" indent="-228600">
              <a:buClr>
                <a:srgbClr val="1B9ED4"/>
              </a:buClr>
              <a:buFont typeface="Courier New" pitchFamily="49" charset="0"/>
              <a:buChar char="o"/>
              <a:defRPr sz="1600">
                <a:solidFill>
                  <a:srgbClr val="1B9ED4"/>
                </a:solidFill>
              </a:defRPr>
            </a:lvl3pPr>
            <a:lvl4pPr marL="914400" indent="0">
              <a:buFontTx/>
              <a:buNone/>
              <a:defRPr sz="1600">
                <a:solidFill>
                  <a:srgbClr val="1B9ED4"/>
                </a:solidFill>
              </a:defRPr>
            </a:lvl4pPr>
            <a:lvl5pPr marL="1233488" indent="0">
              <a:buFontTx/>
              <a:buNone/>
              <a:defRPr sz="1400">
                <a:solidFill>
                  <a:srgbClr val="1B9ED4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1806" y="575704"/>
            <a:ext cx="8229600" cy="626269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D5E15-B9C7-491E-8779-BC8F3A0A3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03D55-3BAF-4A5B-B32B-E4F9F0EF4A0B}" type="datetimeFigureOut">
              <a:rPr lang="cs-CZ"/>
              <a:pPr>
                <a:defRPr/>
              </a:pPr>
              <a:t>30.11.2021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274E7-5B48-4570-BD15-671A0FF8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29F50-F5D9-4002-AF62-A723EB112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CC498-EBCC-4CCD-83E2-2C5874E3F493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0399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5FE1505-A94C-42DE-9054-D973CF1D4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4242B-6A90-4CEA-AF01-A93134BD5895}" type="datetimeFigureOut">
              <a:rPr lang="cs-CZ"/>
              <a:pPr>
                <a:defRPr/>
              </a:pPr>
              <a:t>30.11.2021</a:t>
            </a:fld>
            <a:endParaRPr lang="cs-CZ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B17710A-9141-4FAD-B99C-916D712EF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616FC15-F693-472D-9998-8573C7DF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F710B-68BB-4F6E-BACD-D903B5DF881C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75405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71EE6D-0117-46DC-902D-847F51155B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reeform 26">
            <a:extLst>
              <a:ext uri="{FF2B5EF4-FFF2-40B4-BE49-F238E27FC236}">
                <a16:creationId xmlns:a16="http://schemas.microsoft.com/office/drawing/2014/main" id="{5378EB26-B705-4AA3-BEA8-3739D7ED5B65}"/>
              </a:ext>
            </a:extLst>
          </p:cNvPr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6 h 584"/>
              <a:gd name="T2" fmla="*/ 0 w 3112"/>
              <a:gd name="T3" fmla="*/ 2147483646 h 584"/>
              <a:gd name="T4" fmla="*/ 2147483646 w 3112"/>
              <a:gd name="T5" fmla="*/ 2147483646 h 584"/>
              <a:gd name="T6" fmla="*/ 2147483646 w 3112"/>
              <a:gd name="T7" fmla="*/ 2147483646 h 584"/>
              <a:gd name="T8" fmla="*/ 2147483646 w 3112"/>
              <a:gd name="T9" fmla="*/ 2147483646 h 584"/>
              <a:gd name="T10" fmla="*/ 2147483646 w 3112"/>
              <a:gd name="T11" fmla="*/ 2147483646 h 584"/>
              <a:gd name="T12" fmla="*/ 2147483646 w 3112"/>
              <a:gd name="T13" fmla="*/ 2147483646 h 584"/>
              <a:gd name="T14" fmla="*/ 2147483646 w 3112"/>
              <a:gd name="T15" fmla="*/ 2147483646 h 584"/>
              <a:gd name="T16" fmla="*/ 2147483646 w 3112"/>
              <a:gd name="T17" fmla="*/ 2147483646 h 584"/>
              <a:gd name="T18" fmla="*/ 2147483646 w 3112"/>
              <a:gd name="T19" fmla="*/ 2147483646 h 584"/>
              <a:gd name="T20" fmla="*/ 2147483646 w 3112"/>
              <a:gd name="T21" fmla="*/ 2147483646 h 584"/>
              <a:gd name="T22" fmla="*/ 2147483646 w 3112"/>
              <a:gd name="T23" fmla="*/ 2147483646 h 584"/>
              <a:gd name="T24" fmla="*/ 2147483646 w 3112"/>
              <a:gd name="T25" fmla="*/ 2147483646 h 584"/>
              <a:gd name="T26" fmla="*/ 2147483646 w 3112"/>
              <a:gd name="T27" fmla="*/ 2147483646 h 584"/>
              <a:gd name="T28" fmla="*/ 2147483646 w 3112"/>
              <a:gd name="T29" fmla="*/ 2147483646 h 584"/>
              <a:gd name="T30" fmla="*/ 2147483646 w 3112"/>
              <a:gd name="T31" fmla="*/ 2147483646 h 584"/>
              <a:gd name="T32" fmla="*/ 2147483646 w 3112"/>
              <a:gd name="T33" fmla="*/ 2147483646 h 584"/>
              <a:gd name="T34" fmla="*/ 2147483646 w 3112"/>
              <a:gd name="T35" fmla="*/ 2147483646 h 584"/>
              <a:gd name="T36" fmla="*/ 2147483646 w 3112"/>
              <a:gd name="T37" fmla="*/ 2147483646 h 584"/>
              <a:gd name="T38" fmla="*/ 2147483646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67452F9-F901-4677-B964-B3E1B6AD6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84F5F-E8DD-4FF7-AC96-3BEDD7BB3163}" type="datetimeFigureOut">
              <a:rPr lang="cs-CZ"/>
              <a:pPr>
                <a:defRPr/>
              </a:pPr>
              <a:t>30.11.2021</a:t>
            </a:fld>
            <a:endParaRPr lang="cs-CZ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41EA481-74AF-4296-9CFA-10D45F841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3E5983-F86C-4F30-AA63-CB5E5A430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A0A8C-42C0-4F50-B125-BCD57F60C72C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1612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D1591A2-3202-4033-9107-C654227A138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66E93-26D4-4A72-82A2-5D10AD7B5883}" type="datetimeFigureOut">
              <a:rPr lang="cs-CZ"/>
              <a:pPr>
                <a:defRPr/>
              </a:pPr>
              <a:t>30.11.2021</a:t>
            </a:fld>
            <a:endParaRPr lang="cs-CZ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E35738-8E70-42CC-9E05-6D4959589C6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F4BF5F-8B8D-4F8B-A5F9-019CBC91B25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E7FA-C28A-408E-8615-415D81AF7DC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144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A68912F-52DC-4C8D-A987-CEBD9DE57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FF157-7F54-499C-A495-3921CFB49F45}" type="datetimeFigureOut">
              <a:rPr lang="cs-CZ"/>
              <a:pPr>
                <a:defRPr/>
              </a:pPr>
              <a:t>30.11.2021</a:t>
            </a:fld>
            <a:endParaRPr lang="cs-CZ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11AD071-EA03-4E8C-9211-3E02BA893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61D2B93-19B8-4D7C-B243-380DAB03C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621A5-534B-4AD2-9D3B-872A547AD5A7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4304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A9F5D7D-B17C-4A96-8BF9-9972B2832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975E6-846C-4F19-A6F1-3E12B12113AD}" type="datetimeFigureOut">
              <a:rPr lang="cs-CZ"/>
              <a:pPr>
                <a:defRPr/>
              </a:pPr>
              <a:t>30.11.2021</a:t>
            </a:fld>
            <a:endParaRPr lang="cs-CZ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F8415C0-7E0E-4567-8E8A-B59BB9989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46D5BA-AC82-4A1A-9FCF-F9667071C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E298C-2EDE-460B-AC16-BEBD92551F43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31594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67FC6E3F-C0B1-4AA5-A848-38B2B1097144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876DE0B4-CA84-486C-A21E-4D4EA12A34A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26F314A2-3D12-4ACF-985E-6F58361BA72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36193BF9-677F-4F71-B13A-646F35DC610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7B615E4F-089C-43D7-9924-30E1E7A8508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0C391860-F35A-4499-AB05-ACC38317FD0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 useBgFill="1">
          <p:nvSpPr>
            <p:cNvPr id="8" name="Freeform 10">
              <a:extLst>
                <a:ext uri="{FF2B5EF4-FFF2-40B4-BE49-F238E27FC236}">
                  <a16:creationId xmlns:a16="http://schemas.microsoft.com/office/drawing/2014/main" id="{4A40540C-7CE0-4388-B73E-8BAC871D8A7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F93F069F-31ED-4760-8595-89F976173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3323F-27CA-45C1-BB6C-9C7D8CFEE45B}" type="datetimeFigureOut">
              <a:rPr lang="cs-CZ"/>
              <a:pPr>
                <a:defRPr/>
              </a:pPr>
              <a:t>30.11.2021</a:t>
            </a:fld>
            <a:endParaRPr lang="cs-CZ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6426729D-1304-4228-884A-3B8FBB5DD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3078FAD5-DEB0-4126-9B3C-BD45A0457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2B52C-902E-4B1B-8C38-2252C5F5E5DD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308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305D22A1-F83B-4799-B84E-94B2F5574F5A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id="{108693E8-D6EE-4FA1-BAEF-EEB61DBB3EC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D1CB5515-2DE4-44D7-B8B3-EADBB0AF3BC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59DE72A9-BCD4-4667-AB38-2159807EFD6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0CDCFCCF-B9ED-450A-B6D4-6B47EA385B6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8B101516-F065-4CA1-93B8-A41EBF652B9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 useBgFill="1">
          <p:nvSpPr>
            <p:cNvPr id="11" name="Freeform 28">
              <a:extLst>
                <a:ext uri="{FF2B5EF4-FFF2-40B4-BE49-F238E27FC236}">
                  <a16:creationId xmlns:a16="http://schemas.microsoft.com/office/drawing/2014/main" id="{0F7A661D-5C45-42C8-A749-BBEE667E50A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74562317-4A25-49BA-934A-CB5C3EDBE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4E033-CE23-4F4A-8541-85CD5954398F}" type="datetimeFigureOut">
              <a:rPr lang="cs-CZ"/>
              <a:pPr>
                <a:defRPr/>
              </a:pPr>
              <a:t>30.11.2021</a:t>
            </a:fld>
            <a:endParaRPr lang="cs-CZ" dirty="0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0E00A844-2718-4212-9139-8A3EE11EF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88F1443D-9BB8-4A71-99AF-37F431B9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92E00-CBB1-47C9-8F89-89B17F960865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0094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8E6CFC91-5A27-42EF-9449-0A27E5761634}"/>
              </a:ext>
            </a:extLst>
          </p:cNvPr>
          <p:cNvSpPr/>
          <p:nvPr userDrawn="1"/>
        </p:nvSpPr>
        <p:spPr>
          <a:xfrm>
            <a:off x="0" y="6811963"/>
            <a:ext cx="9144000" cy="46037"/>
          </a:xfrm>
          <a:prstGeom prst="rect">
            <a:avLst/>
          </a:prstGeom>
          <a:solidFill>
            <a:srgbClr val="1B9ED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5123" name="Picture 4" descr="C:\Users\khark\Desktop\VSPP_PPT.jpg">
            <a:extLst>
              <a:ext uri="{FF2B5EF4-FFF2-40B4-BE49-F238E27FC236}">
                <a16:creationId xmlns:a16="http://schemas.microsoft.com/office/drawing/2014/main" id="{FA88E2EE-C081-4798-BFA2-7A1C83D6E6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76358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bdélník 18">
            <a:extLst>
              <a:ext uri="{FF2B5EF4-FFF2-40B4-BE49-F238E27FC236}">
                <a16:creationId xmlns:a16="http://schemas.microsoft.com/office/drawing/2014/main" id="{0D68BB62-DEA9-4586-838C-DECA17DC80F8}"/>
              </a:ext>
            </a:extLst>
          </p:cNvPr>
          <p:cNvSpPr/>
          <p:nvPr userDrawn="1"/>
        </p:nvSpPr>
        <p:spPr>
          <a:xfrm>
            <a:off x="0" y="404813"/>
            <a:ext cx="7653338" cy="1152525"/>
          </a:xfrm>
          <a:prstGeom prst="rect">
            <a:avLst/>
          </a:prstGeom>
          <a:solidFill>
            <a:srgbClr val="1B9ED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125" name="Title Placeholder 1">
            <a:extLst>
              <a:ext uri="{FF2B5EF4-FFF2-40B4-BE49-F238E27FC236}">
                <a16:creationId xmlns:a16="http://schemas.microsoft.com/office/drawing/2014/main" id="{05DFEB08-DB96-48F6-BC1D-D60F576090B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0EC8A-7532-4262-B976-2B80E6EC46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rgbClr val="073E87"/>
                </a:solidFill>
                <a:latin typeface="Arial" charset="0"/>
              </a:defRPr>
            </a:lvl1pPr>
          </a:lstStyle>
          <a:p>
            <a:pPr>
              <a:defRPr/>
            </a:pPr>
            <a:fld id="{B4040724-1728-41E5-840E-4FDE2923EE2B}" type="datetimeFigureOut">
              <a:rPr lang="cs-CZ"/>
              <a:pPr>
                <a:defRPr/>
              </a:pPr>
              <a:t>30.11.2021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E059E-F360-46BC-9D4C-118C74064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 dirty="0">
                <a:solidFill>
                  <a:srgbClr val="073E87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1AA26-6F17-4431-9DCD-34D968F54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73E87"/>
                </a:solidFill>
              </a:defRPr>
            </a:lvl1pPr>
          </a:lstStyle>
          <a:p>
            <a:pPr>
              <a:defRPr/>
            </a:pPr>
            <a:fld id="{CB0DC212-E9F6-41FA-9B7D-4CB28B038D0C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  <p:sp>
        <p:nvSpPr>
          <p:cNvPr id="5129" name="Text Placeholder 2">
            <a:extLst>
              <a:ext uri="{FF2B5EF4-FFF2-40B4-BE49-F238E27FC236}">
                <a16:creationId xmlns:a16="http://schemas.microsoft.com/office/drawing/2014/main" id="{209248E4-2926-438D-B1BF-C75C7E0AA7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71538" y="1844675"/>
            <a:ext cx="7408862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28F80F57-7354-4DB9-BCD0-0F22F54B3384}"/>
              </a:ext>
            </a:extLst>
          </p:cNvPr>
          <p:cNvSpPr/>
          <p:nvPr userDrawn="1"/>
        </p:nvSpPr>
        <p:spPr>
          <a:xfrm>
            <a:off x="0" y="0"/>
            <a:ext cx="9144000" cy="46038"/>
          </a:xfrm>
          <a:prstGeom prst="rect">
            <a:avLst/>
          </a:prstGeom>
          <a:solidFill>
            <a:srgbClr val="1B9ED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72586E82-0696-452B-819E-CF74F713DA45}"/>
              </a:ext>
            </a:extLst>
          </p:cNvPr>
          <p:cNvSpPr/>
          <p:nvPr userDrawn="1"/>
        </p:nvSpPr>
        <p:spPr>
          <a:xfrm>
            <a:off x="9097963" y="404813"/>
            <a:ext cx="46037" cy="1152525"/>
          </a:xfrm>
          <a:prstGeom prst="rect">
            <a:avLst/>
          </a:prstGeom>
          <a:solidFill>
            <a:srgbClr val="1B9ED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5132" name="Picture 3" descr="D:\!W\VSPP\Graficke prace\VSPP\Corporate identity\Logo VSPP\symbol\VSPP_cmyk_symbol.png">
            <a:extLst>
              <a:ext uri="{FF2B5EF4-FFF2-40B4-BE49-F238E27FC236}">
                <a16:creationId xmlns:a16="http://schemas.microsoft.com/office/drawing/2014/main" id="{DBF0FBA9-C9A1-41BE-9540-FEA70EAB9C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6418263"/>
            <a:ext cx="255587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76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FFE48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E48E"/>
          </a:solidFill>
          <a:latin typeface="Arial Black" panose="020B0A04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E48E"/>
          </a:solidFill>
          <a:latin typeface="Arial Black" panose="020B0A04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E48E"/>
          </a:solidFill>
          <a:latin typeface="Arial Black" panose="020B0A04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E48E"/>
          </a:solidFill>
          <a:latin typeface="Arial Black" panose="020B0A040201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►"/>
        <a:defRPr sz="2400" kern="1200">
          <a:solidFill>
            <a:srgbClr val="1B9ED4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"/>
        <a:defRPr sz="2200" kern="1200">
          <a:solidFill>
            <a:srgbClr val="1B9ED4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►"/>
        <a:defRPr sz="2000" kern="1200">
          <a:solidFill>
            <a:srgbClr val="1B9ED4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rgbClr val="1B9ED4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rgbClr val="1B9ED4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rzy.cz/kryptomeny/" TargetMode="External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urzy.cz/ekonomika/nemecko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rzy.cz/kryptomeny/" TargetMode="External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rzy.cz/kryptomeny/" TargetMode="External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rzy.cz/kryptomeny/" TargetMode="External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rzy.cz/bitcoin/" TargetMode="External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urzy.cz/podnikani/zivnostnici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m/news/technology-56012952" TargetMode="External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urzy.cz/akcie-cz/akcie/rekord-1113/" TargetMode="External"/><Relationship Id="rId3" Type="http://schemas.openxmlformats.org/officeDocument/2006/relationships/hyperlink" Target="https://www.kurzy.cz/kryptomeny/" TargetMode="External"/><Relationship Id="rId7" Type="http://schemas.openxmlformats.org/officeDocument/2006/relationships/hyperlink" Target="https://www.kurzy.cz/komodity/cardano-graf-vyvoje-ceny/" TargetMode="External"/><Relationship Id="rId2" Type="http://schemas.openxmlformats.org/officeDocument/2006/relationships/hyperlink" Target="https://www.kurzy.cz/bitcoi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urzy.cz/komodity/binance-coin-graf-vyvoje-ceny/" TargetMode="External"/><Relationship Id="rId5" Type="http://schemas.openxmlformats.org/officeDocument/2006/relationships/hyperlink" Target="https://www.kurzy.cz/komodity/xrp-ripple-graf-vyvoje-ceny/" TargetMode="External"/><Relationship Id="rId4" Type="http://schemas.openxmlformats.org/officeDocument/2006/relationships/hyperlink" Target="https://www.kurzy.cz/ethereum/" TargetMode="External"/><Relationship Id="rId9" Type="http://schemas.openxmlformats.org/officeDocument/2006/relationships/hyperlink" Target="https://www.kurzy.cz/akcie-cz/akcie/mega-789/" TargetMode="Externa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53EDE65D-6286-41EE-826D-991AA29C9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/>
              <a:t>Kryptoměny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Roman </a:t>
            </a:r>
            <a:r>
              <a:rPr lang="cs-CZ" dirty="0" err="1"/>
              <a:t>Hlawiczka</a:t>
            </a:r>
            <a:endParaRPr lang="cs-CZ" dirty="0"/>
          </a:p>
          <a:p>
            <a:pPr marL="0" indent="0" algn="ctr">
              <a:buNone/>
            </a:pPr>
            <a:r>
              <a:rPr lang="cs-CZ" dirty="0"/>
              <a:t>30.11.2021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1F30D63-9E27-4DC7-910A-9F8CB370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909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6" y="1703387"/>
            <a:ext cx="8027182" cy="4894361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Bitcoin je </a:t>
            </a:r>
            <a:r>
              <a:rPr lang="cs-CZ" u="sng" dirty="0"/>
              <a:t>samostatná měna</a:t>
            </a:r>
            <a:r>
              <a:rPr lang="cs-CZ" dirty="0"/>
              <a:t>, zcela nezávislá </a:t>
            </a:r>
            <a:br>
              <a:rPr lang="cs-CZ" dirty="0"/>
            </a:br>
            <a:r>
              <a:rPr lang="cs-CZ" dirty="0"/>
              <a:t>na tradičních měnách jako koruna, euro apod. </a:t>
            </a:r>
          </a:p>
          <a:p>
            <a:pPr marL="0" indent="0" algn="just">
              <a:buNone/>
            </a:pPr>
            <a:r>
              <a:rPr lang="cs-CZ" u="sng" dirty="0"/>
              <a:t>Hodnota </a:t>
            </a:r>
            <a:r>
              <a:rPr lang="cs-CZ" u="sng" dirty="0" err="1"/>
              <a:t>bitcoinu</a:t>
            </a:r>
            <a:r>
              <a:rPr lang="cs-CZ" u="sng" dirty="0"/>
              <a:t> </a:t>
            </a:r>
            <a:r>
              <a:rPr lang="cs-CZ" dirty="0"/>
              <a:t>– podobně jako většiny ostatních měn – </a:t>
            </a:r>
            <a:r>
              <a:rPr lang="cs-CZ" u="sng" dirty="0"/>
              <a:t>vychází z poptávky a nabídky na trhu</a:t>
            </a:r>
            <a:r>
              <a:rPr lang="cs-CZ" dirty="0"/>
              <a:t>, a je tedy dána ekonomickou rovnováhou. </a:t>
            </a:r>
          </a:p>
          <a:p>
            <a:pPr marL="0" indent="0" algn="just">
              <a:buNone/>
            </a:pPr>
            <a:r>
              <a:rPr lang="cs-CZ" dirty="0"/>
              <a:t>Bitcoin není kryt zlatem ani jinými komoditami, ale podobně jako u jiných běžných měn </a:t>
            </a:r>
            <a:r>
              <a:rPr lang="cs-CZ" u="sng" dirty="0"/>
              <a:t>je jeho hodnota závislá na důvěře, že s ním bude možno v budoucnu zaplatit stejně jako dne</a:t>
            </a:r>
            <a:r>
              <a:rPr lang="cs-CZ" dirty="0"/>
              <a:t>s. Někteří autoři též poukazují na to, že už skutečnost, že existuje měna, která je </a:t>
            </a:r>
            <a:r>
              <a:rPr lang="cs-CZ" u="sng" dirty="0"/>
              <a:t>nezávislá na rozhodnutí centrálních autorit</a:t>
            </a:r>
            <a:r>
              <a:rPr lang="cs-CZ" dirty="0"/>
              <a:t>, je sama </a:t>
            </a:r>
            <a:br>
              <a:rPr lang="cs-CZ" dirty="0"/>
            </a:br>
            <a:r>
              <a:rPr lang="cs-CZ" dirty="0"/>
              <a:t>o sobě hodnotná.</a:t>
            </a:r>
          </a:p>
          <a:p>
            <a:pPr algn="just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Hodnota </a:t>
            </a:r>
            <a:r>
              <a:rPr lang="cs-CZ" dirty="0" err="1"/>
              <a:t>bitcoinu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8774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6" y="2125097"/>
            <a:ext cx="7408862" cy="2607806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Jako jedno z rizik budoucí hodnoty </a:t>
            </a:r>
            <a:r>
              <a:rPr lang="cs-CZ" dirty="0" err="1"/>
              <a:t>bitcoinu</a:t>
            </a:r>
            <a:r>
              <a:rPr lang="cs-CZ" dirty="0"/>
              <a:t> je uváděn klesající podíl </a:t>
            </a:r>
            <a:r>
              <a:rPr lang="cs-CZ" dirty="0" err="1"/>
              <a:t>bitcoinu</a:t>
            </a:r>
            <a:r>
              <a:rPr lang="cs-CZ" dirty="0"/>
              <a:t> na celkové tržní kapitalizaci alternativních měn. </a:t>
            </a:r>
          </a:p>
          <a:p>
            <a:pPr marL="0" indent="0" algn="just">
              <a:buNone/>
            </a:pPr>
            <a:r>
              <a:rPr lang="cs-CZ" dirty="0"/>
              <a:t>Od roku 2013 do poloviny roku 2017 klesl podíl tržní kapitalizace </a:t>
            </a:r>
            <a:r>
              <a:rPr lang="cs-CZ" dirty="0" err="1"/>
              <a:t>bitcoinu</a:t>
            </a:r>
            <a:r>
              <a:rPr lang="cs-CZ" dirty="0"/>
              <a:t> oproti ostatním kryptoměnám ze zhruba 95 % na méně než 40 %.</a:t>
            </a:r>
          </a:p>
          <a:p>
            <a:pPr algn="just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Rizika</a:t>
            </a:r>
          </a:p>
        </p:txBody>
      </p:sp>
    </p:spTree>
    <p:extLst>
      <p:ext uri="{BB962C8B-B14F-4D97-AF65-F5344CB8AC3E}">
        <p14:creationId xmlns:p14="http://schemas.microsoft.com/office/powerpoint/2010/main" val="3564627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4763" y="1978262"/>
            <a:ext cx="7408862" cy="4492876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Hodnota </a:t>
            </a:r>
            <a:r>
              <a:rPr lang="cs-CZ" dirty="0" err="1"/>
              <a:t>bitcoinu</a:t>
            </a:r>
            <a:r>
              <a:rPr lang="cs-CZ" dirty="0"/>
              <a:t> není určena počtem či výkonem těžařů: při zvýšení hodnoty se zvedne výkon těžařů, ne naopak. Těžaři neurčují hodnotu </a:t>
            </a:r>
            <a:r>
              <a:rPr lang="cs-CZ" dirty="0" err="1"/>
              <a:t>bitcoinu</a:t>
            </a:r>
            <a:r>
              <a:rPr lang="cs-CZ" dirty="0"/>
              <a:t>, ta je dána </a:t>
            </a:r>
            <a:r>
              <a:rPr lang="cs-CZ" u="sng" dirty="0"/>
              <a:t>pouze poměrem mezi nabídkou a poptávkou</a:t>
            </a:r>
            <a:r>
              <a:rPr lang="cs-CZ" dirty="0"/>
              <a:t>. </a:t>
            </a:r>
          </a:p>
          <a:p>
            <a:pPr marL="0" indent="0" algn="just">
              <a:buNone/>
            </a:pPr>
            <a:r>
              <a:rPr lang="cs-CZ" dirty="0"/>
              <a:t>Též bývá chybně uváděno, že je kryta vzácností, </a:t>
            </a:r>
            <a:r>
              <a:rPr lang="cs-CZ" dirty="0" err="1"/>
              <a:t>nepadělatelností</a:t>
            </a:r>
            <a:r>
              <a:rPr lang="cs-CZ" dirty="0"/>
              <a:t> apod. Tyto vlivy </a:t>
            </a:r>
            <a:r>
              <a:rPr lang="cs-CZ" u="sng" dirty="0"/>
              <a:t>nemají přímou vazbu na hodnotu, ale na důvěru, která má vliv </a:t>
            </a:r>
            <a:br>
              <a:rPr lang="cs-CZ" u="sng" dirty="0"/>
            </a:br>
            <a:r>
              <a:rPr lang="cs-CZ" u="sng" dirty="0"/>
              <a:t>na nabídku a poptávku</a:t>
            </a:r>
            <a:r>
              <a:rPr lang="cs-CZ" dirty="0"/>
              <a:t>. Na hodnotě se tedy podílejí, ale nepřímo.</a:t>
            </a:r>
          </a:p>
          <a:p>
            <a:pPr algn="just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Rizika</a:t>
            </a:r>
          </a:p>
        </p:txBody>
      </p:sp>
    </p:spTree>
    <p:extLst>
      <p:ext uri="{BB962C8B-B14F-4D97-AF65-F5344CB8AC3E}">
        <p14:creationId xmlns:p14="http://schemas.microsoft.com/office/powerpoint/2010/main" val="1033561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9169" y="2133006"/>
            <a:ext cx="7408862" cy="2973566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Kurz </a:t>
            </a:r>
            <a:r>
              <a:rPr lang="cs-CZ" dirty="0" err="1"/>
              <a:t>bitcoinu</a:t>
            </a:r>
            <a:r>
              <a:rPr lang="cs-CZ" dirty="0"/>
              <a:t> se občas vyznačuje </a:t>
            </a:r>
            <a:r>
              <a:rPr lang="cs-CZ" u="sng" dirty="0"/>
              <a:t>vysokou volatilitou</a:t>
            </a:r>
            <a:r>
              <a:rPr lang="cs-CZ" dirty="0"/>
              <a:t>, tedy prudkým kolísáním ceny v krátkém časovém úseku. </a:t>
            </a:r>
          </a:p>
          <a:p>
            <a:pPr marL="0" indent="0" algn="just">
              <a:buNone/>
            </a:pPr>
            <a:endParaRPr lang="cs-CZ" u="sng" dirty="0"/>
          </a:p>
          <a:p>
            <a:pPr marL="0" indent="0" algn="just">
              <a:buNone/>
            </a:pPr>
            <a:r>
              <a:rPr lang="cs-CZ" u="sng" dirty="0"/>
              <a:t>Ze střednědobého a dlouhodobého hlediska </a:t>
            </a:r>
            <a:r>
              <a:rPr lang="cs-CZ" dirty="0"/>
              <a:t>však vykazuje neustálý </a:t>
            </a:r>
            <a:r>
              <a:rPr lang="cs-CZ" u="sng" dirty="0"/>
              <a:t>nárůst.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hodnoty </a:t>
            </a:r>
            <a:r>
              <a:rPr lang="cs-CZ" dirty="0" err="1"/>
              <a:t>bitcoinu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418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8491" y="2034533"/>
            <a:ext cx="7408862" cy="3451225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Bitcoin začínal jako čistě akademický projekt, kdy ho používali především odborníci a zájemci </a:t>
            </a:r>
            <a:br>
              <a:rPr lang="cs-CZ" dirty="0"/>
            </a:br>
            <a:r>
              <a:rPr lang="cs-CZ" dirty="0"/>
              <a:t>o technologii samotnou. Technologie však zaujala natolik, že hodnota </a:t>
            </a:r>
            <a:r>
              <a:rPr lang="cs-CZ" dirty="0" err="1"/>
              <a:t>bitcoinu</a:t>
            </a:r>
            <a:r>
              <a:rPr lang="cs-CZ" dirty="0"/>
              <a:t> po dlouhou dobu stoupala. To přivedlo i zájemce, kteří investují čistě ze spekulativních důvodů. Hodnota </a:t>
            </a:r>
            <a:r>
              <a:rPr lang="cs-CZ" dirty="0" err="1"/>
              <a:t>bitcoinu</a:t>
            </a:r>
            <a:r>
              <a:rPr lang="cs-CZ" dirty="0"/>
              <a:t> tak zažila za svoji krátkou existenci prudký růst, vrchol investiční bubliny i částečný pád.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hodnoty </a:t>
            </a:r>
            <a:r>
              <a:rPr lang="cs-CZ" dirty="0" err="1"/>
              <a:t>bitcoinu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5229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6" y="1747216"/>
            <a:ext cx="7512883" cy="475205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Obchodování s </a:t>
            </a:r>
            <a:r>
              <a:rPr lang="cs-CZ" dirty="0" err="1"/>
              <a:t>bitcoinem</a:t>
            </a:r>
            <a:r>
              <a:rPr lang="cs-CZ" dirty="0"/>
              <a:t> je možné rozdělit do tří období:</a:t>
            </a:r>
          </a:p>
          <a:p>
            <a:pPr marL="0" indent="0" algn="just">
              <a:buNone/>
            </a:pPr>
            <a:r>
              <a:rPr lang="cs-CZ" dirty="0"/>
              <a:t>V období do června roku 2013 se </a:t>
            </a:r>
            <a:r>
              <a:rPr lang="cs-CZ" dirty="0" err="1"/>
              <a:t>bitcoinem</a:t>
            </a:r>
            <a:r>
              <a:rPr lang="cs-CZ" dirty="0"/>
              <a:t> zabývali téměř výhradně IT specialisté. </a:t>
            </a:r>
          </a:p>
          <a:p>
            <a:pPr marL="0" indent="0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V roce 2013 si situace v kryptoměnách ve větším měřítku všimli profesionální investoři, do svých platforem zařadili </a:t>
            </a:r>
            <a:r>
              <a:rPr lang="cs-CZ" dirty="0" err="1"/>
              <a:t>bitcoin</a:t>
            </a:r>
            <a:r>
              <a:rPr lang="cs-CZ" dirty="0"/>
              <a:t> obchodníci s deriváty. </a:t>
            </a:r>
          </a:p>
          <a:p>
            <a:pPr marL="0" indent="0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V průběhu roku 2017 se k obchodování s </a:t>
            </a:r>
            <a:r>
              <a:rPr lang="cs-CZ" dirty="0" err="1"/>
              <a:t>bitcoinem</a:t>
            </a:r>
            <a:r>
              <a:rPr lang="cs-CZ" dirty="0"/>
              <a:t> přidala i širší veřejnost.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hodnoty </a:t>
            </a:r>
            <a:r>
              <a:rPr lang="cs-CZ" dirty="0" err="1"/>
              <a:t>bitcoinu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3734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6" y="1865720"/>
            <a:ext cx="7639492" cy="4416576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Vzrůst a pád hodnoty </a:t>
            </a:r>
            <a:r>
              <a:rPr lang="cs-CZ" dirty="0" err="1"/>
              <a:t>bitcoinu</a:t>
            </a:r>
            <a:r>
              <a:rPr lang="cs-CZ" dirty="0"/>
              <a:t> byl dán různými podněty. V období </a:t>
            </a:r>
            <a:r>
              <a:rPr lang="cs-CZ" u="sng" dirty="0"/>
              <a:t>do roku 2013 souvisela cena </a:t>
            </a:r>
            <a:r>
              <a:rPr lang="cs-CZ" u="sng" dirty="0" err="1"/>
              <a:t>bitcoinu</a:t>
            </a:r>
            <a:r>
              <a:rPr lang="cs-CZ" u="sng" dirty="0"/>
              <a:t> více s dostupností technologií a vytěženým množstvím kryptoměny</a:t>
            </a:r>
            <a:r>
              <a:rPr lang="cs-CZ" dirty="0"/>
              <a:t>. 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V období od roku 2013 do roku 2017 byla důležitá vzrůstající </a:t>
            </a:r>
            <a:r>
              <a:rPr lang="cs-CZ" u="sng" dirty="0"/>
              <a:t>akceptace </a:t>
            </a:r>
            <a:r>
              <a:rPr lang="cs-CZ" u="sng" dirty="0" err="1"/>
              <a:t>bitcoinu</a:t>
            </a:r>
            <a:r>
              <a:rPr lang="cs-CZ" u="sng" dirty="0"/>
              <a:t> obchodníky, zprávy </a:t>
            </a:r>
            <a:br>
              <a:rPr lang="cs-CZ" u="sng" dirty="0"/>
            </a:br>
            <a:r>
              <a:rPr lang="cs-CZ" u="sng" dirty="0"/>
              <a:t>o regulaci, případně zákazech kryptoměn </a:t>
            </a:r>
            <a:br>
              <a:rPr lang="cs-CZ" u="sng" dirty="0"/>
            </a:br>
            <a:r>
              <a:rPr lang="cs-CZ" u="sng" dirty="0"/>
              <a:t>a podvodech nebo krachu bitcoinových burz</a:t>
            </a:r>
            <a:r>
              <a:rPr lang="cs-CZ" dirty="0"/>
              <a:t>. Projevily se také nepopulární kroky tradičních bank (např. zdaňování bankovních vkladů na Kypru).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hodnoty </a:t>
            </a:r>
            <a:r>
              <a:rPr lang="cs-CZ" dirty="0" err="1"/>
              <a:t>bitcoinu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3619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6" y="2254967"/>
            <a:ext cx="7569154" cy="1946624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V roce 2017 má podstatný vliv </a:t>
            </a:r>
            <a:r>
              <a:rPr lang="cs-CZ" u="sng" dirty="0"/>
              <a:t>důvěra v další růst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a </a:t>
            </a:r>
            <a:r>
              <a:rPr lang="cs-CZ" u="sng" dirty="0"/>
              <a:t>přísun nových kupujících</a:t>
            </a:r>
            <a:r>
              <a:rPr lang="cs-CZ" dirty="0"/>
              <a:t>, bitcoinové platformy také hlásí značný nárůst počtu nově otevřených obchodních účtů v řádu jednotek procent za den.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hodnoty </a:t>
            </a:r>
            <a:r>
              <a:rPr lang="cs-CZ" dirty="0" err="1"/>
              <a:t>bitcoinu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1562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5" y="1865719"/>
            <a:ext cx="7512883" cy="4577283"/>
          </a:xfrm>
        </p:spPr>
        <p:txBody>
          <a:bodyPr/>
          <a:lstStyle/>
          <a:p>
            <a:pPr algn="just"/>
            <a:r>
              <a:rPr lang="cs-CZ" dirty="0"/>
              <a:t>Z 24.5.2017 na 25.5.2017 stoupla cena </a:t>
            </a:r>
            <a:br>
              <a:rPr lang="cs-CZ" dirty="0"/>
            </a:br>
            <a:r>
              <a:rPr lang="cs-CZ" dirty="0"/>
              <a:t>o 500 dolarů . </a:t>
            </a:r>
          </a:p>
          <a:p>
            <a:pPr algn="just"/>
            <a:r>
              <a:rPr lang="cs-CZ" dirty="0"/>
              <a:t>V průběhu 2 měsíců do konce listopadu 2017 vzrostla cena </a:t>
            </a:r>
            <a:r>
              <a:rPr lang="cs-CZ" dirty="0" err="1"/>
              <a:t>bitcoinu</a:t>
            </a:r>
            <a:r>
              <a:rPr lang="cs-CZ" dirty="0"/>
              <a:t> o 150 % </a:t>
            </a:r>
            <a:br>
              <a:rPr lang="cs-CZ" dirty="0"/>
            </a:br>
            <a:r>
              <a:rPr lang="cs-CZ" dirty="0"/>
              <a:t>až na 10 000 USD.</a:t>
            </a:r>
          </a:p>
          <a:p>
            <a:pPr algn="just"/>
            <a:r>
              <a:rPr lang="cs-CZ" dirty="0"/>
              <a:t>do konce roku 2017 na téměř 20 000 USD. 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Tento stav je přirovnáván k tulipánové horečce. Danou tezi ještě podporuje následný prudký propad kurzu </a:t>
            </a:r>
            <a:r>
              <a:rPr lang="cs-CZ" dirty="0" err="1"/>
              <a:t>bitcoinu</a:t>
            </a:r>
            <a:r>
              <a:rPr lang="cs-CZ" dirty="0"/>
              <a:t> o více než polovinu, k němuž došlo během ledna a února 2018.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hodnoty </a:t>
            </a:r>
            <a:r>
              <a:rPr lang="cs-CZ" dirty="0" err="1"/>
              <a:t>bitcoinu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6491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FCD7AE90-CA0B-4F7E-9A41-4F8837137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3" y="1885361"/>
            <a:ext cx="7464944" cy="2882951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B321A54E-668C-4C99-B276-485260FCA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ceny BTC</a:t>
            </a:r>
          </a:p>
        </p:txBody>
      </p:sp>
    </p:spTree>
    <p:extLst>
      <p:ext uri="{BB962C8B-B14F-4D97-AF65-F5344CB8AC3E}">
        <p14:creationId xmlns:p14="http://schemas.microsoft.com/office/powerpoint/2010/main" val="1136348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8075" y="1992329"/>
            <a:ext cx="7456613" cy="4056779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 err="1"/>
              <a:t>Kryptoměny</a:t>
            </a:r>
            <a:r>
              <a:rPr lang="cs-CZ" dirty="0"/>
              <a:t> jsou digitální měny používající kryptografii k zabezpečení transakcí a vytváření nových jednotek měny. Nejznámějšími měnami jsou Bitcoin, </a:t>
            </a:r>
            <a:r>
              <a:rPr lang="cs-CZ" dirty="0" err="1"/>
              <a:t>Litecoin</a:t>
            </a:r>
            <a:r>
              <a:rPr lang="cs-CZ" dirty="0"/>
              <a:t>, </a:t>
            </a:r>
            <a:r>
              <a:rPr lang="cs-CZ" dirty="0" err="1"/>
              <a:t>Dogecoin</a:t>
            </a:r>
            <a:r>
              <a:rPr lang="cs-CZ" dirty="0"/>
              <a:t>, ……..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Platby touto měnou </a:t>
            </a:r>
            <a:r>
              <a:rPr lang="cs-CZ" u="sng" dirty="0"/>
              <a:t>jsou zcela anonymní, pohyb měny je transparentní</a:t>
            </a:r>
            <a:r>
              <a:rPr lang="cs-CZ" dirty="0"/>
              <a:t>. První </a:t>
            </a:r>
            <a:r>
              <a:rPr lang="cs-CZ" dirty="0" err="1"/>
              <a:t>kryptoměnou</a:t>
            </a:r>
            <a:r>
              <a:rPr lang="cs-CZ" dirty="0"/>
              <a:t> se stal </a:t>
            </a:r>
            <a:r>
              <a:rPr lang="cs-CZ" u="sng" dirty="0" err="1"/>
              <a:t>Bitcoin</a:t>
            </a:r>
            <a:r>
              <a:rPr lang="cs-CZ" dirty="0"/>
              <a:t>. 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8076" y="646042"/>
            <a:ext cx="8229600" cy="626269"/>
          </a:xfrm>
        </p:spPr>
        <p:txBody>
          <a:bodyPr/>
          <a:lstStyle/>
          <a:p>
            <a:r>
              <a:rPr lang="cs-CZ" dirty="0" err="1"/>
              <a:t>Kryptoměny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7975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A4B914A-DECB-4D83-AD6E-4070BCF41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86" y="1922463"/>
            <a:ext cx="6678984" cy="4128141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45009DDC-73A3-4626-9313-69FB97D63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Bitcoin - hodnota </a:t>
            </a:r>
            <a:r>
              <a:rPr lang="cs-CZ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bitcoinu</a:t>
            </a: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vývoj 2021 v USD</a:t>
            </a:r>
            <a:b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3515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D03E9588-4B9E-4263-9264-036EA38BB8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703" y="2516958"/>
            <a:ext cx="4493140" cy="3005698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A11F2911-93AD-42AB-96C9-A03B132A9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06" y="575704"/>
            <a:ext cx="8229600" cy="1328510"/>
          </a:xfrm>
        </p:spPr>
        <p:txBody>
          <a:bodyPr/>
          <a:lstStyle/>
          <a:p>
            <a:r>
              <a:rPr lang="cs-CZ" dirty="0"/>
              <a:t>Zdroj: https://www.kurzy.cz/bitcoin/vyvoj-hodnoty</a:t>
            </a:r>
          </a:p>
        </p:txBody>
      </p:sp>
    </p:spTree>
    <p:extLst>
      <p:ext uri="{BB962C8B-B14F-4D97-AF65-F5344CB8AC3E}">
        <p14:creationId xmlns:p14="http://schemas.microsoft.com/office/powerpoint/2010/main" val="75860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0357" y="2048600"/>
            <a:ext cx="7408862" cy="4233696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V průběhu obchodování s </a:t>
            </a:r>
            <a:r>
              <a:rPr lang="cs-CZ" dirty="0" err="1"/>
              <a:t>bitcoinem</a:t>
            </a:r>
            <a:r>
              <a:rPr lang="cs-CZ" dirty="0"/>
              <a:t> se objevily </a:t>
            </a:r>
            <a:br>
              <a:rPr lang="cs-CZ" dirty="0"/>
            </a:br>
            <a:r>
              <a:rPr lang="cs-CZ" dirty="0"/>
              <a:t>tzv. cenové bubliny, kdy cena </a:t>
            </a:r>
            <a:r>
              <a:rPr lang="cs-CZ" dirty="0" err="1"/>
              <a:t>bitcoinu</a:t>
            </a:r>
            <a:r>
              <a:rPr lang="cs-CZ" dirty="0"/>
              <a:t> prudce rostla na několikanásobek v období týdnů až měsíců, </a:t>
            </a:r>
            <a:br>
              <a:rPr lang="cs-CZ" dirty="0"/>
            </a:br>
            <a:r>
              <a:rPr lang="cs-CZ" dirty="0"/>
              <a:t>s následnou korekcí. 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Jednotlivé cenové fáze u </a:t>
            </a:r>
            <a:r>
              <a:rPr lang="cs-CZ" dirty="0" err="1"/>
              <a:t>bitcoinu</a:t>
            </a:r>
            <a:r>
              <a:rPr lang="cs-CZ" dirty="0"/>
              <a:t> souvisejí s cykly takzvaného </a:t>
            </a:r>
            <a:r>
              <a:rPr lang="cs-CZ" u="sng" dirty="0"/>
              <a:t>půlení (</a:t>
            </a:r>
            <a:r>
              <a:rPr lang="cs-CZ" u="sng" dirty="0" err="1"/>
              <a:t>halvingu</a:t>
            </a:r>
            <a:r>
              <a:rPr lang="cs-CZ" dirty="0"/>
              <a:t>), tedy snižováním odměny vyplácené těžařům na polovinu. K tomu dochází přibližně jednou za čtyři roky.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hodnoty </a:t>
            </a:r>
            <a:r>
              <a:rPr lang="cs-CZ" dirty="0" err="1"/>
              <a:t>bitcoinu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6717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24" y="1936058"/>
            <a:ext cx="7408862" cy="4346238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V roce 2013 Německo </a:t>
            </a:r>
            <a:r>
              <a:rPr lang="cs-CZ" dirty="0" err="1"/>
              <a:t>bitcoin</a:t>
            </a:r>
            <a:r>
              <a:rPr lang="cs-CZ" dirty="0"/>
              <a:t> uznalo jako oficiální virtuální měnu, zisky z transakcí se daní standardní sazbou daně z příjmu fyzické osoby. Nedaněné zisky lze realizovat pouze držením </a:t>
            </a:r>
            <a:r>
              <a:rPr lang="cs-CZ" dirty="0" err="1"/>
              <a:t>bitcoinu</a:t>
            </a:r>
            <a:r>
              <a:rPr lang="cs-CZ" dirty="0"/>
              <a:t> déle než 1 kalendářní rok. Zdaněny jsou také transakce mezi </a:t>
            </a:r>
            <a:r>
              <a:rPr lang="cs-CZ" dirty="0" err="1"/>
              <a:t>bitcoinem</a:t>
            </a:r>
            <a:r>
              <a:rPr lang="cs-CZ" dirty="0"/>
              <a:t> a </a:t>
            </a:r>
            <a:r>
              <a:rPr lang="cs-CZ" dirty="0" err="1"/>
              <a:t>altcoiny</a:t>
            </a:r>
            <a:r>
              <a:rPr lang="cs-CZ" dirty="0"/>
              <a:t>, kdy se hodnota transakce převádí na aktuální kurz v euru. Zdaněna je i těžba </a:t>
            </a:r>
            <a:r>
              <a:rPr lang="cs-CZ" dirty="0" err="1"/>
              <a:t>bitcoinů</a:t>
            </a:r>
            <a:r>
              <a:rPr lang="cs-CZ" dirty="0"/>
              <a:t>, kdy těžař je oprávněn odečíst veškeré náklady na těžbu </a:t>
            </a:r>
            <a:r>
              <a:rPr lang="cs-CZ" dirty="0" err="1"/>
              <a:t>bitcoinu</a:t>
            </a:r>
            <a:r>
              <a:rPr lang="cs-CZ" dirty="0"/>
              <a:t>, jako jsou nákup zařízení či spotřeba elektrické energie.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Snahy o regulaci</a:t>
            </a:r>
          </a:p>
        </p:txBody>
      </p:sp>
    </p:spTree>
    <p:extLst>
      <p:ext uri="{BB962C8B-B14F-4D97-AF65-F5344CB8AC3E}">
        <p14:creationId xmlns:p14="http://schemas.microsoft.com/office/powerpoint/2010/main" val="2943596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034D7EF0-C3B7-4175-9C3B-B9093BF62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36" y="2253005"/>
            <a:ext cx="7390940" cy="2875775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F23234B9-B7C9-4961-B430-9B772AB71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co říká na </a:t>
            </a:r>
            <a:r>
              <a:rPr lang="pl-PL" b="1" i="0" strike="noStrike" dirty="0">
                <a:solidFill>
                  <a:schemeClr val="tx1"/>
                </a:solidFill>
                <a:effectLst/>
                <a:latin typeface="inherit"/>
                <a:hlinkClick r:id="rId3" tooltip="Kryptoměny - Alternativní měn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kryptoměny</a:t>
            </a:r>
            <a:r>
              <a:rPr lang="pl-PL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l-PL" b="1" i="0" strike="noStrike" dirty="0">
                <a:solidFill>
                  <a:schemeClr val="tx1"/>
                </a:solidFill>
                <a:effectLst/>
                <a:latin typeface="inherit"/>
                <a:hlinkClick r:id="rId4" tooltip="Ekonomika Německ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německá ekonomika</a:t>
            </a:r>
            <a:r>
              <a:rPr lang="pl-PL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376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8492" y="2048600"/>
            <a:ext cx="7408862" cy="3451225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Investoři mají povinnost danit dosažené zisky podle stávajících regulí.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V prosinci 2013 Čínská lidová banka zakázala finančním institucím používat </a:t>
            </a:r>
            <a:r>
              <a:rPr lang="cs-CZ" dirty="0" err="1"/>
              <a:t>bitcoin</a:t>
            </a:r>
            <a:r>
              <a:rPr lang="cs-CZ" dirty="0"/>
              <a:t>, zatímco jeho používání veřejností povolila.[77]</a:t>
            </a:r>
          </a:p>
          <a:p>
            <a:pPr algn="just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Snahy o regulaci, danění</a:t>
            </a:r>
          </a:p>
        </p:txBody>
      </p:sp>
    </p:spTree>
    <p:extLst>
      <p:ext uri="{BB962C8B-B14F-4D97-AF65-F5344CB8AC3E}">
        <p14:creationId xmlns:p14="http://schemas.microsoft.com/office/powerpoint/2010/main" val="1938300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0356" y="1921991"/>
            <a:ext cx="7408862" cy="4360305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V září 2015 americká Komise pro komoditní obchody (</a:t>
            </a:r>
            <a:r>
              <a:rPr lang="cs-CZ" dirty="0" err="1"/>
              <a:t>Commodity</a:t>
            </a:r>
            <a:r>
              <a:rPr lang="cs-CZ" dirty="0"/>
              <a:t> Futures </a:t>
            </a:r>
            <a:r>
              <a:rPr lang="cs-CZ" dirty="0" err="1"/>
              <a:t>Trading</a:t>
            </a:r>
            <a:r>
              <a:rPr lang="cs-CZ" dirty="0"/>
              <a:t> </a:t>
            </a:r>
            <a:r>
              <a:rPr lang="cs-CZ" dirty="0" err="1"/>
              <a:t>Commission</a:t>
            </a:r>
            <a:r>
              <a:rPr lang="cs-CZ" dirty="0"/>
              <a:t>, CFTC) oficiálně označila </a:t>
            </a:r>
            <a:r>
              <a:rPr lang="cs-CZ" dirty="0" err="1"/>
              <a:t>bitcoin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za komoditu.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To také znamená, že se provozovatelé </a:t>
            </a:r>
            <a:r>
              <a:rPr lang="cs-CZ" dirty="0" err="1"/>
              <a:t>bitcoinových</a:t>
            </a:r>
            <a:r>
              <a:rPr lang="cs-CZ" dirty="0"/>
              <a:t> burz musejí registrovat a provozovat své obchody pod dohledem. Austrálie již dříve prohlásila, že </a:t>
            </a:r>
            <a:r>
              <a:rPr lang="cs-CZ" dirty="0" err="1"/>
              <a:t>bitcoin</a:t>
            </a:r>
            <a:r>
              <a:rPr lang="cs-CZ" dirty="0"/>
              <a:t> je nehmotným aktivem, čímž ho učinila zdanitelným.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Snahy o regulaci, danění</a:t>
            </a:r>
          </a:p>
        </p:txBody>
      </p:sp>
    </p:spTree>
    <p:extLst>
      <p:ext uri="{BB962C8B-B14F-4D97-AF65-F5344CB8AC3E}">
        <p14:creationId xmlns:p14="http://schemas.microsoft.com/office/powerpoint/2010/main" val="1053929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6" y="1767247"/>
            <a:ext cx="7540941" cy="4746096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Obavy z přísnějšího postupu států vůči kryptoměnám přispěly začátkem roku 2018 </a:t>
            </a:r>
            <a:br>
              <a:rPr lang="cs-CZ" dirty="0"/>
            </a:br>
            <a:r>
              <a:rPr lang="cs-CZ" dirty="0"/>
              <a:t>k propadu hodnoty </a:t>
            </a:r>
            <a:r>
              <a:rPr lang="cs-CZ" dirty="0" err="1"/>
              <a:t>bitcoinu</a:t>
            </a:r>
            <a:r>
              <a:rPr lang="cs-CZ" dirty="0"/>
              <a:t> a dalších digitálních měn až o polovinu.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V červenci roku 2018 vstoupila v platnost směrnice ALM (Anti Money </a:t>
            </a:r>
            <a:r>
              <a:rPr lang="cs-CZ" dirty="0" err="1"/>
              <a:t>Laundering</a:t>
            </a:r>
            <a:r>
              <a:rPr lang="cs-CZ" dirty="0"/>
              <a:t>) Evropského parlamentu. Podle ní jsou členské státy EU povinny do 20. ledna 2020 zřídit specializované registry, </a:t>
            </a:r>
            <a:br>
              <a:rPr lang="cs-CZ" dirty="0"/>
            </a:br>
            <a:r>
              <a:rPr lang="cs-CZ" dirty="0"/>
              <a:t>do kterých se zaregistrují všechny firmy, které nabízí směnu nebo ukládání kryptoměn. 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Snahy o regulaci, danění</a:t>
            </a:r>
          </a:p>
        </p:txBody>
      </p:sp>
    </p:spTree>
    <p:extLst>
      <p:ext uri="{BB962C8B-B14F-4D97-AF65-F5344CB8AC3E}">
        <p14:creationId xmlns:p14="http://schemas.microsoft.com/office/powerpoint/2010/main" val="2900245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9DE10BF3-A2C7-4A9E-83D3-93E218FB4C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37" y="1357460"/>
            <a:ext cx="6145730" cy="4600279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89A1D8B6-429C-4AA9-A9D4-2EFCA70DF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0182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B007D3FB-F45A-4C11-B7C7-B90F1F69F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85" y="2036191"/>
            <a:ext cx="7488423" cy="2423486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9D0BC792-5347-4115-A9A0-048F53247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0" u="none" strike="noStrike" dirty="0">
                <a:solidFill>
                  <a:schemeClr val="tx1"/>
                </a:solidFill>
                <a:effectLst/>
                <a:latin typeface="inherit"/>
                <a:hlinkClick r:id="rId3" tooltip="Kryptoměny - Alternativní měn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Kryptoměny</a:t>
            </a:r>
            <a:r>
              <a:rPr lang="cs-CZ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jsou nehmotný majetek</a:t>
            </a:r>
            <a:b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5867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95EA1B0-8627-48F1-B9FD-63D60433B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938" y="1687398"/>
            <a:ext cx="8342722" cy="4594897"/>
          </a:xfrm>
        </p:spPr>
        <p:txBody>
          <a:bodyPr/>
          <a:lstStyle/>
          <a:p>
            <a:pPr algn="just"/>
            <a:r>
              <a:rPr lang="cs-CZ" b="0" i="0" dirty="0">
                <a:solidFill>
                  <a:srgbClr val="505050"/>
                </a:solidFill>
                <a:effectLst/>
                <a:latin typeface="Trebuchet MS" panose="020B0603020202020204" pitchFamily="34" charset="0"/>
              </a:rPr>
              <a:t>Kryptoměny jsou pohledem českého práva věcí v právním smyslu, která může obdobně jako některé komodity (např. drahé kovy či stavební kámen) plnit za určitých okolností roli prostředku směny. Nejedná se však o zákonné platidlo (</a:t>
            </a:r>
            <a:r>
              <a:rPr lang="cs-CZ" b="0" i="0" dirty="0" err="1">
                <a:solidFill>
                  <a:srgbClr val="505050"/>
                </a:solidFill>
                <a:effectLst/>
                <a:latin typeface="Trebuchet MS" panose="020B0603020202020204" pitchFamily="34" charset="0"/>
              </a:rPr>
              <a:t>legal</a:t>
            </a:r>
            <a:r>
              <a:rPr lang="cs-CZ" b="0" i="0" dirty="0">
                <a:solidFill>
                  <a:srgbClr val="505050"/>
                </a:solidFill>
                <a:effectLst/>
                <a:latin typeface="Trebuchet MS" panose="020B0603020202020204" pitchFamily="34" charset="0"/>
              </a:rPr>
              <a:t> tender), čímž se liší od bankovek a mincí. Kryptoměny jsou nehmotné věci dle § 496 občanského zákoníku. Jsou věcí nehmotnou, movitou, zastupitelnou, nezuživatelnou a dělitelnou. Můžou se chovat jako druh platidla (směna), výrobek (těžba) či investice (na </a:t>
            </a:r>
            <a:r>
              <a:rPr lang="cs-CZ" b="0" i="0" dirty="0" err="1">
                <a:solidFill>
                  <a:srgbClr val="505050"/>
                </a:solidFill>
                <a:effectLst/>
                <a:latin typeface="Trebuchet MS" panose="020B0603020202020204" pitchFamily="34" charset="0"/>
              </a:rPr>
              <a:t>kryptoburze</a:t>
            </a:r>
            <a:r>
              <a:rPr lang="cs-CZ" b="0" i="0" dirty="0">
                <a:solidFill>
                  <a:srgbClr val="505050"/>
                </a:solidFill>
                <a:effectLst/>
                <a:latin typeface="Trebuchet MS" panose="020B0603020202020204" pitchFamily="34" charset="0"/>
              </a:rPr>
              <a:t>). Kryptoměna je nosičem nějaké hodnoty. Ta je většinou určena cenou, za kterou se dá kryptoměna prodat – tedy trhem.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745CC1D-F24D-48AF-9D2C-3F0692253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Kryptoměny</a:t>
            </a:r>
          </a:p>
        </p:txBody>
      </p:sp>
    </p:spTree>
    <p:extLst>
      <p:ext uri="{BB962C8B-B14F-4D97-AF65-F5344CB8AC3E}">
        <p14:creationId xmlns:p14="http://schemas.microsoft.com/office/powerpoint/2010/main" val="27802023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0FC3C4F9-BDAA-4B0C-8B2F-5B73901C1D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55" y="2207477"/>
            <a:ext cx="7332611" cy="2637900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9BBDFFDB-0E5F-41B8-92F5-5A7859C7B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Obchodování </a:t>
            </a:r>
            <a:r>
              <a:rPr lang="cs-CZ" dirty="0">
                <a:solidFill>
                  <a:schemeClr val="tx1"/>
                </a:solidFill>
                <a:hlinkClick r:id="rId3" tooltip="Kryptoměny - Alternativní měn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kryptoměny</a:t>
            </a:r>
            <a:r>
              <a:rPr lang="cs-CZ" dirty="0">
                <a:solidFill>
                  <a:schemeClr val="tx1"/>
                </a:solidFill>
              </a:rPr>
              <a:t> právnickou osobou</a:t>
            </a:r>
          </a:p>
        </p:txBody>
      </p:sp>
    </p:spTree>
    <p:extLst>
      <p:ext uri="{BB962C8B-B14F-4D97-AF65-F5344CB8AC3E}">
        <p14:creationId xmlns:p14="http://schemas.microsoft.com/office/powerpoint/2010/main" val="26260694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B53D5875-22B1-4BA2-86D4-AC4E5FBEA2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41" y="2036190"/>
            <a:ext cx="7911021" cy="2457779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808723CC-70E6-42CE-9BB9-376164C7E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06" y="575704"/>
            <a:ext cx="8229600" cy="1045706"/>
          </a:xfrm>
        </p:spPr>
        <p:txBody>
          <a:bodyPr/>
          <a:lstStyle/>
          <a:p>
            <a:r>
              <a:rPr lang="cs-CZ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Obchodování </a:t>
            </a:r>
            <a:r>
              <a:rPr lang="cs-CZ" b="1" i="0" u="none" strike="noStrike" dirty="0">
                <a:solidFill>
                  <a:schemeClr val="tx1"/>
                </a:solidFill>
                <a:effectLst/>
                <a:latin typeface="inherit"/>
                <a:hlinkClick r:id="rId3" tooltip="Kryptoměny - Alternativní měn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kryptoměn</a:t>
            </a:r>
            <a:r>
              <a:rPr lang="cs-CZ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fyzickou osobou</a:t>
            </a:r>
            <a:br>
              <a:rPr lang="cs-CZ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92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2E5E1CD2-4D71-48EB-8894-565403795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06" y="1847654"/>
            <a:ext cx="7394354" cy="2421505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A897F2CE-B491-4790-8AD0-6E1A22DA2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06" y="575704"/>
            <a:ext cx="8229600" cy="909080"/>
          </a:xfrm>
        </p:spPr>
        <p:txBody>
          <a:bodyPr/>
          <a:lstStyle/>
          <a:p>
            <a:r>
              <a:rPr lang="cs-CZ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Potřebujeme pro manipulaci s </a:t>
            </a:r>
            <a:r>
              <a:rPr lang="cs-CZ" b="1" i="0" u="none" strike="noStrike" dirty="0" err="1">
                <a:solidFill>
                  <a:schemeClr val="tx1"/>
                </a:solidFill>
                <a:effectLst/>
                <a:latin typeface="inherit"/>
                <a:hlinkClick r:id="rId3" tooltip="BITCOIN (BTC) onlin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bitcoinem</a:t>
            </a:r>
            <a:r>
              <a:rPr lang="cs-CZ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1" i="0" u="none" strike="noStrike" dirty="0">
                <a:solidFill>
                  <a:schemeClr val="tx1"/>
                </a:solidFill>
                <a:effectLst/>
                <a:latin typeface="inherit"/>
                <a:hlinkClick r:id="rId4" tooltip="Živnostní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živnost</a:t>
            </a:r>
            <a:r>
              <a:rPr lang="cs-CZ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</a:t>
            </a:r>
            <a:b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8209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3FEE8FA4-1B08-4E53-B4E9-3DE04FC1AB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62" y="2205872"/>
            <a:ext cx="7253149" cy="1998511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125243D0-8DBA-4915-960D-43D33F841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 přinese budoucnost?</a:t>
            </a:r>
            <a:b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4782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6" y="1978261"/>
            <a:ext cx="7498816" cy="4304035"/>
          </a:xfrm>
        </p:spPr>
        <p:txBody>
          <a:bodyPr/>
          <a:lstStyle/>
          <a:p>
            <a:pPr algn="just"/>
            <a:r>
              <a:rPr lang="cs-CZ" dirty="0"/>
              <a:t>zabudovaná deflace měny: kvůli omezenému množství peněz bude docházet k trvalé deflaci, avšak mnoho ekonomů zastává přínos spíše inflace. 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krytí měny: hodnota měny je pouze spekulativní, samotná měna není ničím kryta. Častým </a:t>
            </a:r>
            <a:r>
              <a:rPr lang="cs-CZ" dirty="0" err="1"/>
              <a:t>protinázorem</a:t>
            </a:r>
            <a:r>
              <a:rPr lang="cs-CZ" dirty="0"/>
              <a:t> je poukázání na fakt, že současné </a:t>
            </a:r>
            <a:r>
              <a:rPr lang="cs-CZ" dirty="0" err="1"/>
              <a:t>fiat</a:t>
            </a:r>
            <a:r>
              <a:rPr lang="cs-CZ" dirty="0"/>
              <a:t> měny taktéž nejsou ničím kryté.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Kontroverze</a:t>
            </a:r>
          </a:p>
        </p:txBody>
      </p:sp>
    </p:spTree>
    <p:extLst>
      <p:ext uri="{BB962C8B-B14F-4D97-AF65-F5344CB8AC3E}">
        <p14:creationId xmlns:p14="http://schemas.microsoft.com/office/powerpoint/2010/main" val="25454703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6" y="1803487"/>
            <a:ext cx="7408862" cy="4478809"/>
          </a:xfrm>
        </p:spPr>
        <p:txBody>
          <a:bodyPr/>
          <a:lstStyle/>
          <a:p>
            <a:pPr algn="just"/>
            <a:r>
              <a:rPr lang="cs-CZ" dirty="0"/>
              <a:t>zneužitelnost pro trestnou činnost: měna je kvůli náročné </a:t>
            </a:r>
            <a:r>
              <a:rPr lang="cs-CZ" dirty="0" err="1"/>
              <a:t>vystopovatelnosti</a:t>
            </a:r>
            <a:r>
              <a:rPr lang="cs-CZ" dirty="0"/>
              <a:t> a nemožnosti kontroly vhodná k trestné činnosti. Ke stejnému účelu však lze zneužít i běžnou hotovost, neboť ta je také relativně anonymní. Ale také velké množství komodit.</a:t>
            </a:r>
          </a:p>
          <a:p>
            <a:pPr algn="just"/>
            <a:r>
              <a:rPr lang="cs-CZ" dirty="0"/>
              <a:t>český směnárenský server Bitcash.cz byl </a:t>
            </a:r>
            <a:r>
              <a:rPr lang="cs-CZ" dirty="0" err="1"/>
              <a:t>hacknut</a:t>
            </a:r>
            <a:r>
              <a:rPr lang="cs-CZ" dirty="0"/>
              <a:t>, majitelům zmizely </a:t>
            </a:r>
            <a:r>
              <a:rPr lang="cs-CZ" dirty="0" err="1"/>
              <a:t>bitcoiny</a:t>
            </a:r>
            <a:r>
              <a:rPr lang="cs-CZ" dirty="0"/>
              <a:t> za několik milionů korun. Nicméně je třeba si uvědomit, že bezpečnost jakékoliv směnárny nemá nic společného s bezpečnostní samotného Bitcoinu.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Kontroverze</a:t>
            </a:r>
          </a:p>
        </p:txBody>
      </p:sp>
    </p:spTree>
    <p:extLst>
      <p:ext uri="{BB962C8B-B14F-4D97-AF65-F5344CB8AC3E}">
        <p14:creationId xmlns:p14="http://schemas.microsoft.com/office/powerpoint/2010/main" val="7703033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0356" y="2147075"/>
            <a:ext cx="7408862" cy="2889160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Veškerá komunikace v síti probíhá pomocí počítačového programu (nebo jiného klienta, </a:t>
            </a:r>
            <a:br>
              <a:rPr lang="cs-CZ" dirty="0"/>
            </a:br>
            <a:r>
              <a:rPr lang="cs-CZ" dirty="0"/>
              <a:t>např. na mobilu), který komunikuje s dalšími uzly (účastníky). Účastníci jsou dvojího druhu: koncoví uživatelé a těžaři. Každý účastník může být koncový uživatel, těžař, anebo obojí.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způsob fungování</a:t>
            </a:r>
          </a:p>
        </p:txBody>
      </p:sp>
    </p:spTree>
    <p:extLst>
      <p:ext uri="{BB962C8B-B14F-4D97-AF65-F5344CB8AC3E}">
        <p14:creationId xmlns:p14="http://schemas.microsoft.com/office/powerpoint/2010/main" val="25458078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6" y="2112977"/>
            <a:ext cx="7408862" cy="3106138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jsou lidé, kteří si posílají peníze. Každý uživatel má jednu nebo více peněženek, které slouží jako adresy pro platby. Současně si také udržují distribuovanou databázi všech proběhlých transakcí v síti – tzv. blockchain. Tak každý uzel ví, která mince/část v síti patří které peněžence. Každé peněžence náleží soukromý a veřejný klíč.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Koncoví uživatelé</a:t>
            </a:r>
          </a:p>
        </p:txBody>
      </p:sp>
    </p:spTree>
    <p:extLst>
      <p:ext uri="{BB962C8B-B14F-4D97-AF65-F5344CB8AC3E}">
        <p14:creationId xmlns:p14="http://schemas.microsoft.com/office/powerpoint/2010/main" val="13701004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6" y="2048600"/>
            <a:ext cx="7408862" cy="3451225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Pokud chce uživatel poslat peníze, vezme patřičný obnos svých mincí + případný poplatek (viz dále) </a:t>
            </a:r>
            <a:br>
              <a:rPr lang="cs-CZ" dirty="0"/>
            </a:br>
            <a:r>
              <a:rPr lang="cs-CZ" dirty="0"/>
              <a:t>a vytvoří transakci, kterou podepíše soukromým klíčem. Tuto informaci rozešle všem uzlům (uživatelům), ke kterým je připojen, ti to rozešlou dalším apod. do celé sítě. K příjemci tak informace o platbě probublá téměř ihned (v řádu sekund), transakce však ještě není tzv. potvrzena.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Koncoví uživatelé</a:t>
            </a:r>
          </a:p>
        </p:txBody>
      </p:sp>
    </p:spTree>
    <p:extLst>
      <p:ext uri="{BB962C8B-B14F-4D97-AF65-F5344CB8AC3E}">
        <p14:creationId xmlns:p14="http://schemas.microsoft.com/office/powerpoint/2010/main" val="7926116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6C321996-FBB3-44CD-A121-F1938FC178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89" y="2187019"/>
            <a:ext cx="7251343" cy="1910675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260184BC-AC2C-4BA9-B990-9DC328B4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 je to těžba kryptoměn</a:t>
            </a:r>
            <a:br>
              <a:rPr lang="pl-PL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6129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2898" y="2386225"/>
            <a:ext cx="7408862" cy="3896071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je internetová platební síť, používající komunikaci peer-to-peer (P2P), nevyžaduje tedy spojení se serverem. Stejný název nese i digitální měna (BTC), používaná v této síti. Unikátnost měny je </a:t>
            </a:r>
            <a:br>
              <a:rPr lang="cs-CZ" dirty="0"/>
            </a:br>
            <a:r>
              <a:rPr lang="cs-CZ" dirty="0"/>
              <a:t>v její </a:t>
            </a:r>
            <a:r>
              <a:rPr lang="cs-CZ" u="sng" dirty="0"/>
              <a:t>decentralizaci</a:t>
            </a:r>
            <a:r>
              <a:rPr lang="cs-CZ" dirty="0"/>
              <a:t>, nikdo nemůže měnu ovlivňovat, je </a:t>
            </a:r>
            <a:r>
              <a:rPr lang="cs-CZ" u="sng" dirty="0"/>
              <a:t>nezávislá</a:t>
            </a:r>
            <a:r>
              <a:rPr lang="cs-CZ" dirty="0"/>
              <a:t> na vládě, jednotlivcích, dokonce ani zakladatelé měny nemohou její tok násilně změnit. Nikdo nemůže o osudu měny rozhodovat, její hodnota závisí </a:t>
            </a:r>
            <a:r>
              <a:rPr lang="cs-CZ" u="sng" dirty="0"/>
              <a:t>pouze na nabídce </a:t>
            </a:r>
            <a:br>
              <a:rPr lang="cs-CZ" u="sng" dirty="0"/>
            </a:br>
            <a:r>
              <a:rPr lang="cs-CZ" u="sng" dirty="0"/>
              <a:t>a poptávce na trhu.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Bitcoin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575704"/>
            <a:ext cx="1952915" cy="17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2655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D9468993-AE0D-4BB6-BDA7-E1D33C3FF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55" y="2064470"/>
            <a:ext cx="7298477" cy="2665739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03C2A3C3-0DA5-4B36-9E13-9A3AEC2C1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8205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1240A633-3202-4698-9136-7CDCAE350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37" y="1941922"/>
            <a:ext cx="7147847" cy="2788287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59521B8A-E9DB-45E7-9BDE-606920476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28996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5548919B-4237-4A63-9D4C-A17EC2FEA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947" y="2878389"/>
            <a:ext cx="6508044" cy="1539373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F61D4830-612A-4570-BFAD-2A18414EE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Způsob těžby</a:t>
            </a:r>
            <a:b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71680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FE5727A6-1EEC-49A5-AC05-4107F27B29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79" y="2695493"/>
            <a:ext cx="7369179" cy="2772053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12953490-97BE-4221-9C2B-71996481A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05783"/>
                </a:solidFill>
                <a:effectLst/>
                <a:latin typeface="Poppins" panose="00000500000000000000" pitchFamily="2" charset="-18"/>
              </a:rPr>
              <a:t>Role těžby v blockchainu Bitcoinu</a:t>
            </a:r>
            <a:br>
              <a:rPr lang="cs-CZ" b="0" i="0" dirty="0">
                <a:solidFill>
                  <a:srgbClr val="005783"/>
                </a:solidFill>
                <a:effectLst/>
                <a:latin typeface="Poppins" panose="00000500000000000000" pitchFamily="2" charset="-18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11682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45A7AC3-EB56-4E5B-AAC0-BBB1F6377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89" y="2409718"/>
            <a:ext cx="7476153" cy="2476715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BC7FC914-A7C5-4A81-9AE3-37E920A61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4286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A48E02D-2D00-457A-9A1A-E77B2EC69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2227044"/>
            <a:ext cx="7408862" cy="2842063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32C88E81-1536-459A-97A8-54C984A6C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6614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7FD0363-E1AC-45B5-8D19-17F49B94A7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1954946"/>
            <a:ext cx="7408862" cy="3386258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2B2A78C1-E8C6-4EA2-AC3E-0801EB073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0867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35E53DB-D74C-4963-A8B5-E139E103A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842" y="1990582"/>
            <a:ext cx="5700254" cy="3314987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9AF0C072-9991-4008-A8BE-4E9BE233B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9151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FAD359E-4A2C-48D9-A10D-A4ED786E5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10" y="1922463"/>
            <a:ext cx="6102711" cy="3451225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F2F6D3EC-1772-4CC7-9F71-5C0629F1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8334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04ED36C1-D516-4CE4-A3A2-8308C6CB7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83" y="1922463"/>
            <a:ext cx="6460171" cy="3451225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AC3C24F7-AFCD-4BD4-AF79-38E531AE3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5025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766" y="1747215"/>
            <a:ext cx="7408862" cy="4506945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Síť funguje od roku 2009. Roku 2008 ji popsal </a:t>
            </a:r>
            <a:br>
              <a:rPr lang="cs-CZ" dirty="0"/>
            </a:br>
            <a:r>
              <a:rPr lang="cs-CZ" dirty="0"/>
              <a:t>a vytvořil člověk nebo skupina lidí podepsaná jako </a:t>
            </a:r>
            <a:r>
              <a:rPr lang="cs-CZ" dirty="0" err="1"/>
              <a:t>Satoshi</a:t>
            </a:r>
            <a:r>
              <a:rPr lang="cs-CZ" dirty="0"/>
              <a:t> </a:t>
            </a:r>
            <a:r>
              <a:rPr lang="cs-CZ" dirty="0" err="1"/>
              <a:t>Nakamoto</a:t>
            </a:r>
            <a:r>
              <a:rPr lang="cs-CZ" dirty="0"/>
              <a:t>, přičemž ještě 2 měsíce </a:t>
            </a:r>
            <a:br>
              <a:rPr lang="cs-CZ" dirty="0"/>
            </a:br>
            <a:r>
              <a:rPr lang="cs-CZ" dirty="0"/>
              <a:t>před tím byla zaregistrována doména bitcoin.org.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K autorství se v květnu 2016 přihlásil Australan </a:t>
            </a:r>
            <a:r>
              <a:rPr lang="cs-CZ" dirty="0" err="1"/>
              <a:t>Craig</a:t>
            </a:r>
            <a:r>
              <a:rPr lang="cs-CZ" dirty="0"/>
              <a:t> Steven </a:t>
            </a:r>
            <a:r>
              <a:rPr lang="cs-CZ" dirty="0" err="1"/>
              <a:t>Wright</a:t>
            </a:r>
            <a:r>
              <a:rPr lang="cs-CZ" dirty="0"/>
              <a:t>, což bylo ale rychle zpochybněno. </a:t>
            </a:r>
            <a:r>
              <a:rPr lang="cs-CZ" dirty="0" err="1"/>
              <a:t>Sahil</a:t>
            </a:r>
            <a:r>
              <a:rPr lang="cs-CZ" dirty="0"/>
              <a:t> </a:t>
            </a:r>
            <a:r>
              <a:rPr lang="cs-CZ" dirty="0" err="1"/>
              <a:t>Gupta</a:t>
            </a:r>
            <a:r>
              <a:rPr lang="cs-CZ" dirty="0"/>
              <a:t> označil </a:t>
            </a:r>
            <a:br>
              <a:rPr lang="cs-CZ" dirty="0"/>
            </a:br>
            <a:r>
              <a:rPr lang="cs-CZ" dirty="0"/>
              <a:t>za pravděpodobného autora </a:t>
            </a:r>
            <a:r>
              <a:rPr lang="cs-CZ" dirty="0" err="1"/>
              <a:t>bitcoinu</a:t>
            </a:r>
            <a:r>
              <a:rPr lang="cs-CZ" dirty="0"/>
              <a:t> </a:t>
            </a:r>
            <a:r>
              <a:rPr lang="cs-CZ" dirty="0" err="1"/>
              <a:t>Elona</a:t>
            </a:r>
            <a:r>
              <a:rPr lang="cs-CZ" dirty="0"/>
              <a:t> Muska, který má hluboké znalosti ekonomie, šifrování </a:t>
            </a:r>
            <a:br>
              <a:rPr lang="cs-CZ" dirty="0"/>
            </a:br>
            <a:r>
              <a:rPr lang="cs-CZ" dirty="0"/>
              <a:t>a kódování, </a:t>
            </a:r>
            <a:r>
              <a:rPr lang="cs-CZ" dirty="0" err="1"/>
              <a:t>Elon</a:t>
            </a:r>
            <a:r>
              <a:rPr lang="cs-CZ" dirty="0"/>
              <a:t> Musk ale toto tvrzení odmítl.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766" y="603840"/>
            <a:ext cx="8229600" cy="626269"/>
          </a:xfrm>
        </p:spPr>
        <p:txBody>
          <a:bodyPr/>
          <a:lstStyle/>
          <a:p>
            <a:r>
              <a:rPr lang="cs-CZ" dirty="0" err="1"/>
              <a:t>Bitcoin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73996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02BAC97F-B70C-4803-AAA8-48F47F151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72" y="2253007"/>
            <a:ext cx="7559608" cy="2298118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B92E815F-9D92-4393-A109-1E92E42FC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5063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0B0EB05C-6834-4C86-891E-AD0E9EA85B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3" y="1975340"/>
            <a:ext cx="7613547" cy="3345470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7E0A24A9-0DD1-49F9-8634-ABC2937F3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8692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7865EF80-DC08-49BF-AB0D-D42892238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53" y="2219677"/>
            <a:ext cx="4907705" cy="952583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7E06059A-2A6B-4A52-9362-A1C39982F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B1D1E1A-DB1E-4149-B07F-02CCC278F6B6}"/>
              </a:ext>
            </a:extLst>
          </p:cNvPr>
          <p:cNvSpPr txBox="1"/>
          <p:nvPr/>
        </p:nvSpPr>
        <p:spPr>
          <a:xfrm>
            <a:off x="2229440" y="3246690"/>
            <a:ext cx="46097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0" i="0" dirty="0">
                <a:solidFill>
                  <a:srgbClr val="002639"/>
                </a:solidFill>
                <a:effectLst/>
                <a:latin typeface="Poppins" panose="00000500000000000000" pitchFamily="2" charset="-18"/>
              </a:rPr>
              <a:t>Odkaz na článek je přiložený </a:t>
            </a:r>
            <a:r>
              <a:rPr lang="pl-PL" b="0" i="0" dirty="0">
                <a:solidFill>
                  <a:srgbClr val="005783"/>
                </a:solidFill>
                <a:effectLst/>
                <a:latin typeface="Poppins" panose="00000500000000000000" pitchFamily="2" charset="-18"/>
                <a:hlinkClick r:id="rId3"/>
              </a:rPr>
              <a:t>zde</a:t>
            </a:r>
            <a:r>
              <a:rPr lang="pl-PL" b="0" i="0" dirty="0">
                <a:solidFill>
                  <a:srgbClr val="002639"/>
                </a:solidFill>
                <a:effectLst/>
                <a:latin typeface="Poppins" panose="00000500000000000000" pitchFamily="2" charset="-18"/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25376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4D201DC-50C6-420E-BEBC-3C0C902763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62" y="1922463"/>
            <a:ext cx="7097609" cy="3451225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BA32FC9B-62D7-4415-A1AE-BB0DCC28A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91812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24" y="1964194"/>
            <a:ext cx="7408862" cy="3789492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Těžaři potvrzují transakce v síti. Těžař seskupí transakce čekající na potvrzení, přidá k nim odkaz na předchozí potvrzený blok transakcí a údaj zvaný kryptografická </a:t>
            </a:r>
            <a:r>
              <a:rPr lang="cs-CZ" dirty="0" err="1"/>
              <a:t>nonce</a:t>
            </a:r>
            <a:r>
              <a:rPr lang="cs-CZ" dirty="0"/>
              <a:t>. Snaží se najít takovou </a:t>
            </a:r>
            <a:r>
              <a:rPr lang="cs-CZ" dirty="0" err="1"/>
              <a:t>nonci</a:t>
            </a:r>
            <a:r>
              <a:rPr lang="cs-CZ" dirty="0"/>
              <a:t>, aby se </a:t>
            </a:r>
            <a:r>
              <a:rPr lang="cs-CZ" dirty="0" err="1"/>
              <a:t>hash</a:t>
            </a:r>
            <a:r>
              <a:rPr lang="cs-CZ" dirty="0"/>
              <a:t> SHA-2 nového bloku vešel pod sítí stanovený limit. Limit je nastaven tak, aby se to </a:t>
            </a:r>
            <a:br>
              <a:rPr lang="cs-CZ" dirty="0"/>
            </a:br>
            <a:r>
              <a:rPr lang="cs-CZ" dirty="0"/>
              <a:t>v celé síti dařilo průměrně jednou za 10 minut, takže nalezení vhodné </a:t>
            </a:r>
            <a:r>
              <a:rPr lang="cs-CZ" dirty="0" err="1"/>
              <a:t>nonce</a:t>
            </a:r>
            <a:r>
              <a:rPr lang="cs-CZ" dirty="0"/>
              <a:t> je obtížné a to tím více, čím výkonnější celá síť je.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Těžaři</a:t>
            </a:r>
          </a:p>
        </p:txBody>
      </p:sp>
    </p:spTree>
    <p:extLst>
      <p:ext uri="{BB962C8B-B14F-4D97-AF65-F5344CB8AC3E}">
        <p14:creationId xmlns:p14="http://schemas.microsoft.com/office/powerpoint/2010/main" val="240998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0356" y="1992329"/>
            <a:ext cx="7408862" cy="3451225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Těžař, kterému se nalezení </a:t>
            </a:r>
            <a:r>
              <a:rPr lang="cs-CZ" dirty="0" err="1"/>
              <a:t>nonce</a:t>
            </a:r>
            <a:r>
              <a:rPr lang="cs-CZ" dirty="0"/>
              <a:t> a tím i vytvoření a potvrzení nového bloku transakcí podaří, si ponechá veškeré poplatky ze zahrnutých transakcí a odměnu za potvrzení bloku. Odměna </a:t>
            </a:r>
            <a:br>
              <a:rPr lang="cs-CZ" dirty="0"/>
            </a:br>
            <a:r>
              <a:rPr lang="cs-CZ" dirty="0"/>
              <a:t>za potvrzení bloku je momentálně jediný a předem stanovený způsob emise nových </a:t>
            </a:r>
            <a:r>
              <a:rPr lang="cs-CZ" dirty="0" err="1"/>
              <a:t>bitcoinů</a:t>
            </a:r>
            <a:r>
              <a:rPr lang="cs-CZ" dirty="0"/>
              <a:t>. Odměna se však každých 210 000 bloků (tj. každé 4 roky) snižuje na polovinu a růst množství peněz zpomaluje.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Těžaři</a:t>
            </a:r>
          </a:p>
        </p:txBody>
      </p:sp>
    </p:spTree>
    <p:extLst>
      <p:ext uri="{BB962C8B-B14F-4D97-AF65-F5344CB8AC3E}">
        <p14:creationId xmlns:p14="http://schemas.microsoft.com/office/powerpoint/2010/main" val="23127590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6" y="2034533"/>
            <a:ext cx="7408862" cy="4141184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Těžař si může vybrat, které transakce do nového bloku zahrne a které ne (podle výše poplatku). 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Protože je síť anonymní, těžaři nevědí nic </a:t>
            </a:r>
            <a:br>
              <a:rPr lang="cs-CZ" dirty="0"/>
            </a:br>
            <a:r>
              <a:rPr lang="cs-CZ" dirty="0"/>
              <a:t>o odesílatelích ani příjemcích a jediným smysluplným kritériem pro zahrnutí nebo nezahrnutí transakce do bloku je právě zvolený poplatek. O tom, který těžař první nalezne vhodnou </a:t>
            </a:r>
            <a:r>
              <a:rPr lang="cs-CZ" dirty="0" err="1"/>
              <a:t>nonci</a:t>
            </a:r>
            <a:r>
              <a:rPr lang="cs-CZ" dirty="0"/>
              <a:t> (a rozhoduje o zařazení transakcí) rozhoduje náhoda.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Těžaři</a:t>
            </a:r>
          </a:p>
        </p:txBody>
      </p:sp>
    </p:spTree>
    <p:extLst>
      <p:ext uri="{BB962C8B-B14F-4D97-AF65-F5344CB8AC3E}">
        <p14:creationId xmlns:p14="http://schemas.microsoft.com/office/powerpoint/2010/main" val="37569911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25" y="2076737"/>
            <a:ext cx="7408862" cy="1974760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Transakční poplatky a odměna za potvrzení bloku jsou ekonomickou motivací činnosti těžařů. Snižováním odměny dojde ke stále většímu vyžadování transakčních poplatků.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Těžaři</a:t>
            </a:r>
          </a:p>
        </p:txBody>
      </p:sp>
    </p:spTree>
    <p:extLst>
      <p:ext uri="{BB962C8B-B14F-4D97-AF65-F5344CB8AC3E}">
        <p14:creationId xmlns:p14="http://schemas.microsoft.com/office/powerpoint/2010/main" val="24540821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6" y="1978262"/>
            <a:ext cx="7408862" cy="4304034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Těžaři řeší umělý problém nalezení kryptografické </a:t>
            </a:r>
            <a:r>
              <a:rPr lang="cs-CZ" dirty="0" err="1"/>
              <a:t>nonce</a:t>
            </a:r>
            <a:r>
              <a:rPr lang="cs-CZ" dirty="0"/>
              <a:t> proto, aby potvrzení nového bloku bylo velice složité, a tedy i velice obtížně padělatelné, přitom ale snadno ověřitelné. Pokud by chtěl útočník změnit platební historii, musel by mít </a:t>
            </a:r>
            <a:br>
              <a:rPr lang="cs-CZ" dirty="0"/>
            </a:br>
            <a:r>
              <a:rPr lang="cs-CZ" dirty="0"/>
              <a:t>k dispozici výpočetní výkon větší, než je výpočetní výkon celého zbytku sítě. Tomuto teoretickému útoku se také říká 51% útok. </a:t>
            </a:r>
            <a:r>
              <a:rPr lang="cs-CZ" dirty="0" err="1"/>
              <a:t>Bitcoin</a:t>
            </a:r>
            <a:r>
              <a:rPr lang="cs-CZ" dirty="0"/>
              <a:t> počítá s tím, že takové množství výkonu žádná jedna entita nemá.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 padělání</a:t>
            </a:r>
          </a:p>
        </p:txBody>
      </p:sp>
    </p:spTree>
    <p:extLst>
      <p:ext uri="{BB962C8B-B14F-4D97-AF65-F5344CB8AC3E}">
        <p14:creationId xmlns:p14="http://schemas.microsoft.com/office/powerpoint/2010/main" val="16798349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2560" y="1978262"/>
            <a:ext cx="7408862" cy="3451225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I kdyby se to ale někomu povedlo, mohl by měnit pouze své vlastní transakce a zamezit potvrzování ostatních transakcí (tedy nemohl by například převádět cizí peníze k sobě ani stávající databázi nějak ničit).</a:t>
            </a:r>
          </a:p>
          <a:p>
            <a:pPr marL="0" indent="0" algn="just">
              <a:buNone/>
            </a:pPr>
            <a:r>
              <a:rPr lang="cs-CZ" dirty="0"/>
              <a:t>51% útok je nepravděpodobný, např. v květnu 2013 byla síť těžařů více než 60× výkonnější než nejrychlejší superpočítač světa.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806" y="631975"/>
            <a:ext cx="8229600" cy="626269"/>
          </a:xfrm>
        </p:spPr>
        <p:txBody>
          <a:bodyPr/>
          <a:lstStyle/>
          <a:p>
            <a:r>
              <a:rPr lang="cs-CZ" dirty="0"/>
              <a:t>Možnost padělání</a:t>
            </a:r>
          </a:p>
        </p:txBody>
      </p:sp>
    </p:spTree>
    <p:extLst>
      <p:ext uri="{BB962C8B-B14F-4D97-AF65-F5344CB8AC3E}">
        <p14:creationId xmlns:p14="http://schemas.microsoft.com/office/powerpoint/2010/main" val="1426689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800" y="1978262"/>
            <a:ext cx="7616092" cy="3451225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K zajištění bezpečnosti sítě je využita kryptografie, umožňující používat pouze peníze, které daný uživatel vlastní, a zabraňující opakovanému využití již utracených peněz.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Všechny transakce jsou ukládány do tzv. „</a:t>
            </a:r>
            <a:r>
              <a:rPr lang="cs-CZ" dirty="0" err="1"/>
              <a:t>block</a:t>
            </a:r>
            <a:r>
              <a:rPr lang="cs-CZ" dirty="0"/>
              <a:t> </a:t>
            </a:r>
            <a:r>
              <a:rPr lang="cs-CZ" dirty="0" err="1"/>
              <a:t>chain</a:t>
            </a:r>
            <a:r>
              <a:rPr lang="cs-CZ" dirty="0"/>
              <a:t>“, který je viditelný všem uživatelům.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" y="631975"/>
            <a:ext cx="8229600" cy="626269"/>
          </a:xfrm>
        </p:spPr>
        <p:txBody>
          <a:bodyPr/>
          <a:lstStyle/>
          <a:p>
            <a:r>
              <a:rPr lang="cs-CZ" dirty="0"/>
              <a:t>Zabezpečení finančních operací</a:t>
            </a:r>
          </a:p>
        </p:txBody>
      </p:sp>
    </p:spTree>
    <p:extLst>
      <p:ext uri="{BB962C8B-B14F-4D97-AF65-F5344CB8AC3E}">
        <p14:creationId xmlns:p14="http://schemas.microsoft.com/office/powerpoint/2010/main" val="39387768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24" y="2048601"/>
            <a:ext cx="7408862" cy="3789491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Získat nadpoloviční většinu výpočetního výkonu </a:t>
            </a:r>
            <a:br>
              <a:rPr lang="cs-CZ" dirty="0"/>
            </a:br>
            <a:r>
              <a:rPr lang="cs-CZ" dirty="0"/>
              <a:t>v celé síti by navíc bylo pro útočníky velmi nákladné. I kdyby byli ochotni investovat a opravdu síť tímto způsobem napadnout, klesla by důvěra </a:t>
            </a:r>
            <a:br>
              <a:rPr lang="cs-CZ" dirty="0"/>
            </a:br>
            <a:r>
              <a:rPr lang="cs-CZ" dirty="0"/>
              <a:t>v samotný </a:t>
            </a:r>
            <a:r>
              <a:rPr lang="cs-CZ" dirty="0" err="1"/>
              <a:t>bitcoin</a:t>
            </a:r>
            <a:r>
              <a:rPr lang="cs-CZ" dirty="0"/>
              <a:t> a s ním i jeho cena. Díky naprosté transparentnosti by totiž všichni uživatelé sítě snadno zjistili, že nejdelší větev </a:t>
            </a:r>
            <a:br>
              <a:rPr lang="cs-CZ" dirty="0"/>
            </a:br>
            <a:r>
              <a:rPr lang="cs-CZ" dirty="0"/>
              <a:t>na blockchainu, která je považována za platnou, je prodlužována pouze jedním uzlem.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 padělání</a:t>
            </a:r>
          </a:p>
        </p:txBody>
      </p:sp>
    </p:spTree>
    <p:extLst>
      <p:ext uri="{BB962C8B-B14F-4D97-AF65-F5344CB8AC3E}">
        <p14:creationId xmlns:p14="http://schemas.microsoft.com/office/powerpoint/2010/main" val="275807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6" y="2189278"/>
            <a:ext cx="7408862" cy="1383917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Pokud by 51% útok někdy proběhl, jednalo by se spíše o podkopání důvěry v samotnou </a:t>
            </a:r>
            <a:r>
              <a:rPr lang="cs-CZ" dirty="0" err="1"/>
              <a:t>Bitcoinovou</a:t>
            </a:r>
            <a:r>
              <a:rPr lang="cs-CZ" dirty="0"/>
              <a:t> síť, než snaha o reálné odcizení prostředků.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 padělání</a:t>
            </a:r>
          </a:p>
        </p:txBody>
      </p:sp>
    </p:spTree>
    <p:extLst>
      <p:ext uri="{BB962C8B-B14F-4D97-AF65-F5344CB8AC3E}">
        <p14:creationId xmlns:p14="http://schemas.microsoft.com/office/powerpoint/2010/main" val="35696454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6" y="1851653"/>
            <a:ext cx="7408862" cy="4717959"/>
          </a:xfrm>
        </p:spPr>
        <p:txBody>
          <a:bodyPr/>
          <a:lstStyle/>
          <a:p>
            <a:pPr algn="just"/>
            <a:r>
              <a:rPr lang="cs-CZ" dirty="0"/>
              <a:t>Úkolem těžaře je vyřešit matematický problém. Zjednodušeně řečeno, snaží se najít </a:t>
            </a:r>
            <a:br>
              <a:rPr lang="cs-CZ" dirty="0"/>
            </a:br>
            <a:r>
              <a:rPr lang="cs-CZ" dirty="0"/>
              <a:t>ve zvoleném blockchainu číslo </a:t>
            </a:r>
            <a:r>
              <a:rPr lang="cs-CZ" dirty="0" err="1"/>
              <a:t>hashe</a:t>
            </a:r>
            <a:r>
              <a:rPr lang="cs-CZ" dirty="0"/>
              <a:t> nižší, než je číslo aktuálně zvolené sítí. </a:t>
            </a:r>
          </a:p>
          <a:p>
            <a:pPr algn="just"/>
            <a:r>
              <a:rPr lang="cs-CZ" dirty="0"/>
              <a:t>Je-li matematický problém úspěšně vyřešen, síť potvrdí nalezení bloku. K nalezení jednoho bloku  dochází průměrně každých 10 minut.</a:t>
            </a:r>
          </a:p>
          <a:p>
            <a:pPr algn="just"/>
            <a:r>
              <a:rPr lang="cs-CZ" dirty="0"/>
              <a:t>Pravděpodobnost nalezení bloku je vzhledem </a:t>
            </a:r>
            <a:br>
              <a:rPr lang="cs-CZ" dirty="0"/>
            </a:br>
            <a:r>
              <a:rPr lang="cs-CZ" dirty="0"/>
              <a:t>k počtu těžařů po celém světě velmi nízká. </a:t>
            </a:r>
            <a:br>
              <a:rPr lang="cs-CZ" dirty="0"/>
            </a:br>
            <a:r>
              <a:rPr lang="cs-CZ" dirty="0"/>
              <a:t>Ke zvýšení šance na úspěch se někteří těžaři začali seskupovat do tzv. </a:t>
            </a:r>
            <a:r>
              <a:rPr lang="cs-CZ" dirty="0" err="1"/>
              <a:t>mining</a:t>
            </a:r>
            <a:r>
              <a:rPr lang="cs-CZ" dirty="0"/>
              <a:t> pool.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těžby </a:t>
            </a:r>
          </a:p>
        </p:txBody>
      </p:sp>
    </p:spTree>
    <p:extLst>
      <p:ext uri="{BB962C8B-B14F-4D97-AF65-F5344CB8AC3E}">
        <p14:creationId xmlns:p14="http://schemas.microsoft.com/office/powerpoint/2010/main" val="27771654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6" y="1703387"/>
            <a:ext cx="7583222" cy="4795887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Jedná se o uskupení, které svým společným výpočetním výkonem zvyšuje šanci k nalezení bloku. Odměna se pak rozdělí mezi všechny těžaře, podle poskytnutého výkonu. 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Každý nový blok odkazuje na předchozí blok, a tím potvrzuje i všechny předešlé transakce. Tudíž každá transakce je potvrzena tolikrát, kolik bloků bylo vytvořeno od prvního zahrnutí (včetně toho prvního bloku). Čím více potvrzení, tím obtížnější je </a:t>
            </a:r>
            <a:r>
              <a:rPr lang="cs-CZ" dirty="0" err="1"/>
              <a:t>padělatelnost</a:t>
            </a:r>
            <a:r>
              <a:rPr lang="cs-CZ" dirty="0"/>
              <a:t> celého procesu, a tím tedy více může příjemce věřit, že mu peníze skutečně přišly.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těžby </a:t>
            </a:r>
          </a:p>
        </p:txBody>
      </p:sp>
    </p:spTree>
    <p:extLst>
      <p:ext uri="{BB962C8B-B14F-4D97-AF65-F5344CB8AC3E}">
        <p14:creationId xmlns:p14="http://schemas.microsoft.com/office/powerpoint/2010/main" val="42719451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0356" y="1978261"/>
            <a:ext cx="7408862" cy="3451225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Obtížnost nalezení bloku (limit </a:t>
            </a:r>
            <a:r>
              <a:rPr lang="cs-CZ" dirty="0" err="1"/>
              <a:t>hashe</a:t>
            </a:r>
            <a:r>
              <a:rPr lang="cs-CZ" dirty="0"/>
              <a:t>) je každých 14 dní upravována podle aktuální výpočetní síly všech těžařů tak, aby byl nový blok uvolněn průměrně každých 10 minut. Měna je tedy do sítě uvolňována přibližně stejnou rychlostí, nehledě </a:t>
            </a:r>
            <a:br>
              <a:rPr lang="cs-CZ" dirty="0"/>
            </a:br>
            <a:r>
              <a:rPr lang="cs-CZ" dirty="0"/>
              <a:t>na počet těžařů či celkový výkon v síti.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těžby </a:t>
            </a:r>
          </a:p>
        </p:txBody>
      </p:sp>
    </p:spTree>
    <p:extLst>
      <p:ext uri="{BB962C8B-B14F-4D97-AF65-F5344CB8AC3E}">
        <p14:creationId xmlns:p14="http://schemas.microsoft.com/office/powerpoint/2010/main" val="42727407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6" y="1921991"/>
            <a:ext cx="7408862" cy="4360305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Součástí nákladů na fungování </a:t>
            </a:r>
            <a:r>
              <a:rPr lang="cs-CZ" dirty="0" err="1"/>
              <a:t>bitcoinu</a:t>
            </a:r>
            <a:r>
              <a:rPr lang="cs-CZ" dirty="0"/>
              <a:t> je spotřeba elektrické energie na těžení nových </a:t>
            </a:r>
            <a:r>
              <a:rPr lang="cs-CZ" dirty="0" err="1"/>
              <a:t>bitcoinů</a:t>
            </a:r>
            <a:r>
              <a:rPr lang="cs-CZ" dirty="0"/>
              <a:t>. 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Na začátku listopadu 2017 podle odhadů </a:t>
            </a:r>
            <a:r>
              <a:rPr lang="cs-CZ" dirty="0" err="1"/>
              <a:t>bitcoin</a:t>
            </a:r>
            <a:r>
              <a:rPr lang="cs-CZ" dirty="0"/>
              <a:t> spotřeboval 25,76 </a:t>
            </a:r>
            <a:r>
              <a:rPr lang="cs-CZ" dirty="0" err="1"/>
              <a:t>TWh</a:t>
            </a:r>
            <a:r>
              <a:rPr lang="cs-CZ" dirty="0"/>
              <a:t> elektřiny za rok. Kdyby byl </a:t>
            </a:r>
            <a:r>
              <a:rPr lang="cs-CZ" dirty="0" err="1"/>
              <a:t>bitcoin</a:t>
            </a:r>
            <a:r>
              <a:rPr lang="cs-CZ" dirty="0"/>
              <a:t> zemí, podle v té době aktuálního žebříčku spotřeby energie by umístil na 68. místě, těsně </a:t>
            </a:r>
            <a:br>
              <a:rPr lang="cs-CZ" dirty="0"/>
            </a:br>
            <a:r>
              <a:rPr lang="cs-CZ" dirty="0"/>
              <a:t>za Ománem. Energie spotřebovaná na těžbu </a:t>
            </a:r>
            <a:r>
              <a:rPr lang="cs-CZ" dirty="0" err="1"/>
              <a:t>bitcoinu</a:t>
            </a:r>
            <a:r>
              <a:rPr lang="cs-CZ" dirty="0"/>
              <a:t> by tak pokryla asi 36 % elektrické energie spotřebované v roce 2016 v Česku.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Náklady na těžbu</a:t>
            </a:r>
          </a:p>
        </p:txBody>
      </p:sp>
    </p:spTree>
    <p:extLst>
      <p:ext uri="{BB962C8B-B14F-4D97-AF65-F5344CB8AC3E}">
        <p14:creationId xmlns:p14="http://schemas.microsoft.com/office/powerpoint/2010/main" val="6165232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6" y="1879787"/>
            <a:ext cx="7408862" cy="4402509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Začátkem roku 2018 vyžadovalo ověření jedné transakce </a:t>
            </a:r>
            <a:r>
              <a:rPr lang="cs-CZ" dirty="0" err="1"/>
              <a:t>bitcoinem</a:t>
            </a:r>
            <a:r>
              <a:rPr lang="cs-CZ" dirty="0"/>
              <a:t> stejné množství energie jako 465 tisíc plateb kartou VISA.[35]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Zastánci </a:t>
            </a:r>
            <a:r>
              <a:rPr lang="cs-CZ" dirty="0" err="1"/>
              <a:t>bitcoinu</a:t>
            </a:r>
            <a:r>
              <a:rPr lang="cs-CZ" dirty="0"/>
              <a:t> ale argumentují, že energetická náročnost má smysl sama o sobě, neboť brání snahám manipulovat s údaji v blockchainu. </a:t>
            </a:r>
            <a:br>
              <a:rPr lang="cs-CZ" dirty="0"/>
            </a:br>
            <a:r>
              <a:rPr lang="cs-CZ" dirty="0"/>
              <a:t>Ve srovnání s energetickou náročností současného finančního sektoru, kam by se počítaly i náklady </a:t>
            </a:r>
            <a:br>
              <a:rPr lang="cs-CZ" dirty="0"/>
            </a:br>
            <a:r>
              <a:rPr lang="cs-CZ" dirty="0"/>
              <a:t>na provoz centrál bank či tisk a rozvoz bankovek, údajně stále nejde o tak vysoká čísla.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Náklady na těžbu</a:t>
            </a:r>
          </a:p>
        </p:txBody>
      </p:sp>
    </p:spTree>
    <p:extLst>
      <p:ext uri="{BB962C8B-B14F-4D97-AF65-F5344CB8AC3E}">
        <p14:creationId xmlns:p14="http://schemas.microsoft.com/office/powerpoint/2010/main" val="9023278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6" y="1978262"/>
            <a:ext cx="7408862" cy="3451225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Kvůli vysoké spotřebě pro jejich těžení jsou podle amerického ekonoma </a:t>
            </a:r>
            <a:r>
              <a:rPr lang="cs-CZ" dirty="0" err="1"/>
              <a:t>Nouriela</a:t>
            </a:r>
            <a:r>
              <a:rPr lang="cs-CZ" dirty="0"/>
              <a:t> </a:t>
            </a:r>
            <a:r>
              <a:rPr lang="cs-CZ" dirty="0" err="1"/>
              <a:t>Roubiniho</a:t>
            </a:r>
            <a:r>
              <a:rPr lang="cs-CZ" dirty="0"/>
              <a:t> nejen </a:t>
            </a:r>
            <a:r>
              <a:rPr lang="cs-CZ" dirty="0" err="1"/>
              <a:t>bitcoin</a:t>
            </a:r>
            <a:r>
              <a:rPr lang="cs-CZ" dirty="0"/>
              <a:t> i další digitální měny přírodní pohromou.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Je nutno ovšem dodat, že podle analýzy z roku 2019 pochází 74% výpočetního výkonu vynaloženého na těžbu </a:t>
            </a:r>
            <a:r>
              <a:rPr lang="cs-CZ" dirty="0" err="1"/>
              <a:t>Bitcoinu</a:t>
            </a:r>
            <a:r>
              <a:rPr lang="cs-CZ" dirty="0"/>
              <a:t> z obnovitelných zdrojů.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Náklady na těžbu</a:t>
            </a:r>
          </a:p>
        </p:txBody>
      </p:sp>
    </p:spTree>
    <p:extLst>
      <p:ext uri="{BB962C8B-B14F-4D97-AF65-F5344CB8AC3E}">
        <p14:creationId xmlns:p14="http://schemas.microsoft.com/office/powerpoint/2010/main" val="5184665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6" y="1809449"/>
            <a:ext cx="7408862" cy="4703893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Okolo 60-70% vytěžených Bitcoinů pochází z Číny, která sice získává více než dvě třetiny energie </a:t>
            </a:r>
            <a:br>
              <a:rPr lang="cs-CZ" dirty="0"/>
            </a:br>
            <a:r>
              <a:rPr lang="cs-CZ" dirty="0"/>
              <a:t>z uhelných elektráren, nicméně těžení Bitcoinu se v Číně odehrává především v oblastech bohatých na větrnou a vodní energii. 80% těžby se koncentruje v provincii </a:t>
            </a:r>
            <a:r>
              <a:rPr lang="cs-CZ" dirty="0" err="1"/>
              <a:t>Sichuan</a:t>
            </a:r>
            <a:r>
              <a:rPr lang="cs-CZ" dirty="0"/>
              <a:t> bohatou </a:t>
            </a:r>
            <a:br>
              <a:rPr lang="cs-CZ" dirty="0"/>
            </a:br>
            <a:r>
              <a:rPr lang="cs-CZ" dirty="0"/>
              <a:t>na hydroelektrárny. Těžení v těchto oblastech absorbuje nadprodukci </a:t>
            </a:r>
            <a:r>
              <a:rPr lang="cs-CZ" dirty="0" err="1"/>
              <a:t>hydroenergie</a:t>
            </a:r>
            <a:r>
              <a:rPr lang="cs-CZ" dirty="0"/>
              <a:t>, která by jinak přišla na zmar. Těžbě Bitcoinu v ostatních zemích také dominují obnovitelné zdroje. Island (100%), </a:t>
            </a:r>
            <a:r>
              <a:rPr lang="cs-CZ" dirty="0" err="1"/>
              <a:t>Québec</a:t>
            </a:r>
            <a:r>
              <a:rPr lang="cs-CZ" dirty="0"/>
              <a:t> (99.8%), Britská Kolumbie (98.4%), Norsko (98%).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Náklady na těžbu</a:t>
            </a:r>
          </a:p>
        </p:txBody>
      </p:sp>
    </p:spTree>
    <p:extLst>
      <p:ext uri="{BB962C8B-B14F-4D97-AF65-F5344CB8AC3E}">
        <p14:creationId xmlns:p14="http://schemas.microsoft.com/office/powerpoint/2010/main" val="6803199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6" y="1992329"/>
            <a:ext cx="7408862" cy="4289967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K aktivní účasti ve světě </a:t>
            </a:r>
            <a:r>
              <a:rPr lang="cs-CZ" dirty="0" err="1"/>
              <a:t>Bitcoinů</a:t>
            </a:r>
            <a:r>
              <a:rPr lang="cs-CZ" dirty="0"/>
              <a:t> potřebuje mít každý uživatel minimálně jednu peněženku, často však více. Slouží jako místo k uchování, odesílání nebo přijímání měny. Za vlastníka je považován ten, kdo zná soukromý klíč k peněžence. Ztráta klíče znamená ztrátu veškeré obsažené měny. Každá peněženka má adresu v podobě 34místného kódu složeného z písmen a číslic. Slouží jako identifikátor pro příchozí transakce. Jedna peněženka může mít více adres.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Peněženky</a:t>
            </a:r>
          </a:p>
        </p:txBody>
      </p:sp>
    </p:spTree>
    <p:extLst>
      <p:ext uri="{BB962C8B-B14F-4D97-AF65-F5344CB8AC3E}">
        <p14:creationId xmlns:p14="http://schemas.microsoft.com/office/powerpoint/2010/main" val="2036166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5" y="1879788"/>
            <a:ext cx="7597289" cy="4563215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 err="1"/>
              <a:t>Bitcoin</a:t>
            </a:r>
            <a:r>
              <a:rPr lang="cs-CZ" dirty="0"/>
              <a:t> umožňuje pseudonymní držení a převod měny. </a:t>
            </a:r>
            <a:r>
              <a:rPr lang="cs-CZ" dirty="0" err="1"/>
              <a:t>Bitcoiny</a:t>
            </a:r>
            <a:r>
              <a:rPr lang="cs-CZ" dirty="0"/>
              <a:t> mohou být uloženy v osobním počítači ve formě souboru s peněženkou nebo uchovávány pomocí služby třetí strany. Je však možné mít peněženku i zcela </a:t>
            </a:r>
            <a:r>
              <a:rPr lang="cs-CZ" dirty="0" err="1"/>
              <a:t>offline</a:t>
            </a:r>
            <a:r>
              <a:rPr lang="cs-CZ" dirty="0"/>
              <a:t> (na papíře) </a:t>
            </a:r>
            <a:br>
              <a:rPr lang="cs-CZ" dirty="0"/>
            </a:br>
            <a:r>
              <a:rPr lang="cs-CZ" dirty="0"/>
              <a:t>a lze zcela </a:t>
            </a:r>
            <a:r>
              <a:rPr lang="cs-CZ" dirty="0" err="1"/>
              <a:t>offline</a:t>
            </a:r>
            <a:r>
              <a:rPr lang="cs-CZ" dirty="0"/>
              <a:t> adresu vygenerovat. Peer-to-peer topologie a chybějící centrální autorita zabraňuje komukoliv manipulovat se zásobou této měny. Konečné množství </a:t>
            </a:r>
            <a:r>
              <a:rPr lang="cs-CZ" dirty="0" err="1"/>
              <a:t>bitcoinů</a:t>
            </a:r>
            <a:r>
              <a:rPr lang="cs-CZ" dirty="0"/>
              <a:t> v oběhu je předem dané, a proto není možné vyvolat umělou inflaci vytvořením množství většího.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Zabezpečení finančních operací</a:t>
            </a:r>
          </a:p>
        </p:txBody>
      </p:sp>
    </p:spTree>
    <p:extLst>
      <p:ext uri="{BB962C8B-B14F-4D97-AF65-F5344CB8AC3E}">
        <p14:creationId xmlns:p14="http://schemas.microsoft.com/office/powerpoint/2010/main" val="3815366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6737DEB-CE93-4CC1-A3A0-1AAF33D5D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Když je na maximu cena </a:t>
            </a:r>
            <a:r>
              <a:rPr lang="cs-CZ" b="0" i="1" u="none" strike="noStrike" dirty="0" err="1">
                <a:solidFill>
                  <a:srgbClr val="000000"/>
                </a:solidFill>
                <a:effectLst/>
                <a:latin typeface="inherit"/>
                <a:hlinkClick r:id="rId2" tooltip="BITCOIN (BTC) online"/>
              </a:rPr>
              <a:t>bitcoinu</a:t>
            </a:r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běžní příznivci </a:t>
            </a:r>
            <a:r>
              <a:rPr lang="cs-CZ" b="0" i="1" u="none" strike="noStrike" dirty="0">
                <a:solidFill>
                  <a:srgbClr val="000000"/>
                </a:solidFill>
                <a:effectLst/>
                <a:latin typeface="inherit"/>
                <a:hlinkClick r:id="rId3" tooltip="Kryptoměny - Alternativní měny"/>
              </a:rPr>
              <a:t>kryptoměn</a:t>
            </a:r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mají jasno, že je trh na vzestupu. Když se ale připojí další čtyři "těžké" váhy 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kryptosvěta</a:t>
            </a:r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jimiž jsou </a:t>
            </a:r>
            <a:r>
              <a:rPr lang="cs-CZ" b="0" i="1" u="none" strike="noStrike" dirty="0">
                <a:solidFill>
                  <a:srgbClr val="000000"/>
                </a:solidFill>
                <a:effectLst/>
                <a:latin typeface="inherit"/>
                <a:hlinkClick r:id="rId4" tooltip="Ethereum - Kurz Etherea, ETH"/>
              </a:rPr>
              <a:t>ether</a:t>
            </a:r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cs-CZ" b="0" i="1" u="none" strike="noStrike" dirty="0">
                <a:solidFill>
                  <a:srgbClr val="000000"/>
                </a:solidFill>
                <a:effectLst/>
                <a:latin typeface="inherit"/>
                <a:hlinkClick r:id="rId5" tooltip="kryptoměna xrp (ripple) "/>
              </a:rPr>
              <a:t>XRP</a:t>
            </a:r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cs-CZ" b="0" i="1" u="none" strike="noStrike" dirty="0" err="1">
                <a:solidFill>
                  <a:srgbClr val="000000"/>
                </a:solidFill>
                <a:effectLst/>
                <a:latin typeface="inherit"/>
                <a:hlinkClick r:id="rId6" tooltip="kryptoměna binance coin"/>
              </a:rPr>
              <a:t>Binance</a:t>
            </a:r>
            <a:r>
              <a:rPr lang="cs-CZ" b="0" i="1" u="none" strike="noStrike" dirty="0">
                <a:solidFill>
                  <a:srgbClr val="000000"/>
                </a:solidFill>
                <a:effectLst/>
                <a:latin typeface="inherit"/>
                <a:hlinkClick r:id="rId6" tooltip="kryptoměna binance coin"/>
              </a:rPr>
              <a:t> </a:t>
            </a:r>
            <a:r>
              <a:rPr lang="cs-CZ" b="0" i="1" u="none" strike="noStrike" dirty="0" err="1">
                <a:solidFill>
                  <a:srgbClr val="000000"/>
                </a:solidFill>
                <a:effectLst/>
                <a:latin typeface="inherit"/>
                <a:hlinkClick r:id="rId6" tooltip="kryptoměna binance coin"/>
              </a:rPr>
              <a:t>Coin</a:t>
            </a:r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a </a:t>
            </a:r>
            <a:r>
              <a:rPr lang="cs-CZ" b="0" i="1" u="none" strike="noStrike" dirty="0" err="1">
                <a:solidFill>
                  <a:srgbClr val="000000"/>
                </a:solidFill>
                <a:effectLst/>
                <a:latin typeface="inherit"/>
                <a:hlinkClick r:id="rId7" tooltip="kryptoměna cardano"/>
              </a:rPr>
              <a:t>Cardano</a:t>
            </a:r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 jejich index posune historický </a:t>
            </a:r>
            <a:r>
              <a:rPr lang="cs-CZ" b="0" i="1" u="none" strike="noStrike" dirty="0">
                <a:solidFill>
                  <a:srgbClr val="000000"/>
                </a:solidFill>
                <a:effectLst/>
                <a:latin typeface="inherit"/>
                <a:hlinkClick r:id="rId8" tooltip="Akcie REKORD - online kurzy akcií."/>
              </a:rPr>
              <a:t>rekord</a:t>
            </a:r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je zřejmé i skeptikům, že trhu opravdu dominují býci. Není totiž řeč o žádných drobných 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shitcoinech</a:t>
            </a:r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, ale o </a:t>
            </a:r>
            <a:r>
              <a:rPr lang="cs-CZ" b="0" i="1" u="none" strike="noStrike" dirty="0">
                <a:solidFill>
                  <a:srgbClr val="000000"/>
                </a:solidFill>
                <a:effectLst/>
                <a:latin typeface="inherit"/>
                <a:hlinkClick r:id="rId9" tooltip="Akcie MEGA - online kurzy akcií."/>
              </a:rPr>
              <a:t>mega</a:t>
            </a:r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caps</a:t>
            </a:r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1" u="none" strike="noStrike" dirty="0">
                <a:solidFill>
                  <a:srgbClr val="000000"/>
                </a:solidFill>
                <a:effectLst/>
                <a:latin typeface="inherit"/>
                <a:hlinkClick r:id="rId3" tooltip="Kryptoměny - Alternativní měny"/>
              </a:rPr>
              <a:t>kryptoměnového</a:t>
            </a:r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trhu.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4D0BB3F-1CF3-4B6E-807D-6A5218255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Jak je na tom trh s kryptoměnami? Tenhle graf stojí za to sledovat</a:t>
            </a:r>
            <a:br>
              <a:rPr lang="pl-PL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42352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0A2E9CB-FDAF-44B2-988D-99CCF0080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30" y="1017489"/>
            <a:ext cx="6085410" cy="4789422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D8EB596B-87C4-42BB-909B-1CF9C92D5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0822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5B769697-0F35-4D6E-8911-13C7DC14D5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74" y="2108133"/>
            <a:ext cx="7761926" cy="3736485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6F52A2B4-3A90-4CF9-93D1-B9BEA4E05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76014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242A1F18-16E1-4B23-9D8A-5AAED4196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42" y="1922463"/>
            <a:ext cx="7219099" cy="4516044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AE625455-EFB2-49F8-9CA8-AD53B94CA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60419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24" y="2048600"/>
            <a:ext cx="7408862" cy="3451225"/>
          </a:xfrm>
        </p:spPr>
        <p:txBody>
          <a:bodyPr/>
          <a:lstStyle/>
          <a:p>
            <a:r>
              <a:rPr lang="cs-CZ" dirty="0"/>
              <a:t>CRYPTOCOIN: </a:t>
            </a:r>
            <a:r>
              <a:rPr lang="cs-CZ" dirty="0" err="1"/>
              <a:t>CryptoCoin</a:t>
            </a:r>
            <a:r>
              <a:rPr lang="cs-CZ" dirty="0"/>
              <a:t>. [online]. [cit. 2016-01-Ϯ</a:t>
            </a:r>
            <a:r>
              <a:rPr lang="el-GR" dirty="0"/>
              <a:t>ϵ]. </a:t>
            </a:r>
            <a:r>
              <a:rPr lang="cs-CZ" dirty="0"/>
              <a:t>Přístup z internetu: www.cryptocoin.cc</a:t>
            </a:r>
          </a:p>
          <a:p>
            <a:r>
              <a:rPr lang="cs-CZ" dirty="0"/>
              <a:t>65 IFREEDOM: Co jsou </a:t>
            </a:r>
            <a:r>
              <a:rPr lang="cs-CZ" dirty="0" err="1"/>
              <a:t>kryptoŵěŶy</a:t>
            </a:r>
            <a:r>
              <a:rPr lang="cs-CZ" dirty="0"/>
              <a:t>. [online]. [cit. 2016-01-Ϯ</a:t>
            </a:r>
            <a:r>
              <a:rPr lang="el-GR" dirty="0"/>
              <a:t>ϵ]. </a:t>
            </a:r>
            <a:r>
              <a:rPr lang="cs-CZ" dirty="0"/>
              <a:t>Přístup z internetu: www.ifreedom.cz/cojsou-kryptomeny/</a:t>
            </a:r>
          </a:p>
          <a:p>
            <a:r>
              <a:rPr lang="cs-CZ" dirty="0"/>
              <a:t>66 Zdroj: cs.wikipedia.org/wiki/</a:t>
            </a:r>
            <a:r>
              <a:rPr lang="cs-CZ" dirty="0" err="1"/>
              <a:t>Bitcoin</a:t>
            </a:r>
            <a:r>
              <a:rPr lang="cs-CZ" dirty="0"/>
              <a:t> 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DCE4A7C-F7D1-474E-9FA9-E4A7A7AC8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569488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2CC6847-95FA-44EB-9FD9-140F6C6FC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DĚKUJI ZA POZORNOST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F8FEBA9-7F27-41A9-82FD-C7ED042FB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3854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5" y="2006397"/>
            <a:ext cx="7526951" cy="4275899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Konečné množství </a:t>
            </a:r>
            <a:r>
              <a:rPr lang="cs-CZ" dirty="0" err="1"/>
              <a:t>bitcoinů</a:t>
            </a:r>
            <a:r>
              <a:rPr lang="cs-CZ" dirty="0"/>
              <a:t> je předem známo </a:t>
            </a:r>
            <a:br>
              <a:rPr lang="cs-CZ" dirty="0"/>
            </a:br>
            <a:r>
              <a:rPr lang="cs-CZ" dirty="0"/>
              <a:t>a uvolňování </a:t>
            </a:r>
            <a:r>
              <a:rPr lang="cs-CZ" dirty="0" err="1"/>
              <a:t>bitcoinů</a:t>
            </a:r>
            <a:r>
              <a:rPr lang="cs-CZ" dirty="0"/>
              <a:t> do oběhu je definováno </a:t>
            </a:r>
            <a:br>
              <a:rPr lang="cs-CZ" dirty="0"/>
            </a:br>
            <a:r>
              <a:rPr lang="cs-CZ" dirty="0"/>
              <a:t>ve zdrojovém kódu protokolu.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Celkové množství </a:t>
            </a:r>
            <a:r>
              <a:rPr lang="cs-CZ" dirty="0" err="1"/>
              <a:t>Bitcoinů</a:t>
            </a:r>
            <a:r>
              <a:rPr lang="cs-CZ" dirty="0"/>
              <a:t>, včetně dosud nevytěžených, dosahuje počtu 21</a:t>
            </a:r>
            <a:r>
              <a:rPr lang="el-GR" dirty="0"/>
              <a:t> 000 000.</a:t>
            </a:r>
            <a:endParaRPr lang="cs-CZ" dirty="0"/>
          </a:p>
          <a:p>
            <a:pPr marL="0" indent="0" algn="just">
              <a:buNone/>
            </a:pPr>
            <a:endParaRPr lang="el-GR" dirty="0"/>
          </a:p>
          <a:p>
            <a:pPr marL="0" indent="0" algn="just">
              <a:buNone/>
            </a:pPr>
            <a:r>
              <a:rPr lang="cs-CZ" dirty="0"/>
              <a:t>Tento počet je konečný, pevně stanovený. Poslední </a:t>
            </a:r>
            <a:r>
              <a:rPr lang="cs-CZ" dirty="0" err="1"/>
              <a:t>Bitcoin</a:t>
            </a:r>
            <a:r>
              <a:rPr lang="cs-CZ" dirty="0"/>
              <a:t> bude dle výpočtů vytěžen v roce 2140 (většina do roku 2030).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Celkové množství </a:t>
            </a:r>
            <a:r>
              <a:rPr lang="cs-CZ" dirty="0" err="1"/>
              <a:t>Bitcoinů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5446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06" y="1792286"/>
            <a:ext cx="7555086" cy="2104465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Pokud tedy bude stále stejný zájem o novou měnu, dojde k deflaci. S tím je v protokolu počítáno, protože lze platit i zlomky </a:t>
            </a:r>
            <a:r>
              <a:rPr lang="cs-CZ" dirty="0" err="1"/>
              <a:t>bitcoinů</a:t>
            </a:r>
            <a:r>
              <a:rPr lang="cs-CZ" dirty="0"/>
              <a:t>. V současnosti má síť dělitelnost na 8 desetinných míst, je možné ji však rozšířit.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Celkové množství </a:t>
            </a:r>
            <a:r>
              <a:rPr lang="cs-CZ" dirty="0" err="1"/>
              <a:t>Bitcoinů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748" y="3611594"/>
            <a:ext cx="6127652" cy="259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4766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26745</TotalTime>
  <Words>1864</Words>
  <Application>Microsoft Office PowerPoint</Application>
  <PresentationFormat>Předvádění na obrazovce (4:3)</PresentationFormat>
  <Paragraphs>162</Paragraphs>
  <Slides>75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75</vt:i4>
      </vt:variant>
      <vt:variant>
        <vt:lpstr>Vlastní prezentace</vt:lpstr>
      </vt:variant>
      <vt:variant>
        <vt:i4>3</vt:i4>
      </vt:variant>
    </vt:vector>
  </HeadingPairs>
  <TitlesOfParts>
    <vt:vector size="90" baseType="lpstr">
      <vt:lpstr>Arial</vt:lpstr>
      <vt:lpstr>Arial</vt:lpstr>
      <vt:lpstr>Arial Black</vt:lpstr>
      <vt:lpstr>Courier New</vt:lpstr>
      <vt:lpstr>inherit</vt:lpstr>
      <vt:lpstr>Monotype Sorts</vt:lpstr>
      <vt:lpstr>Poppins</vt:lpstr>
      <vt:lpstr>Symbol</vt:lpstr>
      <vt:lpstr>Times New Roman</vt:lpstr>
      <vt:lpstr>Trebuchet MS</vt:lpstr>
      <vt:lpstr>Wingdings</vt:lpstr>
      <vt:lpstr>Vlnění</vt:lpstr>
      <vt:lpstr>Prezentace aplikace PowerPoint</vt:lpstr>
      <vt:lpstr>Kryptoměny</vt:lpstr>
      <vt:lpstr>Kryptoměny</vt:lpstr>
      <vt:lpstr>Bitcoin</vt:lpstr>
      <vt:lpstr>Bitcoin</vt:lpstr>
      <vt:lpstr>Zabezpečení finančních operací</vt:lpstr>
      <vt:lpstr>Zabezpečení finančních operací</vt:lpstr>
      <vt:lpstr>Celkové množství Bitcoinů</vt:lpstr>
      <vt:lpstr>Celkové množství Bitcoinů</vt:lpstr>
      <vt:lpstr>Hodnota bitcoinu</vt:lpstr>
      <vt:lpstr>Rizika</vt:lpstr>
      <vt:lpstr>Rizika</vt:lpstr>
      <vt:lpstr>Historie hodnoty bitcoinu</vt:lpstr>
      <vt:lpstr>Historie hodnoty bitcoinu</vt:lpstr>
      <vt:lpstr>Historie hodnoty bitcoinu</vt:lpstr>
      <vt:lpstr>Historie hodnoty bitcoinu</vt:lpstr>
      <vt:lpstr>Historie hodnoty bitcoinu</vt:lpstr>
      <vt:lpstr>Historie hodnoty bitcoinu</vt:lpstr>
      <vt:lpstr>Vývoj ceny BTC</vt:lpstr>
      <vt:lpstr>Bitcoin - hodnota bitcoinu vývoj 2021 v USD </vt:lpstr>
      <vt:lpstr>Zdroj: https://www.kurzy.cz/bitcoin/vyvoj-hodnoty</vt:lpstr>
      <vt:lpstr>Historie hodnoty bitcoinu</vt:lpstr>
      <vt:lpstr>Snahy o regulaci</vt:lpstr>
      <vt:lpstr>A co říká na kryptoměny německá ekonomika?</vt:lpstr>
      <vt:lpstr>Snahy o regulaci, danění</vt:lpstr>
      <vt:lpstr>Snahy o regulaci, danění</vt:lpstr>
      <vt:lpstr>Snahy o regulaci, danění</vt:lpstr>
      <vt:lpstr>Prezentace aplikace PowerPoint</vt:lpstr>
      <vt:lpstr>Kryptoměny jsou nehmotný majetek </vt:lpstr>
      <vt:lpstr>Obchodování kryptoměny právnickou osobou</vt:lpstr>
      <vt:lpstr>Obchodování kryptoměn fyzickou osobou </vt:lpstr>
      <vt:lpstr>Potřebujeme pro manipulaci s bitcoinem živnost? </vt:lpstr>
      <vt:lpstr>Co přinese budoucnost? </vt:lpstr>
      <vt:lpstr>Kontroverze</vt:lpstr>
      <vt:lpstr>Kontroverze</vt:lpstr>
      <vt:lpstr>Základní způsob fungování</vt:lpstr>
      <vt:lpstr>Koncoví uživatelé</vt:lpstr>
      <vt:lpstr>Koncoví uživatelé</vt:lpstr>
      <vt:lpstr>Co je to těžba kryptoměn </vt:lpstr>
      <vt:lpstr>Prezentace aplikace PowerPoint</vt:lpstr>
      <vt:lpstr>Prezentace aplikace PowerPoint</vt:lpstr>
      <vt:lpstr>Způsob těžby </vt:lpstr>
      <vt:lpstr>Role těžby v blockchainu Bitcoinu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Těžaři</vt:lpstr>
      <vt:lpstr>Těžaři</vt:lpstr>
      <vt:lpstr>Těžaři</vt:lpstr>
      <vt:lpstr>Těžaři</vt:lpstr>
      <vt:lpstr>Možnost padělání</vt:lpstr>
      <vt:lpstr>Možnost padělání</vt:lpstr>
      <vt:lpstr>Možnost padělání</vt:lpstr>
      <vt:lpstr>Možnost padělání</vt:lpstr>
      <vt:lpstr>Princip těžby </vt:lpstr>
      <vt:lpstr>Princip těžby </vt:lpstr>
      <vt:lpstr>Princip těžby </vt:lpstr>
      <vt:lpstr>Náklady na těžbu</vt:lpstr>
      <vt:lpstr>Náklady na těžbu</vt:lpstr>
      <vt:lpstr>Náklady na těžbu</vt:lpstr>
      <vt:lpstr>Náklady na těžbu</vt:lpstr>
      <vt:lpstr>Peněženky</vt:lpstr>
      <vt:lpstr>Jak je na tom trh s kryptoměnami? Tenhle graf stojí za to sledovat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Vlastní prezentace 1</vt:lpstr>
      <vt:lpstr>Vlastní prezentace 2</vt:lpstr>
      <vt:lpstr>Vlastní prezentace 3</vt:lpstr>
    </vt:vector>
  </TitlesOfParts>
  <Company>vsb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Habilitační přednáška</dc:title>
  <dc:creator>ekf</dc:creator>
  <cp:lastModifiedBy>student</cp:lastModifiedBy>
  <cp:revision>911</cp:revision>
  <dcterms:created xsi:type="dcterms:W3CDTF">2001-09-06T10:47:59Z</dcterms:created>
  <dcterms:modified xsi:type="dcterms:W3CDTF">2021-11-30T10:16:03Z</dcterms:modified>
</cp:coreProperties>
</file>