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87" r:id="rId3"/>
    <p:sldId id="360" r:id="rId4"/>
    <p:sldId id="296" r:id="rId5"/>
    <p:sldId id="318" r:id="rId6"/>
    <p:sldId id="317" r:id="rId7"/>
    <p:sldId id="320" r:id="rId8"/>
    <p:sldId id="321" r:id="rId9"/>
    <p:sldId id="323" r:id="rId10"/>
    <p:sldId id="325" r:id="rId11"/>
    <p:sldId id="326" r:id="rId12"/>
    <p:sldId id="327" r:id="rId13"/>
    <p:sldId id="322" r:id="rId14"/>
    <p:sldId id="297" r:id="rId15"/>
    <p:sldId id="328" r:id="rId16"/>
    <p:sldId id="329" r:id="rId17"/>
    <p:sldId id="331" r:id="rId18"/>
    <p:sldId id="333" r:id="rId19"/>
    <p:sldId id="341" r:id="rId20"/>
    <p:sldId id="343" r:id="rId21"/>
    <p:sldId id="344" r:id="rId22"/>
    <p:sldId id="345" r:id="rId23"/>
    <p:sldId id="339" r:id="rId24"/>
    <p:sldId id="340" r:id="rId25"/>
    <p:sldId id="338" r:id="rId26"/>
    <p:sldId id="298" r:id="rId27"/>
    <p:sldId id="361" r:id="rId28"/>
    <p:sldId id="362" r:id="rId29"/>
    <p:sldId id="300" r:id="rId30"/>
    <p:sldId id="363" r:id="rId31"/>
    <p:sldId id="303" r:id="rId32"/>
    <p:sldId id="304" r:id="rId33"/>
    <p:sldId id="305" r:id="rId34"/>
    <p:sldId id="359" r:id="rId35"/>
    <p:sldId id="306" r:id="rId36"/>
    <p:sldId id="348" r:id="rId37"/>
    <p:sldId id="365" r:id="rId38"/>
    <p:sldId id="366" r:id="rId39"/>
    <p:sldId id="367" r:id="rId40"/>
    <p:sldId id="368" r:id="rId41"/>
    <p:sldId id="369" r:id="rId42"/>
    <p:sldId id="372" r:id="rId43"/>
    <p:sldId id="370" r:id="rId44"/>
    <p:sldId id="371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387" r:id="rId60"/>
    <p:sldId id="388" r:id="rId61"/>
    <p:sldId id="389" r:id="rId62"/>
    <p:sldId id="390" r:id="rId63"/>
    <p:sldId id="295" r:id="rId6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5631" autoAdjust="0"/>
  </p:normalViewPr>
  <p:slideViewPr>
    <p:cSldViewPr>
      <p:cViewPr varScale="1">
        <p:scale>
          <a:sx n="97" d="100"/>
          <a:sy n="97" d="100"/>
        </p:scale>
        <p:origin x="104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412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881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314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834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229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842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 = 0,7014 roku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846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cs-CZ" baseline="0" dirty="0"/>
              <a:t> = 0,5639 roku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624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cs-CZ" baseline="0" dirty="0"/>
              <a:t> = 0,8639 roku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444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090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21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162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25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314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25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936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97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94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865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168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5159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Cn</a:t>
            </a:r>
            <a:r>
              <a:rPr lang="cs-CZ" baseline="0" dirty="0"/>
              <a:t> = 57 475 Kč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418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2394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8310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0761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2319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6302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3161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2723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041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820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Řešený příklad viz nahrávka.</a:t>
            </a:r>
            <a:r>
              <a:rPr lang="cs-CZ" baseline="0" dirty="0"/>
              <a:t> </a:t>
            </a:r>
          </a:p>
          <a:p>
            <a:r>
              <a:rPr lang="cs-CZ" baseline="0" dirty="0"/>
              <a:t>u = 2 973,89 Kč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3410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 = 300 dnů</a:t>
            </a:r>
            <a:r>
              <a:rPr lang="cs-CZ" baseline="0" dirty="0"/>
              <a:t> (ve výpočtu je rok brán jako 360 dní)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56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6496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Cn</a:t>
            </a:r>
            <a:r>
              <a:rPr lang="cs-CZ" dirty="0"/>
              <a:t> = 2017 Kč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8773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 = 8 125 Kč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4245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cs-CZ" dirty="0"/>
              <a:t>C0 = 17 441,9 Kč</a:t>
            </a:r>
          </a:p>
          <a:p>
            <a:pPr marL="228600" indent="-228600">
              <a:buAutoNum type="alphaLcParenR"/>
            </a:pPr>
            <a:r>
              <a:rPr lang="cs-CZ" dirty="0"/>
              <a:t>C0</a:t>
            </a:r>
            <a:r>
              <a:rPr lang="cs-CZ" baseline="0" dirty="0"/>
              <a:t> = 17 168,70 Kč</a:t>
            </a:r>
          </a:p>
          <a:p>
            <a:pPr marL="228600" indent="-228600">
              <a:buAutoNum type="alphaLcParenR"/>
            </a:pPr>
            <a:r>
              <a:rPr lang="cs-CZ" baseline="0" dirty="0"/>
              <a:t>C0 = 17 465,30 Kč</a:t>
            </a:r>
          </a:p>
          <a:p>
            <a:pPr marL="0" indent="0">
              <a:buNone/>
            </a:pPr>
            <a:r>
              <a:rPr lang="cs-CZ" baseline="0" dirty="0"/>
              <a:t>Nejvýhodnější pro dlužníka je varianta b)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9534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cs-CZ" dirty="0"/>
              <a:t>C0 = 9836,1 Kč</a:t>
            </a:r>
          </a:p>
          <a:p>
            <a:pPr marL="228600" indent="-228600">
              <a:buAutoNum type="alphaLcParenR"/>
            </a:pPr>
            <a:r>
              <a:rPr lang="cs-CZ" dirty="0"/>
              <a:t>10 293,3 Kč</a:t>
            </a:r>
          </a:p>
          <a:p>
            <a:pPr marL="0" indent="0">
              <a:buNone/>
            </a:pPr>
            <a:r>
              <a:rPr lang="cs-CZ" dirty="0"/>
              <a:t>Pro věřitele je výhodnější</a:t>
            </a:r>
            <a:r>
              <a:rPr lang="cs-CZ" baseline="0" dirty="0"/>
              <a:t> varianta b).</a:t>
            </a:r>
          </a:p>
          <a:p>
            <a:pPr marL="0" indent="0">
              <a:buNone/>
            </a:pPr>
            <a:endParaRPr lang="cs-CZ" baseline="0" dirty="0"/>
          </a:p>
          <a:p>
            <a:pPr marL="0" indent="0">
              <a:buNone/>
            </a:pPr>
            <a:r>
              <a:rPr lang="cs-CZ" baseline="0" dirty="0"/>
              <a:t>Pozor na to, jakou částku chce získat věřitel a jakou zaplatit dlužník, proto je zde rozdíl. Dlužní volí tu nejnižší současnou hodnotu, druhý </a:t>
            </a:r>
            <a:r>
              <a:rPr lang="cs-CZ" baseline="0" dirty="0" err="1"/>
              <a:t>věřitl</a:t>
            </a:r>
            <a:r>
              <a:rPr lang="cs-CZ" baseline="0" dirty="0"/>
              <a:t> tu nejvyšší současnou hodnotu.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0832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a) </a:t>
            </a:r>
            <a:r>
              <a:rPr lang="cs-CZ" dirty="0" err="1"/>
              <a:t>Cn</a:t>
            </a:r>
            <a:r>
              <a:rPr lang="cs-CZ" baseline="0" dirty="0"/>
              <a:t> = 3106,75 Kč</a:t>
            </a:r>
          </a:p>
          <a:p>
            <a:r>
              <a:rPr lang="cs-CZ" dirty="0"/>
              <a:t>b) C0 = 3010,10 Kč</a:t>
            </a:r>
          </a:p>
          <a:p>
            <a:r>
              <a:rPr lang="cs-CZ" dirty="0"/>
              <a:t>Osoba B obdržela</a:t>
            </a:r>
            <a:r>
              <a:rPr lang="cs-CZ" baseline="0" dirty="0"/>
              <a:t> od banky 3 010,10 Kč.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4093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Používáme ACT/360</a:t>
            </a:r>
          </a:p>
          <a:p>
            <a:r>
              <a:rPr lang="cs-CZ" dirty="0"/>
              <a:t>Výnos</a:t>
            </a:r>
            <a:r>
              <a:rPr lang="cs-CZ" baseline="0" dirty="0"/>
              <a:t> je 9600 Kč, prodejní cena snížená o výnos je 990 400 Kč (což je cena, za kterou byly poukázky prodávány)</a:t>
            </a:r>
          </a:p>
          <a:p>
            <a:r>
              <a:rPr lang="cs-CZ" baseline="0" dirty="0"/>
              <a:t>b) Míra zisku je 10,59 %</a:t>
            </a:r>
          </a:p>
          <a:p>
            <a:r>
              <a:rPr lang="cs-CZ" baseline="0" dirty="0"/>
              <a:t>998560 = 990400 * (1+i*28/360)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1642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1D0C-5CE2-4D61-BFB8-14E74450A83C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7304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1D0C-5CE2-4D61-BFB8-14E74450A83C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4653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1D0C-5CE2-4D61-BFB8-14E74450A83C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5329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Výše</a:t>
            </a:r>
            <a:r>
              <a:rPr lang="cs-CZ" baseline="0" dirty="0"/>
              <a:t> skonta: 350000*0,015 = 5250 Kč</a:t>
            </a:r>
          </a:p>
          <a:p>
            <a:r>
              <a:rPr lang="cs-CZ" baseline="0" dirty="0"/>
              <a:t>Úrok z úvěru (pouze za dobu, kdy se využije skonta; výše úvěru je cena snížená o slevu): u = (350000-5250)*0,1*28/360; u = 2681,40 Kč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024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7727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C0 = 426 954,17 Kč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3847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 = 13,08</a:t>
            </a:r>
            <a:r>
              <a:rPr lang="cs-CZ" baseline="0" dirty="0"/>
              <a:t> % (počítáme diskont z předlhůtního úročení)</a:t>
            </a:r>
          </a:p>
          <a:p>
            <a:r>
              <a:rPr lang="cs-CZ" baseline="0" dirty="0"/>
              <a:t>i = 15 % (počítáme i z polhůtního úročení), míra </a:t>
            </a:r>
            <a:r>
              <a:rPr lang="cs-CZ" baseline="0"/>
              <a:t>zisku je i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9722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89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170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764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64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1131590"/>
            <a:ext cx="5616624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pojistná matematika</a:t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pojmy finanční a pojistné matematiky</a:t>
            </a:r>
            <a:b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Jednoduché úročení</a:t>
            </a:r>
            <a:b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Krátkodobé cenné papíry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156176" y="3867894"/>
            <a:ext cx="2816095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FIU/BKFPM</a:t>
            </a:r>
          </a:p>
          <a:p>
            <a:pPr algn="r"/>
            <a:r>
              <a:rPr lang="cs-CZ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000" b="1" dirty="0"/>
              <a:t>Úroková míra </a:t>
            </a:r>
            <a:r>
              <a:rPr lang="cs-CZ" altLang="cs-CZ" sz="2000" dirty="0"/>
              <a:t>= podíl úroku k zapůjčené částce; obvykle vyjadřována v procentech na roční bázi (</a:t>
            </a:r>
            <a:r>
              <a:rPr lang="cs-CZ" altLang="cs-CZ" sz="2000" dirty="0" err="1"/>
              <a:t>p.a</a:t>
            </a:r>
            <a:r>
              <a:rPr lang="cs-CZ" altLang="cs-CZ" sz="2000" dirty="0"/>
              <a:t>.). </a:t>
            </a:r>
          </a:p>
          <a:p>
            <a:pPr marL="0" indent="0" algn="just">
              <a:buNone/>
            </a:pPr>
            <a:r>
              <a:rPr lang="cs-CZ" altLang="cs-CZ" sz="2000" b="1" dirty="0"/>
              <a:t>Úroková sazba</a:t>
            </a:r>
            <a:r>
              <a:rPr lang="cs-CZ" altLang="cs-CZ" sz="2000" dirty="0"/>
              <a:t> = úroková míra v jednotlivých konkrétních transakcích </a:t>
            </a:r>
          </a:p>
          <a:p>
            <a:pPr marL="0" indent="0" algn="just">
              <a:buNone/>
            </a:pPr>
            <a:endParaRPr lang="cs-CZ" altLang="cs-CZ" sz="2000" dirty="0"/>
          </a:p>
          <a:p>
            <a:pPr marL="0" indent="0" algn="just">
              <a:buNone/>
            </a:pPr>
            <a:r>
              <a:rPr lang="cs-CZ" altLang="cs-CZ" sz="2000" dirty="0"/>
              <a:t>Změny úrokových sazeb se vyjadřují v procentních respektive základních (bazických) bodech!!!</a:t>
            </a:r>
          </a:p>
          <a:p>
            <a:pPr lvl="1" algn="just"/>
            <a:endParaRPr lang="cs-CZ" altLang="cs-CZ" sz="1600" dirty="0"/>
          </a:p>
          <a:p>
            <a:pPr lvl="1" algn="just"/>
            <a:r>
              <a:rPr lang="cs-CZ" altLang="cs-CZ" sz="1600" dirty="0"/>
              <a:t>Pokud se úroková sazba zvýší z 3 %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 na 5 %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., jedná se o nárůst o dva procentní body (nikoliv o dvě procenta). </a:t>
            </a:r>
          </a:p>
          <a:p>
            <a:pPr lvl="1" algn="just"/>
            <a:r>
              <a:rPr lang="cs-CZ" altLang="cs-CZ" sz="1600" dirty="0"/>
              <a:t>Jeden základní bod dále odpovídá 0,01 % neboli 0,0001. </a:t>
            </a:r>
          </a:p>
          <a:p>
            <a:pPr lvl="1" algn="just"/>
            <a:r>
              <a:rPr lang="cs-CZ" altLang="cs-CZ" sz="1600" dirty="0"/>
              <a:t>Dojde-li například k poklesu úrokové sazby ze 4 %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 na 3,25 % </a:t>
            </a:r>
            <a:r>
              <a:rPr lang="cs-CZ" altLang="cs-CZ" sz="1600" dirty="0" err="1"/>
              <a:t>p.a</a:t>
            </a:r>
            <a:r>
              <a:rPr lang="cs-CZ" altLang="cs-CZ" sz="1600" dirty="0"/>
              <a:t>., říkáme, že došlo k poklesu o 75 základních (bazických) bodů. </a:t>
            </a:r>
          </a:p>
          <a:p>
            <a:pPr>
              <a:buClr>
                <a:srgbClr val="307871"/>
              </a:buClr>
            </a:pPr>
            <a:endParaRPr lang="cs-CZ" sz="1800" dirty="0"/>
          </a:p>
          <a:p>
            <a:pPr>
              <a:buClr>
                <a:srgbClr val="307871"/>
              </a:buClr>
            </a:pPr>
            <a:endParaRPr lang="cs-CZ" sz="1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Úroková míra vs. Úroková sazba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1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b="1" dirty="0"/>
              <a:t>??? Jaké faktory ovlivňují výši úrokové míry???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4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Diskontní sazba</a:t>
            </a:r>
          </a:p>
          <a:p>
            <a:pPr>
              <a:defRPr/>
            </a:pPr>
            <a:r>
              <a:rPr lang="cs-CZ" sz="2000" dirty="0"/>
              <a:t>Mezibankovní úrokové sazby</a:t>
            </a:r>
          </a:p>
          <a:p>
            <a:pPr>
              <a:defRPr/>
            </a:pPr>
            <a:r>
              <a:rPr lang="cs-CZ" sz="2000" dirty="0"/>
              <a:t>Strategie banky</a:t>
            </a:r>
          </a:p>
          <a:p>
            <a:pPr>
              <a:defRPr/>
            </a:pPr>
            <a:r>
              <a:rPr lang="cs-CZ" sz="2000" dirty="0"/>
              <a:t>Riziko půjčky</a:t>
            </a:r>
          </a:p>
          <a:p>
            <a:pPr>
              <a:defRPr/>
            </a:pPr>
            <a:r>
              <a:rPr lang="cs-CZ" sz="2000" dirty="0"/>
              <a:t>Doba půjčky</a:t>
            </a:r>
          </a:p>
          <a:p>
            <a:pPr>
              <a:defRPr/>
            </a:pPr>
            <a:r>
              <a:rPr lang="cs-CZ" sz="2000" dirty="0"/>
              <a:t>Nejnižší úroková míra na trhu</a:t>
            </a:r>
          </a:p>
          <a:p>
            <a:pPr>
              <a:defRPr/>
            </a:pPr>
            <a:r>
              <a:rPr lang="cs-CZ" sz="2000" dirty="0"/>
              <a:t>Výše zapůjčeného kapitálu</a:t>
            </a:r>
          </a:p>
          <a:p>
            <a:pPr>
              <a:defRPr/>
            </a:pPr>
            <a:r>
              <a:rPr lang="cs-CZ" sz="2000" dirty="0"/>
              <a:t>Daňová politika státu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…. (viz Finance)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Faktory ovlivňující úrokovou míru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98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/>
          </a:p>
          <a:p>
            <a:r>
              <a:rPr lang="cs-CZ" altLang="cs-CZ" sz="2000" dirty="0"/>
              <a:t>Nominální úroková míra</a:t>
            </a:r>
          </a:p>
          <a:p>
            <a:r>
              <a:rPr lang="cs-CZ" altLang="cs-CZ" sz="2000" dirty="0"/>
              <a:t>Reálná úroková míra</a:t>
            </a:r>
          </a:p>
          <a:p>
            <a:r>
              <a:rPr lang="cs-CZ" altLang="cs-CZ" sz="2000" dirty="0"/>
              <a:t>Efektivní úroková míra</a:t>
            </a:r>
          </a:p>
          <a:p>
            <a:r>
              <a:rPr lang="cs-CZ" altLang="cs-CZ" sz="2000" dirty="0"/>
              <a:t>Zvažovaná úroková míra, požadovaná výnosností</a:t>
            </a:r>
          </a:p>
          <a:p>
            <a:r>
              <a:rPr lang="cs-CZ" altLang="cs-CZ" sz="2000" dirty="0"/>
              <a:t>Vnitřní výnosové procento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Základní druhy úrokových měr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9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altLang="cs-CZ" sz="2000" b="1" dirty="0"/>
              <a:t>Úrokovací období = </a:t>
            </a:r>
            <a:r>
              <a:rPr lang="cs-CZ" sz="2000" dirty="0"/>
              <a:t>doba, za kterou se pravidelně připisují úroky </a:t>
            </a:r>
            <a:endParaRPr lang="cs-CZ" sz="1400" dirty="0"/>
          </a:p>
          <a:p>
            <a:pPr>
              <a:defRPr/>
            </a:pPr>
            <a:r>
              <a:rPr lang="cs-CZ" sz="2000" dirty="0"/>
              <a:t>Úrokovací období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p.a</a:t>
            </a:r>
            <a:r>
              <a:rPr lang="cs-CZ" sz="1600" dirty="0"/>
              <a:t>. (per </a:t>
            </a:r>
            <a:r>
              <a:rPr lang="cs-CZ" sz="1600" dirty="0" err="1"/>
              <a:t>annum</a:t>
            </a:r>
            <a:r>
              <a:rPr lang="cs-CZ" sz="1600" dirty="0"/>
              <a:t>) =&gt; roční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p.s.</a:t>
            </a:r>
            <a:r>
              <a:rPr lang="cs-CZ" sz="1600" dirty="0"/>
              <a:t> (per semestre) =&gt; pololetní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p.q</a:t>
            </a:r>
            <a:r>
              <a:rPr lang="cs-CZ" sz="1600" dirty="0"/>
              <a:t>. (per </a:t>
            </a:r>
            <a:r>
              <a:rPr lang="cs-CZ" sz="1600" dirty="0" err="1"/>
              <a:t>quartale</a:t>
            </a:r>
            <a:r>
              <a:rPr lang="cs-CZ" sz="1600" dirty="0"/>
              <a:t>) =&gt; čtvrtletní</a:t>
            </a:r>
            <a:endParaRPr lang="cs-CZ" sz="1400" dirty="0"/>
          </a:p>
          <a:p>
            <a:pPr lvl="1">
              <a:defRPr/>
            </a:pPr>
            <a:r>
              <a:rPr lang="cs-CZ" sz="1600" dirty="0" err="1"/>
              <a:t>p.m</a:t>
            </a:r>
            <a:r>
              <a:rPr lang="cs-CZ" sz="1600" dirty="0"/>
              <a:t>. (per </a:t>
            </a:r>
            <a:r>
              <a:rPr lang="cs-CZ" sz="1600" dirty="0" err="1"/>
              <a:t>mensem</a:t>
            </a:r>
            <a:r>
              <a:rPr lang="cs-CZ" sz="1600" dirty="0"/>
              <a:t>) =&gt; měsíční</a:t>
            </a:r>
          </a:p>
          <a:p>
            <a:pPr>
              <a:defRPr/>
            </a:pPr>
            <a:r>
              <a:rPr lang="cs-CZ" sz="2000" dirty="0"/>
              <a:t>úrokovací období ve dnech je možné vyjádřit dvěma způsoby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skutečný počet dnů období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celé měsíce jako 30 dnů </a:t>
            </a:r>
          </a:p>
          <a:p>
            <a:pPr>
              <a:defRPr/>
            </a:pPr>
            <a:r>
              <a:rPr lang="cs-CZ" sz="2000" dirty="0"/>
              <a:t>délka roku ve dnech může být také vyjádřena dvojím způsobem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rok jako 365 (resp. 366) dnů</a:t>
            </a:r>
            <a:endParaRPr lang="cs-CZ" sz="1400" dirty="0"/>
          </a:p>
          <a:p>
            <a:pPr lvl="1">
              <a:defRPr/>
            </a:pPr>
            <a:r>
              <a:rPr lang="cs-CZ" sz="1600" dirty="0"/>
              <a:t>rok jako 360 dnů</a:t>
            </a: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Úrokovací období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82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703189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1800" b="1" dirty="0"/>
              <a:t>anglická metoda (přesná)</a:t>
            </a:r>
            <a:endParaRPr lang="cs-CZ" sz="1200" dirty="0"/>
          </a:p>
          <a:p>
            <a:pPr lvl="1">
              <a:defRPr/>
            </a:pPr>
            <a:r>
              <a:rPr lang="cs-CZ" sz="1400" dirty="0"/>
              <a:t>ACT/365 standard</a:t>
            </a:r>
            <a:endParaRPr lang="cs-CZ" sz="1200" dirty="0"/>
          </a:p>
          <a:p>
            <a:pPr lvl="1">
              <a:defRPr/>
            </a:pPr>
            <a:r>
              <a:rPr lang="cs-CZ" sz="1400" dirty="0"/>
              <a:t>je založena na skutečném počtu dnů úrokovaného období (čitatel) a délce roku 365 (resp. 366) dnů (jmenovatel)</a:t>
            </a:r>
            <a:endParaRPr lang="cs-CZ" sz="1200" dirty="0"/>
          </a:p>
          <a:p>
            <a:pPr>
              <a:defRPr/>
            </a:pPr>
            <a:r>
              <a:rPr lang="cs-CZ" sz="1800" b="1" dirty="0"/>
              <a:t>francouzská metoda (mezinárodní, bankovnická)</a:t>
            </a:r>
            <a:endParaRPr lang="cs-CZ" sz="1200" dirty="0"/>
          </a:p>
          <a:p>
            <a:pPr lvl="1">
              <a:defRPr/>
            </a:pPr>
            <a:r>
              <a:rPr lang="cs-CZ" sz="1400" dirty="0"/>
              <a:t>ACT/360 standard</a:t>
            </a:r>
            <a:endParaRPr lang="cs-CZ" sz="1200" dirty="0"/>
          </a:p>
          <a:p>
            <a:pPr lvl="1">
              <a:defRPr/>
            </a:pPr>
            <a:r>
              <a:rPr lang="cs-CZ" sz="1400" dirty="0"/>
              <a:t>je založena na skutečném počtu dnů úrokovaného období (v čitateli), ale délka roku se započítává jako 360 dnů (ve jmenovateli)</a:t>
            </a:r>
            <a:endParaRPr lang="cs-CZ" sz="1200" dirty="0"/>
          </a:p>
          <a:p>
            <a:pPr>
              <a:defRPr/>
            </a:pPr>
            <a:r>
              <a:rPr lang="cs-CZ" sz="1800" b="1" dirty="0"/>
              <a:t>německá metoda (obchodní)</a:t>
            </a:r>
            <a:endParaRPr lang="cs-CZ" sz="1200" dirty="0"/>
          </a:p>
          <a:p>
            <a:pPr lvl="1">
              <a:defRPr/>
            </a:pPr>
            <a:r>
              <a:rPr lang="cs-CZ" sz="1400" dirty="0"/>
              <a:t>30E/360 standard</a:t>
            </a:r>
            <a:endParaRPr lang="cs-CZ" sz="1200" dirty="0"/>
          </a:p>
          <a:p>
            <a:pPr lvl="1">
              <a:defRPr/>
            </a:pPr>
            <a:r>
              <a:rPr lang="cs-CZ" sz="1400" dirty="0"/>
              <a:t>je založena na kombinaci započítávání celých měsíců jako 30 dnů (v čitateli) a délky roku jako 360 dnů (ve jmenovateli)</a:t>
            </a:r>
          </a:p>
          <a:p>
            <a:pPr lvl="1">
              <a:defRPr/>
            </a:pPr>
            <a:endParaRPr lang="cs-CZ" sz="1200" dirty="0"/>
          </a:p>
          <a:p>
            <a:pPr marL="0" indent="0">
              <a:buNone/>
              <a:defRPr/>
            </a:pPr>
            <a:r>
              <a:rPr lang="cs-CZ" sz="1800" dirty="0"/>
              <a:t>Pozn.: Nejčastěji se používá metoda obchodní, někdy je možné použít i mezinárodní. Pokud nebude uvedeno u příkladu jinak, pro výpočet použijeme metodu obchodní.</a:t>
            </a:r>
            <a:endParaRPr lang="cs-CZ" altLang="cs-CZ" sz="1200" dirty="0"/>
          </a:p>
          <a:p>
            <a:pPr marL="0" indent="0">
              <a:buClr>
                <a:srgbClr val="307871"/>
              </a:buClr>
              <a:buNone/>
            </a:pPr>
            <a:endParaRPr lang="cs-CZ" sz="1800" dirty="0"/>
          </a:p>
          <a:p>
            <a:pPr>
              <a:buClr>
                <a:srgbClr val="307871"/>
              </a:buClr>
            </a:pPr>
            <a:endParaRPr lang="cs-CZ" sz="1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Metody úrokování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90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87574"/>
            <a:ext cx="8856984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307871"/>
              </a:buClr>
              <a:buNone/>
            </a:pPr>
            <a:r>
              <a:rPr lang="cs-CZ" altLang="cs-CZ" sz="2000" dirty="0"/>
              <a:t>Dlužník si 4. 3. 2019 vypůjčil u banky částku 100 000 Kč, kterou vrátil 15. 11. 2019. Vyjádřete dobu trvání </a:t>
            </a:r>
            <a:r>
              <a:rPr lang="cs-CZ" altLang="cs-CZ" sz="2000" i="1" dirty="0"/>
              <a:t>t</a:t>
            </a:r>
            <a:r>
              <a:rPr lang="cs-CZ" altLang="cs-CZ" sz="2000" dirty="0"/>
              <a:t> finančního vztahu, jestliže použijete anglickou metodu a jestliže první den vztahu banka neregistruje (nezapočítává).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r>
              <a:rPr lang="cs-CZ" altLang="cs-CZ" sz="2000" b="1" dirty="0"/>
              <a:t>Anglická metoda: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</a:t>
            </a:r>
            <a:endParaRPr 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32939" r="26717" b="42052"/>
          <a:stretch>
            <a:fillRect/>
          </a:stretch>
        </p:blipFill>
        <p:spPr bwMode="auto">
          <a:xfrm>
            <a:off x="-3175" y="2715766"/>
            <a:ext cx="914717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83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15566"/>
            <a:ext cx="8856984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000" dirty="0"/>
              <a:t>Jakou část roku </a:t>
            </a:r>
            <a:r>
              <a:rPr lang="cs-CZ" altLang="cs-CZ" sz="2000" i="1" dirty="0"/>
              <a:t>t </a:t>
            </a:r>
            <a:r>
              <a:rPr lang="cs-CZ" altLang="cs-CZ" sz="2000" dirty="0"/>
              <a:t>představuje období od 7. 2. 2020 do 27. 8. 2020, jestliže pro výpočet </a:t>
            </a:r>
            <a:r>
              <a:rPr lang="cs-CZ" altLang="cs-CZ" sz="2000" i="1" dirty="0"/>
              <a:t>t</a:t>
            </a:r>
            <a:r>
              <a:rPr lang="cs-CZ" altLang="cs-CZ" sz="2000" dirty="0"/>
              <a:t> použijeme francouzskou (bankovnickou) metodu a jestliže započítáme všechny dny uvedeného období?</a:t>
            </a:r>
          </a:p>
          <a:p>
            <a:pPr marL="0" indent="0" algn="just">
              <a:buNone/>
            </a:pPr>
            <a:endParaRPr lang="cs-CZ" altLang="cs-CZ" sz="2000" dirty="0"/>
          </a:p>
          <a:p>
            <a:pPr marL="0" indent="0" algn="just">
              <a:buNone/>
            </a:pPr>
            <a:r>
              <a:rPr lang="cs-CZ" altLang="cs-CZ" sz="2000" b="1" dirty="0"/>
              <a:t>Francouzská metoda:</a:t>
            </a:r>
          </a:p>
          <a:p>
            <a:pPr algn="just">
              <a:buClr>
                <a:srgbClr val="307871"/>
              </a:buClr>
            </a:pPr>
            <a:endParaRPr lang="cs-CZ" sz="2000" dirty="0"/>
          </a:p>
          <a:p>
            <a:pPr algn="just"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 </a:t>
            </a:r>
            <a:endParaRPr 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27444" r="4213" b="42329"/>
          <a:stretch>
            <a:fillRect/>
          </a:stretch>
        </p:blipFill>
        <p:spPr bwMode="auto">
          <a:xfrm>
            <a:off x="15875" y="2650654"/>
            <a:ext cx="912812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122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059582"/>
            <a:ext cx="885698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000" dirty="0"/>
              <a:t>Banka odkoupila pohledávku splatnou 15. 12. 2019 dne 4. 2. 2019. Jakou dobu</a:t>
            </a:r>
            <a:r>
              <a:rPr lang="cs-CZ" altLang="cs-CZ" sz="2000" i="1" dirty="0"/>
              <a:t> t </a:t>
            </a:r>
            <a:r>
              <a:rPr lang="cs-CZ" altLang="cs-CZ" sz="2000" dirty="0"/>
              <a:t>před datem splatnosti proběhl odkup, jestliže pro výpočet použijeme německou (obchodnickou) metodu?</a:t>
            </a:r>
          </a:p>
          <a:p>
            <a:pPr marL="0" indent="0" algn="just">
              <a:buNone/>
            </a:pPr>
            <a:endParaRPr lang="cs-CZ" altLang="cs-CZ" sz="2000" dirty="0"/>
          </a:p>
          <a:p>
            <a:pPr marL="0" indent="0" algn="just">
              <a:buNone/>
            </a:pPr>
            <a:r>
              <a:rPr lang="cs-CZ" altLang="cs-CZ" sz="2000" b="1" dirty="0"/>
              <a:t>Německá metoda: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  </a:t>
            </a:r>
            <a:endParaRPr 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t="39034" r="13924" b="40285"/>
          <a:stretch>
            <a:fillRect/>
          </a:stretch>
        </p:blipFill>
        <p:spPr bwMode="auto">
          <a:xfrm>
            <a:off x="0" y="2859782"/>
            <a:ext cx="91440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14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Procentový počet (opakování)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43558"/>
            <a:ext cx="8000127" cy="39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94949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2400" dirty="0"/>
              <a:t>Finanční matematika je matematika aplikovaná ve finanční sféře.</a:t>
            </a:r>
          </a:p>
          <a:p>
            <a:pPr algn="just">
              <a:defRPr/>
            </a:pPr>
            <a:r>
              <a:rPr lang="cs-CZ" sz="2400" dirty="0"/>
              <a:t>Pojistná matematika je matematika aplikovaná v pojišťovací činnosti.</a:t>
            </a:r>
          </a:p>
          <a:p>
            <a:pPr>
              <a:defRPr/>
            </a:pPr>
            <a:r>
              <a:rPr lang="cs-CZ" sz="2400" dirty="0"/>
              <a:t>Při matematických operacích v této oblasti je nutné si uvědomit:</a:t>
            </a:r>
            <a:endParaRPr lang="cs-CZ" sz="1600" dirty="0"/>
          </a:p>
          <a:p>
            <a:pPr lvl="1">
              <a:defRPr/>
            </a:pPr>
            <a:r>
              <a:rPr lang="cs-CZ" sz="1800" dirty="0"/>
              <a:t>Řešíme příjem nebo výdej?</a:t>
            </a:r>
            <a:endParaRPr lang="cs-CZ" sz="1600" dirty="0"/>
          </a:p>
          <a:p>
            <a:pPr lvl="1">
              <a:defRPr/>
            </a:pPr>
            <a:r>
              <a:rPr lang="cs-CZ" sz="1800" dirty="0"/>
              <a:t>Kdy dochází k platbě položky?</a:t>
            </a:r>
            <a:endParaRPr lang="cs-CZ" sz="1600" dirty="0"/>
          </a:p>
          <a:p>
            <a:pPr lvl="1">
              <a:defRPr/>
            </a:pPr>
            <a:r>
              <a:rPr lang="cs-CZ" sz="1800" dirty="0"/>
              <a:t>Od kdy se počítá čas?</a:t>
            </a:r>
          </a:p>
          <a:p>
            <a:pPr marL="365760" lvl="1" indent="0">
              <a:buNone/>
              <a:defRPr/>
            </a:pPr>
            <a:endParaRPr lang="cs-CZ" sz="1600" dirty="0"/>
          </a:p>
          <a:p>
            <a:pPr lvl="2">
              <a:defRPr/>
            </a:pPr>
            <a:r>
              <a:rPr lang="cs-CZ" sz="1800" dirty="0"/>
              <a:t>Jaká je doba splatnosti?</a:t>
            </a:r>
            <a:endParaRPr lang="cs-CZ" sz="1100" dirty="0"/>
          </a:p>
          <a:p>
            <a:pPr lvl="2">
              <a:defRPr/>
            </a:pPr>
            <a:r>
              <a:rPr lang="cs-CZ" sz="1800" dirty="0"/>
              <a:t>Jaká je výše každé platby?</a:t>
            </a:r>
            <a:endParaRPr lang="cs-CZ" sz="11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Předmět finanční a pojistné matematiky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10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b="1" dirty="0"/>
              <a:t>???Co je to inflace???</a:t>
            </a:r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b="1" dirty="0"/>
              <a:t>???Jaký je vztah inflace a úrokové míry???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50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Nominální X reálná úroková míra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59" y="703189"/>
            <a:ext cx="8604845" cy="40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82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7574"/>
            <a:ext cx="7676024" cy="37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26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000" b="1" dirty="0"/>
              <a:t>??? Co znamená, že peníze mají časovou hodnotu???</a:t>
            </a:r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19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131590"/>
            <a:ext cx="8856984" cy="338437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2000" dirty="0"/>
              <a:t>Finanční prostředky mají časovou hodnotu: „koruna dnes má větší hodnotu jako koruna zítra“</a:t>
            </a:r>
          </a:p>
          <a:p>
            <a:pPr>
              <a:buFont typeface="Symbol" pitchFamily="18" charset="2"/>
              <a:buChar char="Þ"/>
              <a:defRPr/>
            </a:pPr>
            <a:endParaRPr lang="cs-CZ" sz="2000" dirty="0"/>
          </a:p>
          <a:p>
            <a:pPr>
              <a:buFont typeface="Symbol" pitchFamily="18" charset="2"/>
              <a:buChar char="Þ"/>
              <a:defRPr/>
            </a:pPr>
            <a:r>
              <a:rPr lang="cs-CZ" sz="2000" dirty="0"/>
              <a:t>Ve finanční matematice všechny částky a závazky vztáhneme k jedinému časovému bodu!!!</a:t>
            </a:r>
          </a:p>
          <a:p>
            <a:pPr>
              <a:buFont typeface="Symbol" pitchFamily="18" charset="2"/>
              <a:buChar char="Þ"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Referenční datum (</a:t>
            </a:r>
            <a:r>
              <a:rPr lang="cs-CZ" sz="2000" b="1" dirty="0" err="1"/>
              <a:t>local</a:t>
            </a:r>
            <a:r>
              <a:rPr lang="cs-CZ" sz="2000" b="1" dirty="0"/>
              <a:t> </a:t>
            </a:r>
            <a:r>
              <a:rPr lang="cs-CZ" sz="2000" b="1" dirty="0" err="1"/>
              <a:t>date</a:t>
            </a:r>
            <a:r>
              <a:rPr lang="cs-CZ" sz="2000" b="1" dirty="0"/>
              <a:t>)</a:t>
            </a:r>
            <a:endParaRPr lang="cs-CZ" sz="1400" dirty="0"/>
          </a:p>
          <a:p>
            <a:pPr lvl="1">
              <a:defRPr/>
            </a:pPr>
            <a:r>
              <a:rPr lang="cs-CZ" sz="2000" dirty="0"/>
              <a:t>Každou finanční částku „lze posunout vpřed“ na časové ose pomocí </a:t>
            </a:r>
            <a:r>
              <a:rPr lang="cs-CZ" sz="2000" b="1" dirty="0"/>
              <a:t>úročení</a:t>
            </a:r>
            <a:r>
              <a:rPr lang="cs-CZ" sz="2000" dirty="0"/>
              <a:t>, nebo „posunout vzad“ pomocí </a:t>
            </a:r>
            <a:r>
              <a:rPr lang="cs-CZ" sz="2000" b="1" dirty="0"/>
              <a:t>diskontování</a:t>
            </a:r>
            <a:r>
              <a:rPr lang="cs-CZ" sz="2000" dirty="0"/>
              <a:t>.</a:t>
            </a:r>
            <a:endParaRPr lang="cs-CZ" sz="18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Časová hodnota peněz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78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1600" b="1" dirty="0"/>
              <a:t>Typy dle způsobu připočítání úroků:</a:t>
            </a:r>
          </a:p>
          <a:p>
            <a:pPr>
              <a:defRPr/>
            </a:pPr>
            <a:r>
              <a:rPr lang="cs-CZ" sz="1600" b="1" dirty="0"/>
              <a:t>Jednoduché </a:t>
            </a:r>
            <a:endParaRPr lang="cs-CZ" sz="1100" dirty="0"/>
          </a:p>
          <a:p>
            <a:pPr lvl="1">
              <a:defRPr/>
            </a:pPr>
            <a:r>
              <a:rPr lang="cs-CZ" sz="1200" dirty="0"/>
              <a:t>jestliže se vyplácené úroky nepřipočítají k původnímu kapitálu a tudíž se ani tyto úroky neúročí, úročí se stále jen základní jistina</a:t>
            </a:r>
            <a:endParaRPr lang="cs-CZ" sz="1100" dirty="0"/>
          </a:p>
          <a:p>
            <a:pPr lvl="1">
              <a:defRPr/>
            </a:pPr>
            <a:r>
              <a:rPr lang="cs-CZ" sz="1200" dirty="0"/>
              <a:t>Používá se zpravidla při uložení kapitálu kratší než jedno úrokovací období!</a:t>
            </a:r>
            <a:endParaRPr lang="cs-CZ" sz="1100" dirty="0"/>
          </a:p>
          <a:p>
            <a:pPr>
              <a:defRPr/>
            </a:pPr>
            <a:r>
              <a:rPr lang="cs-CZ" sz="1600" b="1" dirty="0"/>
              <a:t>Složené</a:t>
            </a:r>
            <a:endParaRPr lang="cs-CZ" sz="1100" dirty="0"/>
          </a:p>
          <a:p>
            <a:pPr lvl="1">
              <a:defRPr/>
            </a:pPr>
            <a:r>
              <a:rPr lang="cs-CZ" sz="1400" dirty="0"/>
              <a:t>jestliže se vyplácené úroky připočítají k původnímu kapitálu a znovu se úročí původní kapitál navýšený o připsaný úrok</a:t>
            </a:r>
            <a:endParaRPr lang="cs-CZ" sz="1050" dirty="0"/>
          </a:p>
          <a:p>
            <a:pPr lvl="1">
              <a:defRPr/>
            </a:pPr>
            <a:r>
              <a:rPr lang="cs-CZ" sz="1400" dirty="0"/>
              <a:t>při složeném úročení se počítá i úrok z úroku!!!</a:t>
            </a:r>
            <a:endParaRPr lang="cs-CZ" sz="1050" dirty="0"/>
          </a:p>
          <a:p>
            <a:pPr lvl="1">
              <a:defRPr/>
            </a:pPr>
            <a:r>
              <a:rPr lang="cs-CZ" sz="1400" dirty="0"/>
              <a:t>Používá se zpravidla při uložení kapitálu na dobu delší než jedno úrokovací období!</a:t>
            </a:r>
            <a:endParaRPr lang="cs-CZ" sz="1050" dirty="0"/>
          </a:p>
          <a:p>
            <a:pPr marL="0" indent="0">
              <a:buNone/>
              <a:defRPr/>
            </a:pPr>
            <a:r>
              <a:rPr lang="cs-CZ" sz="1600" b="1" dirty="0"/>
              <a:t> </a:t>
            </a:r>
          </a:p>
          <a:p>
            <a:pPr marL="0" indent="0">
              <a:buNone/>
              <a:defRPr/>
            </a:pPr>
            <a:r>
              <a:rPr lang="cs-CZ" sz="1600" b="1" dirty="0"/>
              <a:t>Typy dle okamžiku připočítání úroků:</a:t>
            </a:r>
          </a:p>
          <a:p>
            <a:pPr>
              <a:defRPr/>
            </a:pPr>
            <a:r>
              <a:rPr lang="cs-CZ" sz="1600" b="1" dirty="0"/>
              <a:t>Polhůtní (dekurzivní) - </a:t>
            </a:r>
            <a:r>
              <a:rPr lang="cs-CZ" sz="1200" dirty="0"/>
              <a:t>úroky se vyplácí (připisují na účet) na konci úrokovacího období</a:t>
            </a:r>
            <a:endParaRPr lang="cs-CZ" sz="1100" dirty="0"/>
          </a:p>
          <a:p>
            <a:pPr>
              <a:defRPr/>
            </a:pPr>
            <a:r>
              <a:rPr lang="cs-CZ" sz="1600" b="1" dirty="0"/>
              <a:t>Předlhůtní (</a:t>
            </a:r>
            <a:r>
              <a:rPr lang="cs-CZ" sz="1600" b="1" dirty="0" err="1"/>
              <a:t>anticipativní</a:t>
            </a:r>
            <a:r>
              <a:rPr lang="cs-CZ" sz="1600" b="1" dirty="0"/>
              <a:t>) - </a:t>
            </a:r>
            <a:r>
              <a:rPr lang="cs-CZ" sz="1200" dirty="0"/>
              <a:t>úroky se vyplácí (připisují na účet) na začátku úrokovacího období</a:t>
            </a:r>
            <a:endParaRPr lang="cs-CZ" altLang="cs-CZ" sz="1100" dirty="0"/>
          </a:p>
          <a:p>
            <a:pPr marL="0" indent="0">
              <a:buClr>
                <a:srgbClr val="307871"/>
              </a:buClr>
              <a:buNone/>
            </a:pPr>
            <a:endParaRPr lang="cs-CZ" sz="1600" dirty="0"/>
          </a:p>
          <a:p>
            <a:pPr>
              <a:buClr>
                <a:srgbClr val="307871"/>
              </a:buClr>
            </a:pPr>
            <a:endParaRPr lang="cs-CZ" sz="11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Typy úročení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4073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/>
          </a:p>
          <a:p>
            <a:r>
              <a:rPr lang="cs-CZ" altLang="cs-CZ" sz="2000" dirty="0"/>
              <a:t>Jednoduché úročení je typ úročení, které se používá při uložení kapitálu na dobu kratší než jedno úrokové období.</a:t>
            </a:r>
          </a:p>
          <a:p>
            <a:endParaRPr lang="cs-CZ" altLang="cs-CZ" sz="2000" dirty="0"/>
          </a:p>
          <a:p>
            <a:r>
              <a:rPr lang="cs-CZ" altLang="cs-CZ" sz="2000" dirty="0"/>
              <a:t>Úročí se stále základní jistina a vyplacené úroky se k ní nepřičítají a dále se neúročí.</a:t>
            </a:r>
          </a:p>
          <a:p>
            <a:endParaRPr lang="cs-CZ" altLang="cs-CZ" sz="2000" dirty="0"/>
          </a:p>
          <a:p>
            <a:r>
              <a:rPr lang="cs-CZ" altLang="cs-CZ" sz="2000" dirty="0"/>
              <a:t>Úroky jsou vypláceny dle typu jednoduchého úročení na začátku nebo na konci úrokového období.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Principy jednoduchého úročení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54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7504" y="704065"/>
                <a:ext cx="8856984" cy="3816424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buClr>
                    <a:srgbClr val="307871"/>
                  </a:buClr>
                </a:pPr>
                <a:r>
                  <a:rPr lang="cs-CZ" sz="1600" dirty="0"/>
                  <a:t>Úrok se počítá pouze z jistiny</a:t>
                </a:r>
              </a:p>
              <a:p>
                <a:pPr>
                  <a:buClr>
                    <a:srgbClr val="307871"/>
                  </a:buClr>
                </a:pPr>
                <a:r>
                  <a:rPr lang="cs-CZ" sz="1600" dirty="0"/>
                  <a:t>Úroky se vyplácejí na konci (tzn. PO) uplynutí úrokovacího období</a:t>
                </a:r>
              </a:p>
              <a:p>
                <a:pPr>
                  <a:buClr>
                    <a:srgbClr val="307871"/>
                  </a:buClr>
                </a:pPr>
                <a:r>
                  <a:rPr lang="cs-CZ" sz="2000" dirty="0"/>
                  <a:t>Základní rovnice pro jednoduché úročení:</a:t>
                </a:r>
              </a:p>
              <a:p>
                <a:pPr>
                  <a:buClr>
                    <a:srgbClr val="307871"/>
                  </a:buClr>
                </a:pPr>
                <a:endParaRPr lang="cs-CZ" sz="500" dirty="0"/>
              </a:p>
              <a:p>
                <a:pPr marL="0" indent="0" algn="ctr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cs-CZ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cs-CZ" sz="2000" dirty="0"/>
              </a:p>
              <a:p>
                <a:pPr marL="0" indent="0" algn="ctr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  <a:p>
                <a:endParaRPr lang="cs-CZ" sz="500" dirty="0"/>
              </a:p>
              <a:p>
                <a:r>
                  <a:rPr lang="cs-CZ" sz="1000" dirty="0"/>
                  <a:t>u – úrok (jednoduchý úrok)</a:t>
                </a:r>
              </a:p>
              <a:p>
                <a:r>
                  <a:rPr lang="cs-CZ" sz="1000" dirty="0"/>
                  <a:t>C</a:t>
                </a:r>
                <a:r>
                  <a:rPr lang="cs-CZ" sz="1000" baseline="-25000" dirty="0"/>
                  <a:t>0</a:t>
                </a:r>
                <a:r>
                  <a:rPr lang="cs-CZ" sz="1000" dirty="0"/>
                  <a:t> – počáteční kapitál (základ, jistina)</a:t>
                </a:r>
              </a:p>
              <a:p>
                <a:r>
                  <a:rPr lang="cs-CZ" sz="1000" dirty="0"/>
                  <a:t>i – roční úroková sazba vyjádřená jako desetinné číslo (např. 2 %, i = 0,02)</a:t>
                </a:r>
              </a:p>
              <a:p>
                <a:r>
                  <a:rPr lang="cs-CZ" sz="1000" dirty="0"/>
                  <a:t>p – roční úroková sazba vyjádřená v procentech (např. 2 %, p = 2 %)</a:t>
                </a:r>
              </a:p>
              <a:p>
                <a:r>
                  <a:rPr lang="cs-CZ" sz="1000" dirty="0"/>
                  <a:t>n – úrokovací období</a:t>
                </a:r>
              </a:p>
              <a:p>
                <a:r>
                  <a:rPr lang="cs-CZ" sz="1000" dirty="0"/>
                  <a:t>t- doba půjčky vyjádřená v letech</a:t>
                </a:r>
              </a:p>
              <a:p>
                <a:r>
                  <a:rPr lang="cs-CZ" sz="1000" dirty="0"/>
                  <a:t>k – doba půjčky vyjádřená ve dnech</a:t>
                </a:r>
              </a:p>
              <a:p>
                <a:r>
                  <a:rPr lang="cs-CZ" sz="1000" dirty="0"/>
                  <a:t>d – srážková daň z úroků</a:t>
                </a:r>
              </a:p>
              <a:p>
                <a:r>
                  <a:rPr lang="cs-CZ" sz="1000" dirty="0" err="1"/>
                  <a:t>C</a:t>
                </a:r>
                <a:r>
                  <a:rPr lang="cs-CZ" sz="1000" baseline="-25000" dirty="0" err="1"/>
                  <a:t>n</a:t>
                </a:r>
                <a:r>
                  <a:rPr lang="cs-CZ" sz="1000" dirty="0"/>
                  <a:t> – stav kapitálu za dobu n (zúročený kapitál)</a:t>
                </a:r>
              </a:p>
              <a:p>
                <a:endParaRPr lang="cs-CZ" sz="1500" dirty="0"/>
              </a:p>
              <a:p>
                <a:r>
                  <a:rPr lang="cs-CZ" sz="1500" dirty="0"/>
                  <a:t>Pozn.: Pokud není v příkladu uvedeno jinak, předpokládáme, že d = 0, tedy neuvažujeme srážkovou daň.</a:t>
                </a:r>
                <a:endParaRPr lang="cs-CZ" sz="2000" dirty="0"/>
              </a:p>
              <a:p>
                <a:pPr>
                  <a:buClr>
                    <a:srgbClr val="307871"/>
                  </a:buClr>
                </a:pPr>
                <a:endParaRPr lang="cs-CZ" sz="1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7504" y="704065"/>
                <a:ext cx="8856984" cy="3816424"/>
              </a:xfrm>
              <a:prstGeom prst="rect">
                <a:avLst/>
              </a:prstGeom>
              <a:blipFill rotWithShape="0">
                <a:blip r:embed="rId3"/>
                <a:stretch>
                  <a:fillRect l="-619" t="-478" b="-172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Jednoduché úročení polhůtní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25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79512" y="987574"/>
                <a:ext cx="8856984" cy="367240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buClr>
                    <a:srgbClr val="307871"/>
                  </a:buClr>
                </a:pPr>
                <a:r>
                  <a:rPr lang="cs-CZ" sz="2000" dirty="0"/>
                  <a:t>Zúročený kapitál u polhůtního úročení:</a:t>
                </a:r>
              </a:p>
              <a:p>
                <a:pPr>
                  <a:buClr>
                    <a:srgbClr val="307871"/>
                  </a:buClr>
                </a:pPr>
                <a:endParaRPr lang="cs-CZ" sz="2000" dirty="0"/>
              </a:p>
              <a:p>
                <a:pPr marL="0" indent="0" algn="ctr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∗(1+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000" dirty="0"/>
              </a:p>
              <a:p>
                <a:endParaRPr lang="cs-CZ" sz="2000" dirty="0"/>
              </a:p>
              <a:p>
                <a:r>
                  <a:rPr lang="cs-CZ" sz="1400" dirty="0"/>
                  <a:t>u – úrok (jednoduchý úrok)</a:t>
                </a:r>
              </a:p>
              <a:p>
                <a:r>
                  <a:rPr lang="cs-CZ" sz="1400" dirty="0"/>
                  <a:t>C</a:t>
                </a:r>
                <a:r>
                  <a:rPr lang="cs-CZ" sz="1400" baseline="-25000" dirty="0"/>
                  <a:t>0</a:t>
                </a:r>
                <a:r>
                  <a:rPr lang="cs-CZ" sz="1400" dirty="0"/>
                  <a:t> – počáteční kapitál (základ, jistina)</a:t>
                </a:r>
              </a:p>
              <a:p>
                <a:r>
                  <a:rPr lang="cs-CZ" sz="1400" dirty="0"/>
                  <a:t>i – roční úroková sazba vyjádřená jako desetinné číslo (např. 2 %, i = 0,02)</a:t>
                </a:r>
              </a:p>
              <a:p>
                <a:r>
                  <a:rPr lang="cs-CZ" sz="1400" dirty="0"/>
                  <a:t>p – roční úroková sazba vyjádřená v procentech (např. 2 %, p = 2 %)</a:t>
                </a:r>
              </a:p>
              <a:p>
                <a:r>
                  <a:rPr lang="cs-CZ" sz="1400" dirty="0"/>
                  <a:t>n – úrokovací období</a:t>
                </a:r>
              </a:p>
              <a:p>
                <a:r>
                  <a:rPr lang="cs-CZ" sz="1400" dirty="0"/>
                  <a:t>k– doba půjčky vyjádřená ve dnech</a:t>
                </a:r>
              </a:p>
              <a:p>
                <a:r>
                  <a:rPr lang="cs-CZ" sz="1400" dirty="0"/>
                  <a:t>d – srážková daň z úroků</a:t>
                </a:r>
              </a:p>
              <a:p>
                <a:r>
                  <a:rPr lang="cs-CZ" sz="1400" dirty="0" err="1"/>
                  <a:t>C</a:t>
                </a:r>
                <a:r>
                  <a:rPr lang="cs-CZ" sz="1400" baseline="-25000" dirty="0" err="1"/>
                  <a:t>n</a:t>
                </a:r>
                <a:r>
                  <a:rPr lang="cs-CZ" sz="1400" dirty="0"/>
                  <a:t> – stav kapitálu za dobu n (zúročený kapitál)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79512" y="987574"/>
                <a:ext cx="8856984" cy="3672408"/>
              </a:xfrm>
              <a:prstGeom prst="rect">
                <a:avLst/>
              </a:prstGeom>
              <a:blipFill rotWithShape="0">
                <a:blip r:embed="rId3"/>
                <a:stretch>
                  <a:fillRect l="-619" t="-8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Jednoduché úročení polhůtní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10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altLang="cs-CZ" b="1" dirty="0"/>
              <a:t>Současná hodnota při jednoduchém úročení polhůtním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703189"/>
            <a:ext cx="8820869" cy="40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9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Co jsou to peníze?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Jaké jsou jejich základní funkce?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Jaké formy peněz znáte?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Diskutujte podstatu peněz ve vztahu k finanční a pojistné matematice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Peníze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5095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83068" y="1009809"/>
            <a:ext cx="8277363" cy="329013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Clr>
                <a:srgbClr val="307871"/>
              </a:buClr>
            </a:pPr>
            <a:r>
              <a:rPr lang="cs-CZ" sz="2000" dirty="0"/>
              <a:t>Jakou částku budete vracet bance, jestliže jste si od ní půjčili 55 000 Kč na 6 měsíců při roční úrokové sazbě 9 %?</a:t>
            </a:r>
          </a:p>
          <a:p>
            <a:pPr algn="just">
              <a:buClr>
                <a:srgbClr val="307871"/>
              </a:buClr>
            </a:pPr>
            <a:endParaRPr lang="cs-CZ" sz="2000" dirty="0"/>
          </a:p>
          <a:p>
            <a:pPr algn="just"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5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Jednoduché úročení předlhůtní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94" y="853885"/>
            <a:ext cx="8748464" cy="426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18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-96195"/>
            <a:ext cx="8352928" cy="507703"/>
          </a:xfrm>
        </p:spPr>
        <p:txBody>
          <a:bodyPr/>
          <a:lstStyle/>
          <a:p>
            <a:r>
              <a:rPr lang="cs-CZ" altLang="cs-CZ" b="1" dirty="0"/>
              <a:t>Srovnání jednoduchého úročení polhůtního a předlhůtního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FIU/BKFPM Tutoriál 1</a:t>
            </a:r>
          </a:p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282205"/>
              </p:ext>
            </p:extLst>
          </p:nvPr>
        </p:nvGraphicFramePr>
        <p:xfrm>
          <a:off x="0" y="555525"/>
          <a:ext cx="9144000" cy="450470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JEDNODUCHÉ DEKURZIVNÍ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JEDNODUCHÉ ANTICIPATIVNÍ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48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33" t="-23451" r="-100266" b="-2867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00267" t="-23451" r="-400" b="-286726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Úrok je připisován na konci úrokovacího období.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Úrok je připisován na začátku úrokovacího</a:t>
                      </a:r>
                      <a:r>
                        <a:rPr lang="cs-CZ" sz="16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období.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cs-CZ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 je počáteční kapitál, který je s časem úročen.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cs-CZ" sz="1600" b="1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 je kapitál, který obdržel klient a jež se s časem úročí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9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33" t="-471429" r="-100266" b="-31142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00267" t="-471429" r="-400" b="-311429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10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33" t="-372671" r="-100266" b="-10310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3"/>
                      <a:stretch>
                        <a:fillRect l="-100267" t="-372671" r="-400" b="-103106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78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Úročíme-li tentýž kapitál C</a:t>
                      </a:r>
                      <a:r>
                        <a:rPr lang="cs-CZ" sz="16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effectLst/>
                        </a:rPr>
                        <a:t>anticipativně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 nebo dekurzivně (s odpovídající úrokovou sazbou), výsledný zúročený kapitál je shodný). Úročení se liší pouze způsobem připisování úroků!!!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915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703189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Řešený příklad 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27534"/>
            <a:ext cx="9144793" cy="4523624"/>
          </a:xfrm>
          <a:prstGeom prst="rect">
            <a:avLst/>
          </a:prstGeom>
        </p:spPr>
      </p:pic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411478"/>
              </p:ext>
            </p:extLst>
          </p:nvPr>
        </p:nvGraphicFramePr>
        <p:xfrm>
          <a:off x="166986" y="2310179"/>
          <a:ext cx="8581478" cy="234980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290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0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38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136" t="-5882" r="-100272" b="-20294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100136" t="-5882" r="-272" b="-20294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07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136" t="-85207" r="-100272" b="-6331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100136" t="-85207" r="-272" b="-63314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3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136" t="-298095" r="-100272" b="-190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0">
                      <a:blip r:embed="rId4"/>
                      <a:stretch>
                        <a:fillRect l="-100136" t="-298095" r="-272" b="-1905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358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algn="ctr">
              <a:buClr>
                <a:srgbClr val="307871"/>
              </a:buClr>
            </a:pPr>
            <a:endParaRPr lang="cs-CZ" sz="24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b="1" dirty="0"/>
              <a:t>???Jaký je nejběžnější typ jednoduchého úročení v praxi???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24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/>
          </a:p>
          <a:p>
            <a:r>
              <a:rPr lang="cs-CZ" altLang="cs-CZ" sz="2000" dirty="0"/>
              <a:t>Jedná se o typický příklad jednoduché úročení v praxi</a:t>
            </a:r>
          </a:p>
          <a:p>
            <a:endParaRPr lang="cs-CZ" altLang="cs-CZ" sz="2000" dirty="0"/>
          </a:p>
          <a:p>
            <a:r>
              <a:rPr lang="cs-CZ" altLang="cs-CZ" sz="2000" dirty="0"/>
              <a:t>Běžný účet – účet, který vede banka pro svého klienta za účelem platebního styku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altLang="cs-CZ" b="1" dirty="0"/>
              <a:t>Krátkodobé bankovní produkty: Běžný účet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07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15566"/>
            <a:ext cx="849694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1700" dirty="0"/>
              <a:t>úvěr čerpaný od banky v případě, že banka připouští, aby stav běžného účtu vykazoval nejen kladný, ale také záporný zůstatek</a:t>
            </a:r>
          </a:p>
          <a:p>
            <a:pPr algn="just">
              <a:defRPr/>
            </a:pPr>
            <a:r>
              <a:rPr lang="cs-CZ" sz="1700" dirty="0"/>
              <a:t>v praxi bývá kontokorentní úvěr relativně drahý, jeho výhodou je ovšem pohotová dostupnost chybějících prostředků na účtu</a:t>
            </a:r>
          </a:p>
          <a:p>
            <a:pPr algn="just">
              <a:defRPr/>
            </a:pPr>
            <a:endParaRPr lang="cs-CZ" sz="1800" dirty="0"/>
          </a:p>
          <a:p>
            <a:pPr marL="0" indent="0" algn="just">
              <a:buNone/>
              <a:defRPr/>
            </a:pPr>
            <a:r>
              <a:rPr lang="cs-CZ" sz="1800" dirty="0"/>
              <a:t>V případě úročení kontokorentního účtu je postup složitější, neboť se:</a:t>
            </a:r>
          </a:p>
          <a:p>
            <a:pPr algn="just">
              <a:defRPr/>
            </a:pPr>
            <a:r>
              <a:rPr lang="cs-CZ" sz="1700" dirty="0"/>
              <a:t>Přičítají úroky pro majitele účtu</a:t>
            </a:r>
          </a:p>
          <a:p>
            <a:pPr lvl="1" algn="just">
              <a:defRPr/>
            </a:pPr>
            <a:r>
              <a:rPr lang="cs-CZ" sz="1500" dirty="0"/>
              <a:t>kreditní úroky: úroky z kreditních zůstatků</a:t>
            </a:r>
          </a:p>
          <a:p>
            <a:pPr algn="just">
              <a:defRPr/>
            </a:pPr>
            <a:r>
              <a:rPr lang="cs-CZ" sz="1700" dirty="0"/>
              <a:t>Odčítají úroky a poplatky pro banku:</a:t>
            </a:r>
          </a:p>
          <a:p>
            <a:pPr lvl="1" algn="just">
              <a:defRPr/>
            </a:pPr>
            <a:r>
              <a:rPr lang="cs-CZ" sz="1500" dirty="0"/>
              <a:t>debetní úroky: úroky z debetních zůstatků (tj. z kontokorentního úvěru)</a:t>
            </a:r>
          </a:p>
          <a:p>
            <a:pPr lvl="1" algn="just">
              <a:defRPr/>
            </a:pPr>
            <a:r>
              <a:rPr lang="cs-CZ" sz="1500" dirty="0"/>
              <a:t>provize za překročení úvěrového rámce</a:t>
            </a:r>
          </a:p>
          <a:p>
            <a:pPr lvl="1" algn="just">
              <a:defRPr/>
            </a:pPr>
            <a:r>
              <a:rPr lang="cs-CZ" sz="1500" dirty="0"/>
              <a:t>pohotovostní provize za nevyužitý úvěrový rámec</a:t>
            </a:r>
          </a:p>
          <a:p>
            <a:pPr lvl="1" algn="just">
              <a:defRPr/>
            </a:pPr>
            <a:r>
              <a:rPr lang="cs-CZ" sz="1500" dirty="0"/>
              <a:t>poplatek za vedení účtu</a:t>
            </a:r>
          </a:p>
          <a:p>
            <a:pPr>
              <a:buClr>
                <a:srgbClr val="307871"/>
              </a:buClr>
            </a:pPr>
            <a:endParaRPr lang="cs-CZ" sz="1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altLang="cs-CZ" b="1" dirty="0"/>
              <a:t>Krátkodobé bankovní produkty: Kontokorentní úvěr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72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79512" y="987574"/>
                <a:ext cx="8784976" cy="36004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algn="just"/>
                <a:r>
                  <a:rPr lang="cs-CZ" sz="1600" dirty="0"/>
                  <a:t>Jako formální nástroj systematického přístupu k jednoduchému úročení se v bankovní praxi používají tzv. úroková čísla UC a úrokové dělitele UD, a to zvlášť v situacích, kdy se výše úročeného kapitálu během roku často mění, jako je tomu např. u běžných účtů.</a:t>
                </a:r>
              </a:p>
              <a:p>
                <a:pPr algn="just"/>
                <a:endParaRPr lang="cs-CZ" sz="1600" dirty="0"/>
              </a:p>
              <a:p>
                <a:pPr algn="just"/>
                <a:r>
                  <a:rPr lang="cs-CZ" sz="1600" dirty="0"/>
                  <a:t>Úrokové číslo: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600">
                          <a:latin typeface="Cambria Math" panose="02040503050406030204" pitchFamily="18" charset="0"/>
                        </a:rPr>
                        <m:t>UC</m:t>
                      </m:r>
                      <m:r>
                        <a:rPr lang="cs-CZ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16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16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cs-CZ" sz="1600">
                              <a:latin typeface="Cambria Math" panose="02040503050406030204" pitchFamily="18" charset="0"/>
                            </a:rPr>
                            <m:t>k</m:t>
                          </m:r>
                        </m:num>
                        <m:den>
                          <m:r>
                            <a:rPr lang="cs-CZ" sz="160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cs-CZ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600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0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0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cs-CZ" sz="1000" dirty="0"/>
                  <a:t> - kapitál</a:t>
                </a:r>
              </a:p>
              <a:p>
                <a:pPr algn="just"/>
                <a:r>
                  <a:rPr lang="cs-CZ" sz="1000" dirty="0"/>
                  <a:t>k – splatnost kapitálu ve dnech</a:t>
                </a:r>
              </a:p>
              <a:p>
                <a:pPr algn="just"/>
                <a:endParaRPr lang="cs-CZ" sz="1600" dirty="0"/>
              </a:p>
              <a:p>
                <a:pPr algn="just"/>
                <a:r>
                  <a:rPr lang="cs-CZ" sz="1600" dirty="0"/>
                  <a:t>Úrokový dělitel: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600"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sty m:val="p"/>
                        </m:rPr>
                        <a:rPr lang="cs-CZ" sz="16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cs-CZ" sz="16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>
                              <a:latin typeface="Cambria Math" panose="02040503050406030204" pitchFamily="18" charset="0"/>
                            </a:rPr>
                            <m:t>360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1600">
                              <a:latin typeface="Cambria Math" panose="02040503050406030204" pitchFamily="18" charset="0"/>
                            </a:rPr>
                            <m:t>p</m:t>
                          </m:r>
                        </m:den>
                      </m:f>
                    </m:oMath>
                  </m:oMathPara>
                </a14:m>
                <a:endParaRPr lang="cs-CZ" sz="1600" dirty="0"/>
              </a:p>
              <a:p>
                <a:pPr>
                  <a:buClr>
                    <a:srgbClr val="307871"/>
                  </a:buClr>
                </a:pPr>
                <a:r>
                  <a:rPr lang="cs-CZ" sz="1000" dirty="0"/>
                  <a:t>p – roční úroková sazba v procentech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79512" y="987574"/>
                <a:ext cx="8784976" cy="3600400"/>
              </a:xfrm>
              <a:prstGeom prst="rect">
                <a:avLst/>
              </a:prstGeom>
              <a:blipFill>
                <a:blip r:embed="rId3"/>
                <a:stretch>
                  <a:fillRect l="-277" t="-508" r="-3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Úrokové číslo a úrokový dělitel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52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7504" y="843558"/>
                <a:ext cx="8856984" cy="367240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algn="just"/>
                <a:r>
                  <a:rPr lang="cs-CZ" sz="2000" dirty="0"/>
                  <a:t>Jednoduchý úrok pomocí UC a UD:</a:t>
                </a:r>
              </a:p>
              <a:p>
                <a:pPr algn="just"/>
                <a:endParaRPr lang="cs-CZ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cs-CZ" sz="20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000">
                              <a:latin typeface="Cambria Math" panose="02040503050406030204" pitchFamily="18" charset="0"/>
                            </a:rPr>
                            <m:t>UC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000">
                              <a:latin typeface="Cambria Math" panose="02040503050406030204" pitchFamily="18" charset="0"/>
                            </a:rPr>
                            <m:t>UD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  <a:p>
                <a:pPr algn="just"/>
                <a:endParaRPr lang="cs-CZ" sz="2000" dirty="0"/>
              </a:p>
              <a:p>
                <a:pPr algn="just"/>
                <a:endParaRPr lang="cs-CZ" sz="2000" dirty="0"/>
              </a:p>
              <a:p>
                <a:pPr algn="just"/>
                <a:r>
                  <a:rPr lang="cs-CZ" sz="2000" dirty="0"/>
                  <a:t>Jednoduchý úrok pomocí UC a UD při měnící se výši kapitálu a neměnné úrokové míře:</a:t>
                </a:r>
              </a:p>
              <a:p>
                <a:pPr algn="just"/>
                <a:endParaRPr lang="cs-CZ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cs-CZ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000">
                                  <a:latin typeface="Cambria Math" panose="02040503050406030204" pitchFamily="18" charset="0"/>
                                </a:rPr>
                                <m:t>UC</m:t>
                              </m:r>
                            </m:e>
                            <m:sub>
                              <m:r>
                                <a:rPr lang="cs-CZ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000">
                                  <a:latin typeface="Cambria Math" panose="02040503050406030204" pitchFamily="18" charset="0"/>
                                </a:rPr>
                                <m:t>UC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cs-CZ" sz="2000">
                              <a:latin typeface="Cambria Math" panose="02040503050406030204" pitchFamily="18" charset="0"/>
                            </a:rPr>
                            <m:t>UD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  <a:p>
                <a:pPr>
                  <a:buClr>
                    <a:srgbClr val="307871"/>
                  </a:buClr>
                </a:pPr>
                <a:endParaRPr lang="cs-CZ" sz="2000" dirty="0"/>
              </a:p>
              <a:p>
                <a:pPr>
                  <a:buClr>
                    <a:srgbClr val="307871"/>
                  </a:buClr>
                </a:pPr>
                <a:endParaRPr lang="cs-CZ" sz="1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7504" y="843558"/>
                <a:ext cx="8856984" cy="3672408"/>
              </a:xfrm>
              <a:prstGeom prst="rect">
                <a:avLst/>
              </a:prstGeom>
              <a:blipFill rotWithShape="0">
                <a:blip r:embed="rId3"/>
                <a:stretch>
                  <a:fillRect l="-619" t="-829" r="-6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Jednoduchý úrok pomocí UC a 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89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059582"/>
            <a:ext cx="885698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1600" dirty="0"/>
              <a:t>1. Stav běžného účtu založeného dne 12. ledna 2017 se vyvíjel během příslušného kalendářního roku podle tabulky. Jaký jednoduchý úrok byl připsán na konci roku při úrokové míře 2 % a standardu 30E/360?</a:t>
            </a:r>
          </a:p>
          <a:p>
            <a:pPr>
              <a:buClr>
                <a:srgbClr val="307871"/>
              </a:buClr>
            </a:pPr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827584" y="1995686"/>
          <a:ext cx="7200801" cy="24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38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Datum změny</a:t>
                      </a:r>
                      <a:r>
                        <a:rPr lang="cs-CZ" sz="2000" baseline="0" dirty="0"/>
                        <a:t> účtu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Zůstatek</a:t>
                      </a:r>
                      <a:r>
                        <a:rPr lang="cs-CZ" sz="2000" baseline="0" dirty="0"/>
                        <a:t> účtu v Kč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Počet dní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8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12. 1.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160 000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38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25. 5.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90 000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8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4. 10.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240 000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38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31. 12.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240 000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38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Suma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348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21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8408" y="703189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cs-CZ" sz="2000" b="1" dirty="0"/>
              <a:t>Peníze</a:t>
            </a:r>
          </a:p>
          <a:p>
            <a:pPr algn="just">
              <a:defRPr/>
            </a:pPr>
            <a:r>
              <a:rPr lang="cs-CZ" sz="1800" dirty="0"/>
              <a:t>cokoliv, co může být jednoduše použito k uskutečnění ekonomických transakcí</a:t>
            </a:r>
          </a:p>
          <a:p>
            <a:pPr algn="just">
              <a:defRPr/>
            </a:pPr>
            <a:r>
              <a:rPr lang="cs-CZ" sz="1800" dirty="0"/>
              <a:t>aktivum, které je obecně přijímáno při platbě za zboží či služby nebo při úhradě závazků</a:t>
            </a:r>
          </a:p>
          <a:p>
            <a:pPr marL="0" indent="0" algn="just">
              <a:buNone/>
              <a:defRPr/>
            </a:pPr>
            <a:r>
              <a:rPr lang="cs-CZ" sz="2000" b="1" dirty="0"/>
              <a:t>Základní funkce peněz:</a:t>
            </a:r>
          </a:p>
          <a:p>
            <a:pPr algn="just">
              <a:defRPr/>
            </a:pPr>
            <a:r>
              <a:rPr lang="cs-CZ" sz="1800" dirty="0"/>
              <a:t>Prostředek směny</a:t>
            </a:r>
          </a:p>
          <a:p>
            <a:pPr algn="just">
              <a:defRPr/>
            </a:pPr>
            <a:r>
              <a:rPr lang="cs-CZ" sz="1800" dirty="0"/>
              <a:t>Uchovatel hodnoty</a:t>
            </a:r>
          </a:p>
          <a:p>
            <a:pPr algn="just">
              <a:defRPr/>
            </a:pPr>
            <a:r>
              <a:rPr lang="cs-CZ" sz="1800" b="1" dirty="0"/>
              <a:t>Účetní jednotka</a:t>
            </a:r>
            <a:r>
              <a:rPr lang="cs-CZ" sz="1800" dirty="0"/>
              <a:t> (z hlediska finanční a pojistné matematiky nejdůležitější funkce)</a:t>
            </a:r>
          </a:p>
          <a:p>
            <a:pPr marL="0" indent="0">
              <a:buNone/>
              <a:defRPr/>
            </a:pPr>
            <a:r>
              <a:rPr lang="cs-CZ" sz="2000" b="1" dirty="0"/>
              <a:t>Formy peněz</a:t>
            </a:r>
            <a:endParaRPr lang="cs-CZ" sz="1400" b="1" dirty="0"/>
          </a:p>
          <a:p>
            <a:pPr>
              <a:defRPr/>
            </a:pPr>
            <a:r>
              <a:rPr lang="cs-CZ" sz="1800" dirty="0"/>
              <a:t> hotovostní peníze </a:t>
            </a:r>
          </a:p>
          <a:p>
            <a:pPr>
              <a:defRPr/>
            </a:pPr>
            <a:r>
              <a:rPr lang="cs-CZ" sz="1800" dirty="0"/>
              <a:t> bezhotovostní peníze </a:t>
            </a:r>
          </a:p>
          <a:p>
            <a:pPr lvl="2">
              <a:defRPr/>
            </a:pPr>
            <a:r>
              <a:rPr lang="cs-CZ" sz="1600" dirty="0"/>
              <a:t>Obě formy peněz jsou z hlediska studovaných ﬁnančních operací </a:t>
            </a:r>
            <a:r>
              <a:rPr lang="cs-CZ" sz="1600" b="1" dirty="0"/>
              <a:t>rovnocenné</a:t>
            </a:r>
            <a:r>
              <a:rPr lang="cs-CZ" sz="1600" dirty="0"/>
              <a:t>, v praxi však nemusejí být pro danou konkrétní operaci stejně vhodné. 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Peníze a finanční matematika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99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059582"/>
            <a:ext cx="885698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/>
            <a:r>
              <a:rPr lang="cs-CZ" sz="1800" dirty="0"/>
              <a:t>2. Za kolik dnů vzroste vklad 1500 Kč na 1600 Kč při roční úrokové míře 8 % a použitém standardu ACT/360?</a:t>
            </a:r>
          </a:p>
          <a:p>
            <a:pPr algn="just"/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16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059582"/>
            <a:ext cx="885698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/>
            <a:r>
              <a:rPr lang="cs-CZ" sz="1800" dirty="0"/>
              <a:t>3. Uložili jste na vkladní knížku u banky XW 2000 Kč. Úroková sazba je 4 % </a:t>
            </a:r>
            <a:r>
              <a:rPr lang="cs-CZ" sz="1800" dirty="0" err="1"/>
              <a:t>p.a</a:t>
            </a:r>
            <a:r>
              <a:rPr lang="cs-CZ" sz="1800" dirty="0"/>
              <a:t>. a úroky z vklady jsou daněny srážkovou daní ve výši 15 %. Jakou částku si vyberete za 3 měsíce?</a:t>
            </a:r>
          </a:p>
          <a:p>
            <a:pPr algn="just"/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54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059582"/>
            <a:ext cx="885698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/>
            <a:r>
              <a:rPr lang="cs-CZ" sz="1800" dirty="0"/>
              <a:t>4. Kolik Kč získáme na úrocích z vkladu ve výši 130 000 Kč, který je splatný jednorázově  za 10 měsíců včetně úroku, je-li úroková sazba 7,5 % </a:t>
            </a:r>
            <a:r>
              <a:rPr lang="cs-CZ" sz="1800" dirty="0" err="1"/>
              <a:t>p.a</a:t>
            </a:r>
            <a:r>
              <a:rPr lang="cs-CZ" sz="1800" dirty="0"/>
              <a:t>.?</a:t>
            </a:r>
          </a:p>
          <a:p>
            <a:pPr algn="just"/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883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0840" y="1059582"/>
            <a:ext cx="8640960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/>
            <a:r>
              <a:rPr lang="cs-CZ" sz="1800" dirty="0"/>
              <a:t>5. Půjčili jste si 1700 Kč a věřitel vám nabídne tři možnosti splácení:</a:t>
            </a:r>
          </a:p>
          <a:p>
            <a:pPr lvl="1" algn="just"/>
            <a:r>
              <a:rPr lang="cs-CZ" sz="1700" dirty="0"/>
              <a:t>Za 11 měsíců 20 000 Kč,</a:t>
            </a:r>
          </a:p>
          <a:p>
            <a:pPr lvl="1" algn="just"/>
            <a:r>
              <a:rPr lang="cs-CZ" sz="1700" dirty="0"/>
              <a:t>Za 8 měsíců 19 000 Kč,</a:t>
            </a:r>
          </a:p>
          <a:p>
            <a:pPr lvl="1" algn="just"/>
            <a:r>
              <a:rPr lang="cs-CZ" sz="1700" dirty="0"/>
              <a:t>Za 2 měsíce 2 000 Kč a za 12 měsíců 18 000.</a:t>
            </a:r>
          </a:p>
          <a:p>
            <a:pPr algn="just"/>
            <a:r>
              <a:rPr lang="cs-CZ" sz="1800" dirty="0"/>
              <a:t>Kterou možnosti zvolíte, činí-li běžná úroková sazba 16 % </a:t>
            </a:r>
            <a:r>
              <a:rPr lang="cs-CZ" sz="1800" dirty="0" err="1"/>
              <a:t>p.a</a:t>
            </a:r>
            <a:r>
              <a:rPr lang="cs-CZ" sz="1800" dirty="0"/>
              <a:t>.?</a:t>
            </a:r>
          </a:p>
          <a:p>
            <a:pPr algn="just"/>
            <a:endParaRPr lang="cs-CZ" sz="1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38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87574"/>
            <a:ext cx="8748972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1800" dirty="0"/>
              <a:t>6. Dlužník nabídne věřiteli 2 možnosti splácení dluhu:</a:t>
            </a:r>
          </a:p>
          <a:p>
            <a:pPr lvl="1"/>
            <a:r>
              <a:rPr lang="cs-CZ" sz="1600" dirty="0"/>
              <a:t>Zaplatit částku 10 000 Kč za dva měsíce,</a:t>
            </a:r>
          </a:p>
          <a:p>
            <a:pPr lvl="1"/>
            <a:r>
              <a:rPr lang="cs-CZ" sz="1600" dirty="0"/>
              <a:t>Zaplatit za 4 měsíce částku 5 000 Kč a za rok částku 6 000 Kč.</a:t>
            </a:r>
          </a:p>
          <a:p>
            <a:r>
              <a:rPr lang="cs-CZ" sz="1800" dirty="0"/>
              <a:t>Co je pro věřitele výhodnější při ročním připisování úroků, je-li běžná roční úroková sazba 10 %?</a:t>
            </a:r>
          </a:p>
          <a:p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93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1275606"/>
            <a:ext cx="5472608" cy="201622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Krátkodobé cenné papíry</a:t>
            </a:r>
          </a:p>
        </p:txBody>
      </p:sp>
    </p:spTree>
    <p:extLst>
      <p:ext uri="{BB962C8B-B14F-4D97-AF65-F5344CB8AC3E}">
        <p14:creationId xmlns:p14="http://schemas.microsoft.com/office/powerpoint/2010/main" val="2296796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Diskont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131590"/>
            <a:ext cx="7992888" cy="333432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cs-CZ" dirty="0"/>
          </a:p>
          <a:p>
            <a:pPr marL="0" indent="0" algn="ctr">
              <a:buNone/>
            </a:pPr>
            <a:r>
              <a:rPr lang="cs-CZ" sz="5300" dirty="0"/>
              <a:t>D = </a:t>
            </a:r>
            <a:r>
              <a:rPr lang="cs-CZ" sz="5300" dirty="0" err="1"/>
              <a:t>C</a:t>
            </a:r>
            <a:r>
              <a:rPr lang="cs-CZ" sz="5300" baseline="-25000" dirty="0" err="1"/>
              <a:t>n</a:t>
            </a:r>
            <a:r>
              <a:rPr lang="cs-CZ" sz="5300" dirty="0"/>
              <a:t> </a:t>
            </a:r>
            <a:r>
              <a:rPr lang="en-US" sz="5300" dirty="0"/>
              <a:t>* </a:t>
            </a:r>
            <a:r>
              <a:rPr lang="cs-CZ" sz="5300" dirty="0"/>
              <a:t>d </a:t>
            </a:r>
            <a:r>
              <a:rPr lang="en-US" sz="5300" dirty="0"/>
              <a:t>*</a:t>
            </a:r>
            <a:r>
              <a:rPr lang="cs-CZ" sz="5300" dirty="0"/>
              <a:t> n</a:t>
            </a:r>
          </a:p>
          <a:p>
            <a:pPr marL="0" indent="0" algn="ctr">
              <a:buNone/>
            </a:pPr>
            <a:endParaRPr lang="cs-CZ" sz="5300" dirty="0"/>
          </a:p>
          <a:p>
            <a:pPr marL="0" indent="0" algn="ctr">
              <a:buNone/>
            </a:pPr>
            <a:r>
              <a:rPr lang="cs-CZ" sz="5300" dirty="0"/>
              <a:t>C</a:t>
            </a:r>
            <a:r>
              <a:rPr lang="cs-CZ" sz="5300" baseline="-25000" dirty="0"/>
              <a:t>0</a:t>
            </a:r>
            <a:r>
              <a:rPr lang="cs-CZ" sz="5300" dirty="0"/>
              <a:t> = </a:t>
            </a:r>
            <a:r>
              <a:rPr lang="cs-CZ" sz="5300" dirty="0" err="1"/>
              <a:t>C</a:t>
            </a:r>
            <a:r>
              <a:rPr lang="cs-CZ" sz="5300" baseline="-25000" dirty="0" err="1"/>
              <a:t>n</a:t>
            </a:r>
            <a:r>
              <a:rPr lang="cs-CZ" sz="5300" dirty="0"/>
              <a:t> – D = </a:t>
            </a:r>
            <a:r>
              <a:rPr lang="cs-CZ" sz="5300" dirty="0" err="1"/>
              <a:t>C</a:t>
            </a:r>
            <a:r>
              <a:rPr lang="cs-CZ" sz="5300" baseline="-25000" dirty="0" err="1"/>
              <a:t>n</a:t>
            </a:r>
            <a:r>
              <a:rPr lang="cs-CZ" sz="5300" baseline="-25000" dirty="0"/>
              <a:t> </a:t>
            </a:r>
            <a:r>
              <a:rPr lang="en-US" sz="5300" dirty="0"/>
              <a:t>*</a:t>
            </a:r>
            <a:r>
              <a:rPr lang="cs-CZ" sz="5300" dirty="0"/>
              <a:t> (1 – d </a:t>
            </a:r>
            <a:r>
              <a:rPr lang="en-US" sz="5300" dirty="0"/>
              <a:t>*</a:t>
            </a:r>
            <a:r>
              <a:rPr lang="cs-CZ" sz="5300" dirty="0"/>
              <a:t> n)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 – obchodní diskont</a:t>
            </a:r>
          </a:p>
          <a:p>
            <a:r>
              <a:rPr lang="cs-CZ" dirty="0" err="1"/>
              <a:t>C</a:t>
            </a:r>
            <a:r>
              <a:rPr lang="cs-CZ" baseline="-25000" dirty="0" err="1"/>
              <a:t>n</a:t>
            </a:r>
            <a:r>
              <a:rPr lang="cs-CZ" dirty="0"/>
              <a:t> – budoucí hodnota kapitálu, splatná částka</a:t>
            </a:r>
          </a:p>
          <a:p>
            <a:r>
              <a:rPr lang="cs-CZ" dirty="0"/>
              <a:t>C</a:t>
            </a:r>
            <a:r>
              <a:rPr lang="cs-CZ" baseline="-25000" dirty="0"/>
              <a:t>0 </a:t>
            </a:r>
            <a:r>
              <a:rPr lang="cs-CZ" dirty="0"/>
              <a:t>– současná hodnota kapitálu, jistina</a:t>
            </a:r>
          </a:p>
          <a:p>
            <a:r>
              <a:rPr lang="cs-CZ" dirty="0"/>
              <a:t>d – roční diskontní sazba (sazba </a:t>
            </a:r>
            <a:r>
              <a:rPr lang="cs-CZ" dirty="0" err="1"/>
              <a:t>p.a</a:t>
            </a:r>
            <a:r>
              <a:rPr lang="cs-CZ" dirty="0"/>
              <a:t>.)</a:t>
            </a:r>
          </a:p>
          <a:p>
            <a:r>
              <a:rPr lang="cs-CZ" dirty="0"/>
              <a:t>n – doba uložení kapitálu v letech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067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059582"/>
            <a:ext cx="8856984" cy="374441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just"/>
            <a:r>
              <a:rPr lang="cs-CZ" dirty="0"/>
              <a:t>Cena krátkodobé půjčky (vkladu, úvěru) je v bankovní praxi v rámci transakcí s cennými papíry založena nikoli na základu C</a:t>
            </a:r>
            <a:r>
              <a:rPr lang="cs-CZ" baseline="-25000" dirty="0"/>
              <a:t>0</a:t>
            </a:r>
            <a:r>
              <a:rPr lang="cs-CZ" dirty="0"/>
              <a:t>, ale na splatné částce </a:t>
            </a:r>
            <a:r>
              <a:rPr lang="cs-CZ" dirty="0" err="1"/>
              <a:t>C</a:t>
            </a:r>
            <a:r>
              <a:rPr lang="cs-CZ" baseline="-25000" dirty="0" err="1"/>
              <a:t>n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Nemluvíme o úroku, ale o diskontu.</a:t>
            </a:r>
          </a:p>
          <a:p>
            <a:pPr algn="just"/>
            <a:r>
              <a:rPr lang="cs-CZ" dirty="0"/>
              <a:t>Na diskontním principu jsou založeny obchody s většinou krátkodobých cenných papírů, tj. cenných papírů se splatností do jednoho roku (směnky, pokladniční poukázky, depozitní certifikáty).</a:t>
            </a:r>
          </a:p>
          <a:p>
            <a:pPr algn="just"/>
            <a:r>
              <a:rPr lang="cs-CZ" dirty="0"/>
              <a:t>Budoucí hodnota je při nich chápána jako směnečná suma či jmenovitá hodnota pokladniční poukázky; současná hodnota kapitálu je pak chápána jako čistá po srážce obchodního diskontu.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Na rozdíl od úroku, který se počítá ze současné hodnoty kapitálu C</a:t>
            </a:r>
            <a:r>
              <a:rPr lang="cs-CZ" baseline="-25000" dirty="0"/>
              <a:t>0</a:t>
            </a:r>
            <a:r>
              <a:rPr lang="cs-CZ" dirty="0"/>
              <a:t>, se diskont počítá z budoucí hodnoty kapitálu </a:t>
            </a:r>
            <a:r>
              <a:rPr lang="cs-CZ" dirty="0" err="1"/>
              <a:t>C</a:t>
            </a:r>
            <a:r>
              <a:rPr lang="cs-CZ" baseline="-25000" dirty="0" err="1"/>
              <a:t>n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9451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20680" cy="576064"/>
          </a:xfrm>
        </p:spPr>
        <p:txBody>
          <a:bodyPr/>
          <a:lstStyle/>
          <a:p>
            <a:r>
              <a:rPr lang="cs-CZ" b="1" dirty="0"/>
              <a:t>Některé krátkodobé cenné papíry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987574"/>
            <a:ext cx="8424936" cy="367240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2000" dirty="0"/>
              <a:t>Krátkodobé cenné papíry umožňují účinně provádět veškeré transakce </a:t>
            </a:r>
            <a:r>
              <a:rPr lang="cs-CZ" sz="2000" i="1" dirty="0"/>
              <a:t>peněžního trhu</a:t>
            </a:r>
            <a:r>
              <a:rPr lang="cs-CZ" sz="2000" dirty="0"/>
              <a:t>, pro které je typické, že jejich délka nepřesáhne jeden rok (často je kratší než devadesát dní).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Ke krátkodobým dlužnickým cenným papírům řadíme: </a:t>
            </a:r>
          </a:p>
          <a:p>
            <a:pPr lvl="1" algn="just"/>
            <a:r>
              <a:rPr lang="cs-CZ" sz="2000" dirty="0"/>
              <a:t>státní pokladniční poukázky (</a:t>
            </a:r>
            <a:r>
              <a:rPr lang="cs-CZ" sz="2000" i="1" dirty="0" err="1"/>
              <a:t>treasury</a:t>
            </a:r>
            <a:r>
              <a:rPr lang="cs-CZ" sz="2000" i="1" dirty="0"/>
              <a:t> </a:t>
            </a:r>
            <a:r>
              <a:rPr lang="cs-CZ" sz="2000" i="1" dirty="0" err="1"/>
              <a:t>bills</a:t>
            </a:r>
            <a:r>
              <a:rPr lang="cs-CZ" sz="2000" dirty="0"/>
              <a:t>), </a:t>
            </a:r>
          </a:p>
          <a:p>
            <a:pPr lvl="1" algn="just"/>
            <a:r>
              <a:rPr lang="cs-CZ" sz="2000" dirty="0"/>
              <a:t>depozitní certifikáty (</a:t>
            </a:r>
            <a:r>
              <a:rPr lang="cs-CZ" sz="2000" i="1" dirty="0" err="1"/>
              <a:t>certificates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deposit</a:t>
            </a:r>
            <a:r>
              <a:rPr lang="cs-CZ" sz="2000" dirty="0"/>
              <a:t>), </a:t>
            </a:r>
          </a:p>
          <a:p>
            <a:pPr lvl="1" algn="just"/>
            <a:r>
              <a:rPr lang="en-US" sz="2000" dirty="0" err="1"/>
              <a:t>směnky</a:t>
            </a:r>
            <a:r>
              <a:rPr lang="en-US" sz="2000" dirty="0"/>
              <a:t> (</a:t>
            </a:r>
            <a:r>
              <a:rPr lang="en-US" sz="2000" i="1" dirty="0"/>
              <a:t>bills of exchange, drafts</a:t>
            </a:r>
            <a:r>
              <a:rPr lang="en-US" sz="2000" dirty="0"/>
              <a:t>), </a:t>
            </a:r>
            <a:endParaRPr lang="cs-CZ" sz="2000" dirty="0"/>
          </a:p>
          <a:p>
            <a:pPr lvl="1" algn="just"/>
            <a:r>
              <a:rPr lang="cs-CZ" sz="2000" dirty="0"/>
              <a:t>komerční papíry (</a:t>
            </a:r>
            <a:r>
              <a:rPr lang="cs-CZ" sz="2000" i="1" dirty="0" err="1"/>
              <a:t>commercial</a:t>
            </a:r>
            <a:r>
              <a:rPr lang="cs-CZ" sz="2000" i="1" dirty="0"/>
              <a:t> </a:t>
            </a:r>
            <a:r>
              <a:rPr lang="cs-CZ" sz="2000" i="1" dirty="0" err="1"/>
              <a:t>papers</a:t>
            </a:r>
            <a:r>
              <a:rPr lang="cs-CZ" sz="2000" dirty="0"/>
              <a:t>). 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96646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131590"/>
            <a:ext cx="8712968" cy="338437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Směnka</a:t>
            </a:r>
            <a:r>
              <a:rPr lang="cs-CZ" b="1" dirty="0"/>
              <a:t> </a:t>
            </a:r>
            <a:r>
              <a:rPr lang="cs-CZ" dirty="0"/>
              <a:t>je cenný papír napsaný v přesně stanovené formě, ze kterého vyplývá na jedné straně bezpodmínečný písemně potvrzený platební závazek dlužníka zaplatit částku uvedenou na směnce a na druhé straně právo majitele směnky požadovat ve stanovené době tuto úhradu. </a:t>
            </a:r>
          </a:p>
          <a:p>
            <a:pPr algn="just"/>
            <a:r>
              <a:rPr lang="cs-CZ" dirty="0"/>
              <a:t>Doba splatnosti směnky je obvykle do jednoho roku. </a:t>
            </a:r>
          </a:p>
          <a:p>
            <a:pPr algn="just"/>
            <a:r>
              <a:rPr lang="cs-CZ" dirty="0"/>
              <a:t>Směnky patří mezi nejpoužívanější a nejstarší nástroje peněžního trhu. </a:t>
            </a:r>
          </a:p>
          <a:p>
            <a:pPr algn="just"/>
            <a:r>
              <a:rPr lang="cs-CZ" dirty="0"/>
              <a:t>V České republice se směnky, obchodování a nakládání s nimi řídí Zákonem č. 191/1950 Sb., zákon směnečný a šekový. Tento zákon vychází ze Ženevských konvencí platných od roku 1930.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07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20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000" b="1" dirty="0"/>
              <a:t>??? Při sjednání hypotečního úvěru je věřitel ten, komu banka úvěr poskytla, nebo přímo hypoteční banka???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62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směnek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39480" y="1131590"/>
            <a:ext cx="8580992" cy="352839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2000" dirty="0"/>
              <a:t>Směnky se podle obsahu a způsobu vyrovnání člení na dva základní druhy: </a:t>
            </a:r>
          </a:p>
          <a:p>
            <a:pPr lvl="1" algn="just"/>
            <a:r>
              <a:rPr lang="cs-CZ" sz="2000" i="1" dirty="0"/>
              <a:t>Směnka vlastní </a:t>
            </a:r>
            <a:r>
              <a:rPr lang="cs-CZ" sz="2000" dirty="0"/>
              <a:t>je krátkodobý cenný papír, v kterém se výstavce (emitent, trasant) směnky bezpodmínečně zavazuje (slibuje), že zaplatí v určitý čas stanovenou sumu věřiteli (remitentovi), který je na směnce uveden, nebo na jeho řad. </a:t>
            </a:r>
          </a:p>
          <a:p>
            <a:pPr lvl="1" algn="just"/>
            <a:r>
              <a:rPr lang="cs-CZ" sz="2000" i="1" dirty="0"/>
              <a:t>Směnka cizí </a:t>
            </a:r>
            <a:r>
              <a:rPr lang="cs-CZ" sz="2000" dirty="0"/>
              <a:t>je krátkodobý cenný papír, ve kterém výstavce (emitent, trasant) směnky přikazuje třetí osobě (směnečníkovi, trasátovi), aby věřiteli (remitentovi), nebo na jeho řad, zaplatil v určitý čas stanovenou sumu. </a:t>
            </a:r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365529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směnek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203598"/>
            <a:ext cx="8784976" cy="361446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2250" dirty="0"/>
              <a:t>Funkce směnky:</a:t>
            </a:r>
          </a:p>
          <a:p>
            <a:pPr lvl="1" algn="just"/>
            <a:r>
              <a:rPr lang="cs-CZ" sz="1950" dirty="0"/>
              <a:t>platební: je obchodovatelná na finančních trzích, přičemž může být převedena na jiné osoby rubopisem (indosací) nebo postoupením pohledávky (cesí)</a:t>
            </a:r>
          </a:p>
          <a:p>
            <a:pPr lvl="1" algn="just"/>
            <a:r>
              <a:rPr lang="cs-CZ" sz="1950" dirty="0"/>
              <a:t>zajišťovací: představuje kvalitnější závazek než obchodní smlouva, zvýhodňuje svého majitele proti jiným věřitelům</a:t>
            </a:r>
          </a:p>
          <a:p>
            <a:pPr lvl="1" algn="just"/>
            <a:r>
              <a:rPr lang="cs-CZ" sz="1950" dirty="0"/>
              <a:t>úvěrová: je nástrojem krátkodobých obchodních úvěrů (tj. poskytnutí zboží na dluh) a bankovních úvěrů</a:t>
            </a:r>
          </a:p>
        </p:txBody>
      </p:sp>
    </p:spTree>
    <p:extLst>
      <p:ext uri="{BB962C8B-B14F-4D97-AF65-F5344CB8AC3E}">
        <p14:creationId xmlns:p14="http://schemas.microsoft.com/office/powerpoint/2010/main" val="38150200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Operace se směnkami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6004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2000" dirty="0"/>
              <a:t>Se směnkami lze provádět celou řadu operací. </a:t>
            </a:r>
          </a:p>
          <a:p>
            <a:pPr algn="just"/>
            <a:r>
              <a:rPr lang="cs-CZ" sz="2000" dirty="0"/>
              <a:t>Z pohledu využití směnky ve finančním sektoru je významný </a:t>
            </a:r>
            <a:r>
              <a:rPr lang="cs-CZ" sz="2000" i="1" dirty="0"/>
              <a:t>eskont směnky</a:t>
            </a:r>
            <a:r>
              <a:rPr lang="cs-CZ" sz="2000" dirty="0"/>
              <a:t>, který představuje prodej směnky jejím vlastníkem před dobou splatnosti, nejčastěji komerční bance. </a:t>
            </a:r>
          </a:p>
          <a:p>
            <a:pPr algn="just"/>
            <a:r>
              <a:rPr lang="cs-CZ" sz="2000" dirty="0"/>
              <a:t>Majitel směnky tak získá hotovost dříve a může ji využít na jiné účely. </a:t>
            </a:r>
          </a:p>
          <a:p>
            <a:pPr algn="just"/>
            <a:r>
              <a:rPr lang="cs-CZ" sz="2000" dirty="0"/>
              <a:t>Banka si za odkoupení směnky určí diskont (slevu), který představuje úrok ode dne eskontu do doby splatnosti směnky. </a:t>
            </a:r>
          </a:p>
          <a:p>
            <a:pPr algn="just"/>
            <a:r>
              <a:rPr lang="cs-CZ" sz="2000" dirty="0"/>
              <a:t>Banka může takto získanou směnku odprodat dál, pak se jedná o reeskont směnky.</a:t>
            </a:r>
          </a:p>
        </p:txBody>
      </p:sp>
    </p:spTree>
    <p:extLst>
      <p:ext uri="{BB962C8B-B14F-4D97-AF65-F5344CB8AC3E}">
        <p14:creationId xmlns:p14="http://schemas.microsoft.com/office/powerpoint/2010/main" val="32301164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987574"/>
            <a:ext cx="9036496" cy="34654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cs-CZ" sz="1800" dirty="0"/>
              <a:t>Osoba A vystavila osobě B dne 15. června 2020 směnku v nominální hodnotě 3 000 Kč s roční úrokovou mírou 7 %. Datum splatnosti směnky je 15. prosince 2020. Dne 28. července 2020 osoba B eskontuje tuto směnku bance, která účtuje roční diskontní míru 8 % (eskontování směnky znamená její prodej bance na základě diskontního principu). Jakou částku osoba B obdrží od banky?</a:t>
            </a:r>
          </a:p>
        </p:txBody>
      </p:sp>
    </p:spTree>
    <p:extLst>
      <p:ext uri="{BB962C8B-B14F-4D97-AF65-F5344CB8AC3E}">
        <p14:creationId xmlns:p14="http://schemas.microsoft.com/office/powerpoint/2010/main" val="32826508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Pokladniční poukázky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059582"/>
            <a:ext cx="8928992" cy="3600399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1600" dirty="0"/>
              <a:t>Státní pokladniční poukázky jsou krátkodobé, úvěrové a diskontované cenné papíry, které představují přímý závazek s krátkou dobou splatnosti a slouží ke krytí deficitu ve státním rozpočtu. </a:t>
            </a:r>
          </a:p>
          <a:p>
            <a:pPr algn="just"/>
            <a:r>
              <a:rPr lang="cs-CZ" sz="1600" dirty="0"/>
              <a:t>Cílem jejich emise je pokrytí krátkodobého nesouladu mezi příjmy a výdaji státního rozpočtu. </a:t>
            </a:r>
          </a:p>
          <a:p>
            <a:pPr algn="just"/>
            <a:r>
              <a:rPr lang="cs-CZ" sz="1600" dirty="0"/>
              <a:t>Doba splatnosti je maximálně 1 rok, většinou se emitují na období 3, 6 a 9 měsíců. </a:t>
            </a:r>
          </a:p>
          <a:p>
            <a:pPr algn="just"/>
            <a:r>
              <a:rPr lang="cs-CZ" sz="1600" dirty="0"/>
              <a:t>Obvykle se emitují v pravidelných sériích, nicméně v případě nečekané potřeby finančních prostředků se mohou emitovat i mimořádně. </a:t>
            </a:r>
          </a:p>
          <a:p>
            <a:pPr algn="just"/>
            <a:r>
              <a:rPr lang="cs-CZ" sz="1600" dirty="0"/>
              <a:t>V České republice emituje státní pokladniční poukázky Ministerstvo financí ČR prostřednictvím České národní banky. </a:t>
            </a:r>
          </a:p>
          <a:p>
            <a:pPr algn="just"/>
            <a:r>
              <a:rPr lang="cs-CZ" sz="1600" dirty="0"/>
              <a:t>Primární prodej probíhá aukčním způsobem.</a:t>
            </a:r>
          </a:p>
          <a:p>
            <a:pPr algn="just"/>
            <a:r>
              <a:rPr lang="cs-CZ" sz="1600" dirty="0"/>
              <a:t>Pokladniční poukázky jsou vysoce likvidní, dobře obchodovatelné cenné papíry, které mají nízké riziko, a proto nižší výnos než jiné druhy cenných papírů. </a:t>
            </a:r>
          </a:p>
          <a:p>
            <a:pPr algn="just"/>
            <a:r>
              <a:rPr lang="cs-CZ" sz="1600" dirty="0"/>
              <a:t>Prodávají se s diskontem, tj. za nižší cenu než je jmenovitá hodnota a v době splatnosti je vyplacena vlastníkovi celá nominální hodnota. </a:t>
            </a:r>
          </a:p>
        </p:txBody>
      </p:sp>
    </p:spTree>
    <p:extLst>
      <p:ext uri="{BB962C8B-B14F-4D97-AF65-F5344CB8AC3E}">
        <p14:creationId xmlns:p14="http://schemas.microsoft.com/office/powerpoint/2010/main" val="40096861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915566"/>
            <a:ext cx="9144000" cy="280831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1800" dirty="0"/>
              <a:t>Pokladniční poukázka s nominální hodnotou 1 milion Kč byla emitována 6. 5. 2020 se splatností 3. 6. 2020. Zpětný odkup proběhl za 998 560 Kč (tj. za jmenovitou hodnotu sníženou o zdanění). </a:t>
            </a:r>
          </a:p>
          <a:p>
            <a:pPr algn="just"/>
            <a:r>
              <a:rPr lang="cs-CZ" sz="1800" dirty="0"/>
              <a:t>Za jakou cenu byly pokladniční poukázky prodávány, pokud daň činí 15 % z výnosů?</a:t>
            </a:r>
          </a:p>
          <a:p>
            <a:pPr algn="just"/>
            <a:r>
              <a:rPr lang="cs-CZ" sz="1800" dirty="0"/>
              <a:t>Jaká byla míra zisku pro kupujícího pokladniční poukázky?</a:t>
            </a:r>
          </a:p>
        </p:txBody>
      </p:sp>
    </p:spTree>
    <p:extLst>
      <p:ext uri="{BB962C8B-B14F-4D97-AF65-F5344CB8AC3E}">
        <p14:creationId xmlns:p14="http://schemas.microsoft.com/office/powerpoint/2010/main" val="5230472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Depozitní certifikát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5" y="987575"/>
            <a:ext cx="8784975" cy="381642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just"/>
            <a:r>
              <a:rPr lang="cs-CZ" dirty="0"/>
              <a:t>Depozitní certifikáty (CD – </a:t>
            </a:r>
            <a:r>
              <a:rPr lang="cs-CZ" dirty="0" err="1"/>
              <a:t>certificate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deposit) jsou úročené cenné papíry potvrzující uložení peněžních prostředků do bank nebo jiných depozitních institucí na přesně stanovené období. </a:t>
            </a:r>
          </a:p>
          <a:p>
            <a:pPr algn="just"/>
            <a:r>
              <a:rPr lang="cs-CZ" dirty="0"/>
              <a:t>Banky vydávají depozitní certifikáty s cílem získat krátkodobé a střednědobé volné peněžní prostředky zejména od obyvatel, ale také od podnikatelských subjektů a velkých investorů. </a:t>
            </a:r>
          </a:p>
          <a:p>
            <a:pPr algn="just"/>
            <a:r>
              <a:rPr lang="cs-CZ" dirty="0"/>
              <a:t>Pro klienty bank představují alternativu termínových bankovních vkladů. </a:t>
            </a:r>
          </a:p>
          <a:p>
            <a:pPr algn="just"/>
            <a:r>
              <a:rPr lang="cs-CZ" dirty="0"/>
              <a:t>Pro banky jsou depozitní certifikáty výhodnější z hlediska řízení likvidity, protože klient nemůže požádat o jejich vyplacení před dobou splatnosti. </a:t>
            </a:r>
          </a:p>
          <a:p>
            <a:pPr algn="just"/>
            <a:r>
              <a:rPr lang="cs-CZ" dirty="0"/>
              <a:t>Depozitní certifikáty jsou emitovány v různých nominálních hodnotách, přičemž výše nominální hodnoty určuje cílovou skupinu investorů.</a:t>
            </a:r>
          </a:p>
          <a:p>
            <a:pPr algn="just"/>
            <a:r>
              <a:rPr lang="cs-CZ" dirty="0"/>
              <a:t>Doba splatnosti se pohybuje od jednoho do několika měsíců, i když někdy se emitují střednědobé depozitní certifikáty s dobou splatnosti větší než rok.</a:t>
            </a:r>
          </a:p>
          <a:p>
            <a:pPr algn="just"/>
            <a:r>
              <a:rPr lang="cs-CZ" dirty="0"/>
              <a:t>Úrokové sazby depozitních certifikátů vycházejí ze situace na peněžním trhu, jsou stanoveny na ročním základě formou pevného procenta z nominální hodnoty. </a:t>
            </a:r>
          </a:p>
          <a:p>
            <a:pPr algn="just"/>
            <a:r>
              <a:rPr lang="cs-CZ" dirty="0"/>
              <a:t>Jejich úroveň je vyšší než výnosy ze státních pokladničních poukázek, protože mají vyšší riziko insolventnosti a jejich výnosy podléhají zdanění. </a:t>
            </a:r>
          </a:p>
          <a:p>
            <a:pPr algn="just"/>
            <a:r>
              <a:rPr lang="cs-CZ" dirty="0"/>
              <a:t>Podle obchodovatelnosti se depozitní certifikáty člení na obchodovatelné a neobchodovatelné. </a:t>
            </a:r>
          </a:p>
          <a:p>
            <a:pPr algn="just"/>
            <a:r>
              <a:rPr lang="cs-CZ" dirty="0"/>
              <a:t>Prodej depozitních certifikátů je většinou založen na diskontním principu.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30422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Komerční papíry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059582"/>
            <a:ext cx="8964488" cy="357274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just"/>
            <a:r>
              <a:rPr lang="cs-CZ" dirty="0"/>
              <a:t>Komerční papír je krátkodobý dlužnický cenný papír, který emituje ekonomicky silná společnost, často s nadnárodní působností. </a:t>
            </a:r>
          </a:p>
          <a:p>
            <a:pPr algn="just"/>
            <a:r>
              <a:rPr lang="cs-CZ" dirty="0"/>
              <a:t>Komerční cenný papír představuje zdroj krátkodobých peněžních prostředků a je tedy alternativou ke krátkodobým bankovním úvěrům.</a:t>
            </a:r>
          </a:p>
          <a:p>
            <a:pPr algn="just"/>
            <a:r>
              <a:rPr lang="cs-CZ" dirty="0"/>
              <a:t>Společnosti emitují komerční papíry především s cílem získat prostředky ke krytí provozních potřeb.</a:t>
            </a:r>
          </a:p>
          <a:p>
            <a:pPr algn="just"/>
            <a:r>
              <a:rPr lang="cs-CZ" dirty="0"/>
              <a:t>Hlavním důvodem jejich vzniku byla skutečnost, že získávání krátkodobých bankovních úvěrů bylo pro společnosti nákladné a poměrně složité. </a:t>
            </a:r>
          </a:p>
          <a:p>
            <a:pPr algn="just"/>
            <a:r>
              <a:rPr lang="cs-CZ" dirty="0"/>
              <a:t>Výnosnost komerčních papírů je velmi adaptabilní, jelikož citlivě reagují na vývoj peněžního trhu, tedy na poptávku a nabídku krátkodobých zdrojů. </a:t>
            </a:r>
          </a:p>
          <a:p>
            <a:pPr algn="just"/>
            <a:r>
              <a:rPr lang="cs-CZ" dirty="0"/>
              <a:t>Výnosy se počítají s použitím metody bankovního diskontu (podobně jako u státních pokladničních poukázek). Výnosnost komerčních papírů je všeobecně vyšší než výnosnost státních pokladničních poukázek, nicméně nižší než úrokové sazby krátkodobých bankovních úvěrů.</a:t>
            </a:r>
          </a:p>
        </p:txBody>
      </p:sp>
    </p:spTree>
    <p:extLst>
      <p:ext uri="{BB962C8B-B14F-4D97-AF65-F5344CB8AC3E}">
        <p14:creationId xmlns:p14="http://schemas.microsoft.com/office/powerpoint/2010/main" val="13881228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496" y="843558"/>
            <a:ext cx="8928992" cy="381285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cs-CZ" sz="1650" dirty="0"/>
              <a:t>Podle způsobu emise můžeme komerční papíry členit do dvou základních skupin: </a:t>
            </a:r>
          </a:p>
          <a:p>
            <a:pPr lvl="1" algn="just"/>
            <a:r>
              <a:rPr lang="cs-CZ" sz="1350" dirty="0"/>
              <a:t>Přímé komerční papíry jsou emitovány velkými společnostmi, které je prodávají přímo investorům.</a:t>
            </a:r>
          </a:p>
          <a:p>
            <a:pPr lvl="1" algn="just"/>
            <a:r>
              <a:rPr lang="cs-CZ" sz="1350" dirty="0"/>
              <a:t>Dealerské komerční papíry emitují méně známé společnosti a prodávají je nejprve dealerům. </a:t>
            </a:r>
          </a:p>
          <a:p>
            <a:pPr algn="just"/>
            <a:r>
              <a:rPr lang="cs-CZ" sz="1650" dirty="0"/>
              <a:t>Doba splatnosti tohoto druhu cenných papírů se pohybuje v rozpětí od 3 dnů do 9 měsíců. </a:t>
            </a:r>
          </a:p>
          <a:p>
            <a:pPr algn="just"/>
            <a:r>
              <a:rPr lang="cs-CZ" sz="1650" dirty="0"/>
              <a:t>Mezi výhody komerčních papírů patří především jejich vysoká kvalita a přitažlivost pro investory, přibližují se kvalitě státních pokladničních poukázek. </a:t>
            </a:r>
          </a:p>
          <a:p>
            <a:pPr algn="just"/>
            <a:r>
              <a:rPr lang="cs-CZ" sz="1650" dirty="0"/>
              <a:t>Mnozí emitenti komerčních cenných papírů mají vysoký mezinárodní rating své úvěrové schopnosti, která zaručuje jejich kvalitu a solventnost. </a:t>
            </a:r>
          </a:p>
          <a:p>
            <a:pPr algn="just"/>
            <a:r>
              <a:rPr lang="cs-CZ" sz="1650" dirty="0"/>
              <a:t>Mezi nevýhody lze zařadit to, že emise těchto cenných papírů může narušit dobré vztahy mezi společností a bankami. Komerční papíry jsou poměrně citlivé na hospodářské podmínky, proto v čase ekonomické recese je poměrně náročné získat krátkodobé peněžní prostředky za přijatelných podmínek. Nevýhodou může být i to, že tento druh cenných papírů není možno vypovědět a splatit tak dluh před dobou splatnosti. </a:t>
            </a:r>
          </a:p>
        </p:txBody>
      </p:sp>
    </p:spTree>
    <p:extLst>
      <p:ext uri="{BB962C8B-B14F-4D97-AF65-F5344CB8AC3E}">
        <p14:creationId xmlns:p14="http://schemas.microsoft.com/office/powerpoint/2010/main" val="42608151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Skonto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059582"/>
            <a:ext cx="8964488" cy="357274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Skonto je sleva, kterou poskytuje prodávající kupujícímu v případě, že kupující zaplatí za zboží okamžitě nebo během dohodnuté krátké lhůty. </a:t>
            </a:r>
          </a:p>
          <a:p>
            <a:pPr algn="just"/>
            <a:r>
              <a:rPr lang="cs-CZ" dirty="0"/>
              <a:t>Jestliže kupující této možnosti využije, pak vlastně prodávajícímu půjčí peníze, přičemž místo úroku obdrží skonto. </a:t>
            </a:r>
          </a:p>
          <a:p>
            <a:pPr algn="just"/>
            <a:r>
              <a:rPr lang="cs-CZ" dirty="0"/>
              <a:t>Skonto je založeno na principu předlhůtního úročení. </a:t>
            </a:r>
          </a:p>
          <a:p>
            <a:pPr algn="just"/>
            <a:r>
              <a:rPr lang="cs-CZ" dirty="0"/>
              <a:t>Skonto je stanoveno jako procento z původní prodejní ceny (v tomto případě budoucí hodnota). </a:t>
            </a:r>
          </a:p>
          <a:p>
            <a:pPr algn="just"/>
            <a:r>
              <a:rPr lang="cs-CZ" dirty="0"/>
              <a:t>Současnou hodnotu pak představuje cena snížená o skonto. </a:t>
            </a:r>
          </a:p>
          <a:p>
            <a:pPr algn="just"/>
            <a:r>
              <a:rPr lang="cs-CZ" dirty="0"/>
              <a:t>Výhodnost skonta je proto nutné posoudit tak, že se jeho velikost porovná s velikostí úroku, který může realizovat prodávající, jestliže dostane zaplaceno předčasně.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61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903649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1800" dirty="0"/>
              <a:t>Vztahy, které vyjadřují vzájemné platební závazky subjektů</a:t>
            </a:r>
          </a:p>
          <a:p>
            <a:pPr>
              <a:defRPr/>
            </a:pPr>
            <a:r>
              <a:rPr lang="cs-CZ" sz="1800" dirty="0"/>
              <a:t>Finanční vztahy mezi více subjekty lze dekomponovat na více ﬁnančních vztahů mezi dvěma subjekty: </a:t>
            </a:r>
          </a:p>
          <a:p>
            <a:pPr lvl="1">
              <a:defRPr/>
            </a:pPr>
            <a:r>
              <a:rPr lang="cs-CZ" sz="1800" dirty="0"/>
              <a:t>Věřitel = osoba/instituce, které finanční částka patří</a:t>
            </a:r>
          </a:p>
          <a:p>
            <a:pPr lvl="1">
              <a:defRPr/>
            </a:pPr>
            <a:r>
              <a:rPr lang="cs-CZ" sz="1800" dirty="0"/>
              <a:t>Dlužník = osoba/instituce, která peněžitou částku užívá</a:t>
            </a:r>
          </a:p>
          <a:p>
            <a:pPr lvl="1">
              <a:defRPr/>
            </a:pPr>
            <a:endParaRPr lang="cs-CZ" sz="1800" dirty="0"/>
          </a:p>
          <a:p>
            <a:pPr lvl="1">
              <a:defRPr/>
            </a:pPr>
            <a:r>
              <a:rPr lang="cs-CZ" sz="1800" dirty="0"/>
              <a:t>Zvláštním případem tohoto partnerství je smluvní poměr mezi vkladatelem a peněžním ústavem, totéž platí v případě pojištění</a:t>
            </a:r>
          </a:p>
          <a:p>
            <a:pPr lvl="2">
              <a:defRPr/>
            </a:pPr>
            <a:r>
              <a:rPr lang="cs-CZ" sz="1600" dirty="0"/>
              <a:t>Vkladatel je věřitel a peněžní ústav je dlužník!!!</a:t>
            </a:r>
          </a:p>
          <a:p>
            <a:pPr lvl="2">
              <a:defRPr/>
            </a:pPr>
            <a:r>
              <a:rPr lang="cs-CZ" sz="1600" dirty="0"/>
              <a:t>Pojištěný je věřitel a pojišťovna je dlužník!!!</a:t>
            </a:r>
          </a:p>
          <a:p>
            <a:pPr marL="731520" lvl="2" indent="0">
              <a:buNone/>
              <a:defRPr/>
            </a:pPr>
            <a:endParaRPr lang="cs-CZ" sz="1600" dirty="0"/>
          </a:p>
          <a:p>
            <a:pPr marL="0" indent="0" algn="ctr">
              <a:buNone/>
              <a:defRPr/>
            </a:pPr>
            <a:r>
              <a:rPr lang="cs-CZ" sz="1200" dirty="0"/>
              <a:t>Pozn.: Finanční vztahy mezi subjekty bývají většinou smluvní, tj. dobrovolné. Existují však také vztahy nucené, v nichž smlouva je nahrazena „donucením“ ze strany zákona. Ve všech úlohách finanční matematiky jde vždy </a:t>
            </a:r>
            <a:r>
              <a:rPr lang="cs-CZ" sz="1200" b="1" dirty="0"/>
              <a:t>o smluvní platební závazky</a:t>
            </a:r>
            <a:r>
              <a:rPr lang="cs-CZ" sz="1200" dirty="0"/>
              <a:t> mezi dvěma stranami.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1800" dirty="0"/>
          </a:p>
          <a:p>
            <a:pPr>
              <a:buClr>
                <a:srgbClr val="307871"/>
              </a:buClr>
            </a:pPr>
            <a:endParaRPr lang="cs-CZ" sz="1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Finanční vztahy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279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915566"/>
            <a:ext cx="8964488" cy="240124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/>
            <a:r>
              <a:rPr lang="cs-CZ" sz="1800" dirty="0"/>
              <a:t>Koupili jsme zboží v hodnotě 350 000 Kč. Kupní cena je splatná do 5 týdnů, s tím, že při zaplacení do 1 týdne můžeme využít skonta ve výši 1,5 % z prodejní ceny. Požadovanou částku nemáme momentálně k dispozici, takže abychom mohli skonto využít, musíme si peníze vypůjčit. Úroková míra z úvěru činí 10 % </a:t>
            </a:r>
            <a:r>
              <a:rPr lang="cs-CZ" sz="1800" dirty="0" err="1"/>
              <a:t>p.a</a:t>
            </a:r>
            <a:r>
              <a:rPr lang="cs-CZ" sz="1800" dirty="0"/>
              <a:t>. Máme si potřebné peněžní prostředky vypůjčit a využít skonta?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236505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915566"/>
            <a:ext cx="8964488" cy="19442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/>
            <a:r>
              <a:rPr lang="cs-CZ" sz="1950" dirty="0"/>
              <a:t>4. Kolik Kč dostaneme vyplaceno za prodej směnky bance (banka eskontuje naši směnku), když banka eskontuje směnku ve výši  430 000 Kč s diskontní sazbou 3 % </a:t>
            </a:r>
            <a:r>
              <a:rPr lang="cs-CZ" sz="1950" dirty="0" err="1"/>
              <a:t>p.a</a:t>
            </a:r>
            <a:r>
              <a:rPr lang="cs-CZ" sz="1950" dirty="0"/>
              <a:t>.? Do splatnosti směnky zbývá 85 dní. Banka neúčtuje další provize.</a:t>
            </a:r>
          </a:p>
          <a:p>
            <a:pPr algn="just"/>
            <a:endParaRPr lang="cs-CZ" sz="1950" dirty="0"/>
          </a:p>
        </p:txBody>
      </p:sp>
    </p:spTree>
    <p:extLst>
      <p:ext uri="{BB962C8B-B14F-4D97-AF65-F5344CB8AC3E}">
        <p14:creationId xmlns:p14="http://schemas.microsoft.com/office/powerpoint/2010/main" val="27445907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15566"/>
            <a:ext cx="9001000" cy="20882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z="1800" dirty="0"/>
              <a:t>5. Banka odkoupila směnku znějící na částku 230 000 Kč s dobou splatností 1 rok. </a:t>
            </a:r>
          </a:p>
          <a:p>
            <a:pPr lvl="1"/>
            <a:r>
              <a:rPr lang="cs-CZ" sz="1800" dirty="0"/>
              <a:t>Jakou používá banka diskontní sazbu, jestli za směnku vyplatila 200 000 Kč?</a:t>
            </a:r>
          </a:p>
          <a:p>
            <a:pPr lvl="1"/>
            <a:r>
              <a:rPr lang="cs-CZ" sz="1800" dirty="0"/>
              <a:t>Jaká je míra zisku pro banku?</a:t>
            </a:r>
          </a:p>
          <a:p>
            <a:pPr marL="0" indent="0">
              <a:buNone/>
            </a:pPr>
            <a:r>
              <a:rPr 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5988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dirty="0"/>
              <a:t>Děkuji za pozornost a přeji pěkný den </a:t>
            </a:r>
            <a:r>
              <a:rPr lang="cs-CZ" altLang="cs-CZ" sz="2400" dirty="0">
                <a:sym typeface="Wingdings" panose="05000000000000000000" pitchFamily="2" charset="2"/>
              </a:rPr>
              <a:t></a:t>
            </a:r>
            <a:endParaRPr lang="cs-CZ" altLang="cs-CZ" sz="2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Finanční operace </a:t>
            </a:r>
            <a:r>
              <a:rPr lang="cs-CZ" sz="2000" dirty="0"/>
              <a:t>= takové operace, které se používají při určování změn finančních vztahů v průběhu času.</a:t>
            </a:r>
          </a:p>
          <a:p>
            <a:pPr algn="just"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Například:</a:t>
            </a:r>
          </a:p>
          <a:p>
            <a:pPr lvl="1">
              <a:defRPr/>
            </a:pPr>
            <a:r>
              <a:rPr lang="cs-CZ" sz="1800" dirty="0"/>
              <a:t>Emisní činnost</a:t>
            </a:r>
          </a:p>
          <a:p>
            <a:pPr lvl="1">
              <a:defRPr/>
            </a:pPr>
            <a:r>
              <a:rPr lang="cs-CZ" sz="1800" dirty="0"/>
              <a:t>Směnárenská činnost</a:t>
            </a:r>
          </a:p>
          <a:p>
            <a:pPr lvl="1">
              <a:defRPr/>
            </a:pPr>
            <a:r>
              <a:rPr lang="cs-CZ" sz="1800" dirty="0"/>
              <a:t>Úvěrová činnost </a:t>
            </a:r>
          </a:p>
          <a:p>
            <a:pPr lvl="1">
              <a:defRPr/>
            </a:pPr>
            <a:r>
              <a:rPr lang="cs-CZ" sz="1800" dirty="0"/>
              <a:t>Spořitelní činnost</a:t>
            </a:r>
          </a:p>
          <a:p>
            <a:pPr lvl="1">
              <a:defRPr/>
            </a:pPr>
            <a:r>
              <a:rPr lang="cs-CZ" sz="1800" dirty="0"/>
              <a:t>Pojišťovací činnost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Finanční operace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9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87574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2000" b="1" dirty="0">
                <a:solidFill>
                  <a:srgbClr val="002060"/>
                </a:solidFill>
              </a:rPr>
              <a:t>Úrok</a:t>
            </a:r>
            <a:r>
              <a:rPr lang="cs-CZ" sz="2000" dirty="0">
                <a:solidFill>
                  <a:srgbClr val="002060"/>
                </a:solidFill>
              </a:rPr>
              <a:t> = cena, kterou požaduje věřitel za dočasné poskytnutí práva využívat jeho kapitál neboli peněžní prostředky. </a:t>
            </a:r>
            <a:endParaRPr lang="cs-CZ" altLang="cs-CZ" sz="200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cs-CZ" altLang="cs-CZ" sz="1600" dirty="0"/>
              <a:t>Z hlediska věřitele (vkladatele, investora) – úrok je odměna za dočasné poskytnutí peněz někomu jinému</a:t>
            </a:r>
          </a:p>
          <a:p>
            <a:pPr lvl="1">
              <a:defRPr/>
            </a:pPr>
            <a:r>
              <a:rPr lang="cs-CZ" altLang="cs-CZ" sz="1600" dirty="0"/>
              <a:t>Z hlediska dlužníka – úrok je cena, kterou dlužník platí za získání peněz pro sebe, tj. za získání úvěru</a:t>
            </a:r>
          </a:p>
          <a:p>
            <a:pPr>
              <a:defRPr/>
            </a:pPr>
            <a:endParaRPr lang="cs-CZ" altLang="cs-CZ" sz="2000" dirty="0"/>
          </a:p>
          <a:p>
            <a:pPr algn="just">
              <a:defRPr/>
            </a:pPr>
            <a:r>
              <a:rPr lang="cs-CZ" sz="2000" dirty="0"/>
              <a:t>Úrok jako cena kapitálu je jako každá jiná cena, určen nabídkou a poptávkou</a:t>
            </a:r>
          </a:p>
          <a:p>
            <a:pPr algn="just">
              <a:defRPr/>
            </a:pPr>
            <a:r>
              <a:rPr lang="cs-CZ" sz="2000" dirty="0">
                <a:solidFill>
                  <a:srgbClr val="002060"/>
                </a:solidFill>
              </a:rPr>
              <a:t>Z kvantitativního hlediska je úrok rozdílem mezi částkou vrácenou za poskytnutý úvěr (úrok a splacený úvěr) a výší úvěru.</a:t>
            </a:r>
            <a:endParaRPr lang="cs-CZ" altLang="cs-CZ" sz="20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cs-CZ" altLang="cs-CZ" sz="2000" dirty="0"/>
              <a:t>Je základním pojmem finanční a pojistné matematiky</a:t>
            </a:r>
          </a:p>
          <a:p>
            <a:pPr>
              <a:defRPr/>
            </a:pPr>
            <a:endParaRPr lang="cs-CZ" altLang="cs-CZ" sz="2000" dirty="0"/>
          </a:p>
          <a:p>
            <a:pPr>
              <a:buClr>
                <a:srgbClr val="307871"/>
              </a:buClr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dirty="0"/>
              <a:t>Úrok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9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600" b="1" dirty="0"/>
              <a:t>Kapitál = </a:t>
            </a:r>
            <a:r>
              <a:rPr lang="cs-CZ" altLang="cs-CZ" sz="1600" dirty="0"/>
              <a:t>užívaná peněžitá částka (jistina)</a:t>
            </a:r>
            <a:endParaRPr lang="cs-CZ" altLang="cs-CZ" sz="1100" dirty="0"/>
          </a:p>
          <a:p>
            <a:pPr lvl="2"/>
            <a:r>
              <a:rPr lang="cs-CZ" altLang="cs-CZ" sz="1200" dirty="0"/>
              <a:t>Pokud hovoříme o větším počtu pravidelně uhrazovaných peněžitých částek, jedná se o </a:t>
            </a:r>
            <a:r>
              <a:rPr lang="cs-CZ" altLang="cs-CZ" sz="1200" b="1" dirty="0"/>
              <a:t>důchod</a:t>
            </a:r>
            <a:r>
              <a:rPr lang="cs-CZ" altLang="cs-CZ" sz="1200" dirty="0"/>
              <a:t>, popř. </a:t>
            </a:r>
            <a:r>
              <a:rPr lang="cs-CZ" altLang="cs-CZ" sz="1200" b="1" dirty="0"/>
              <a:t>anuitu</a:t>
            </a:r>
            <a:r>
              <a:rPr lang="cs-CZ" altLang="cs-CZ" sz="1200" dirty="0"/>
              <a:t>.</a:t>
            </a:r>
          </a:p>
          <a:p>
            <a:pPr lvl="2"/>
            <a:endParaRPr lang="cs-CZ" altLang="cs-CZ" sz="1000" dirty="0"/>
          </a:p>
          <a:p>
            <a:pPr marL="0" indent="0">
              <a:buNone/>
            </a:pPr>
            <a:r>
              <a:rPr lang="cs-CZ" altLang="cs-CZ" sz="1600" b="1" dirty="0"/>
              <a:t>Úroková doba/doba splatnosti</a:t>
            </a:r>
            <a:r>
              <a:rPr lang="cs-CZ" altLang="cs-CZ" sz="1600" dirty="0"/>
              <a:t> = doba, po kterou je peněžní částka uložena nebo zapůjčena, tedy za kterou se počítá úrok (doba existence smluvního vztahu)</a:t>
            </a:r>
          </a:p>
          <a:p>
            <a:pPr marL="0" indent="0">
              <a:buNone/>
            </a:pPr>
            <a:endParaRPr lang="cs-CZ" altLang="cs-CZ" sz="1600" dirty="0"/>
          </a:p>
          <a:p>
            <a:pPr marL="0" indent="0" algn="just">
              <a:buNone/>
            </a:pPr>
            <a:r>
              <a:rPr lang="cs-CZ" altLang="cs-CZ" sz="1600" b="1" dirty="0"/>
              <a:t>Úrokovací období </a:t>
            </a:r>
            <a:r>
              <a:rPr lang="cs-CZ" altLang="cs-CZ" sz="1600" dirty="0"/>
              <a:t>= doba, za kterou se úrok pravidelně připisuje</a:t>
            </a:r>
          </a:p>
          <a:p>
            <a:pPr marL="0" indent="0" algn="just">
              <a:buNone/>
            </a:pPr>
            <a:endParaRPr lang="cs-CZ" altLang="cs-CZ" sz="1600" dirty="0"/>
          </a:p>
          <a:p>
            <a:pPr marL="0" indent="0">
              <a:buNone/>
            </a:pPr>
            <a:r>
              <a:rPr lang="cs-CZ" altLang="cs-CZ" sz="1600" b="1" dirty="0"/>
              <a:t>Úročení </a:t>
            </a:r>
            <a:r>
              <a:rPr lang="cs-CZ" altLang="cs-CZ" sz="1600" dirty="0"/>
              <a:t>= způsob započítávání úroků k zapůjčenému kapitálu</a:t>
            </a:r>
          </a:p>
          <a:p>
            <a:pPr marL="0" indent="0">
              <a:buNone/>
            </a:pPr>
            <a:endParaRPr lang="cs-CZ" altLang="cs-CZ" sz="1100" dirty="0"/>
          </a:p>
          <a:p>
            <a:pPr marL="0" indent="0">
              <a:buNone/>
            </a:pPr>
            <a:r>
              <a:rPr lang="cs-CZ" altLang="cs-CZ" sz="1600" b="1" dirty="0"/>
              <a:t>Úroková míra</a:t>
            </a:r>
            <a:r>
              <a:rPr lang="cs-CZ" altLang="cs-CZ" sz="1600" dirty="0"/>
              <a:t> = úrok vyjádřený relativně (v procentech), tj. jako část z hodnoty kapitálu</a:t>
            </a:r>
            <a:endParaRPr lang="cs-CZ" altLang="cs-CZ" sz="1100" dirty="0"/>
          </a:p>
          <a:p>
            <a:pPr marL="0" indent="0">
              <a:buNone/>
            </a:pPr>
            <a:endParaRPr lang="cs-CZ" altLang="cs-CZ" sz="1600" b="1" dirty="0"/>
          </a:p>
          <a:p>
            <a:pPr marL="0" indent="0">
              <a:buNone/>
            </a:pPr>
            <a:r>
              <a:rPr lang="cs-CZ" altLang="cs-CZ" sz="1600" b="1" dirty="0"/>
              <a:t>Míra zisku</a:t>
            </a:r>
            <a:r>
              <a:rPr lang="cs-CZ" altLang="cs-CZ" sz="1600" dirty="0"/>
              <a:t> = míra výnosnosti, výnosnost, výnosové procento apod.</a:t>
            </a:r>
            <a:endParaRPr lang="cs-CZ" altLang="cs-CZ" sz="1100" dirty="0"/>
          </a:p>
          <a:p>
            <a:pPr lvl="2"/>
            <a:r>
              <a:rPr lang="cs-CZ" altLang="cs-CZ" sz="1200" dirty="0"/>
              <a:t>Úroková míra realizovaná v rámci investování (z matematického hlediska jde o ekvivalenty)</a:t>
            </a:r>
            <a:endParaRPr lang="cs-CZ" altLang="cs-CZ" sz="1000" dirty="0"/>
          </a:p>
          <a:p>
            <a:pPr marL="0" indent="0">
              <a:buClr>
                <a:srgbClr val="307871"/>
              </a:buClr>
              <a:buNone/>
            </a:pPr>
            <a:endParaRPr lang="cs-CZ" sz="11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Základní pojmy související s úrokem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22653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4488</TotalTime>
  <Words>4324</Words>
  <Application>Microsoft Office PowerPoint</Application>
  <PresentationFormat>Předvádění na obrazovce (16:9)</PresentationFormat>
  <Paragraphs>499</Paragraphs>
  <Slides>63</Slides>
  <Notes>52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70" baseType="lpstr">
      <vt:lpstr>Arial</vt:lpstr>
      <vt:lpstr>Calibri</vt:lpstr>
      <vt:lpstr>Cambria Math</vt:lpstr>
      <vt:lpstr>Enriqueta</vt:lpstr>
      <vt:lpstr>Symbol</vt:lpstr>
      <vt:lpstr>Times New Roman</vt:lpstr>
      <vt:lpstr>SLU</vt:lpstr>
      <vt:lpstr>Finanční a pojistná matematika  Základní pojmy finanční a pojistné matematiky Jednoduché úročení Krátkodobé cenné papíry</vt:lpstr>
      <vt:lpstr>Předmět finanční a pojistné matematiky</vt:lpstr>
      <vt:lpstr>Peníze</vt:lpstr>
      <vt:lpstr>Peníze a finanční matematika</vt:lpstr>
      <vt:lpstr>Prezentace aplikace PowerPoint</vt:lpstr>
      <vt:lpstr>Finanční vztahy</vt:lpstr>
      <vt:lpstr>Finanční operace</vt:lpstr>
      <vt:lpstr>Úrok</vt:lpstr>
      <vt:lpstr>Základní pojmy související s úrokem</vt:lpstr>
      <vt:lpstr>Úroková míra vs. Úroková sazba</vt:lpstr>
      <vt:lpstr>Prezentace aplikace PowerPoint</vt:lpstr>
      <vt:lpstr>Faktory ovlivňující úrokovou míru</vt:lpstr>
      <vt:lpstr>Základní druhy úrokových měr</vt:lpstr>
      <vt:lpstr>Úrokovací období</vt:lpstr>
      <vt:lpstr>Metody úrokování</vt:lpstr>
      <vt:lpstr>Řešený příklad</vt:lpstr>
      <vt:lpstr>Řešený příklad </vt:lpstr>
      <vt:lpstr>Řešený příklad  </vt:lpstr>
      <vt:lpstr>Procentový počet (opakování)</vt:lpstr>
      <vt:lpstr>Prezentace aplikace PowerPoint</vt:lpstr>
      <vt:lpstr>Nominální X reálná úroková míra</vt:lpstr>
      <vt:lpstr>Řešený příklad</vt:lpstr>
      <vt:lpstr>Prezentace aplikace PowerPoint</vt:lpstr>
      <vt:lpstr>Časová hodnota peněz</vt:lpstr>
      <vt:lpstr>Typy úročení</vt:lpstr>
      <vt:lpstr>Principy jednoduchého úročení</vt:lpstr>
      <vt:lpstr>Jednoduché úročení polhůtní</vt:lpstr>
      <vt:lpstr>Jednoduché úročení polhůtní</vt:lpstr>
      <vt:lpstr>Současná hodnota při jednoduchém úročení polhůtním</vt:lpstr>
      <vt:lpstr>Řešený příklad</vt:lpstr>
      <vt:lpstr>Jednoduché úročení předlhůtní</vt:lpstr>
      <vt:lpstr>Srovnání jednoduchého úročení polhůtního a předlhůtního</vt:lpstr>
      <vt:lpstr>Řešený příklad </vt:lpstr>
      <vt:lpstr>Prezentace aplikace PowerPoint</vt:lpstr>
      <vt:lpstr>Krátkodobé bankovní produkty: Běžný účet</vt:lpstr>
      <vt:lpstr>Krátkodobé bankovní produkty: Kontokorentní úvěr</vt:lpstr>
      <vt:lpstr>Úrokové číslo a úrokový dělitel</vt:lpstr>
      <vt:lpstr>Jednoduchý úrok pomocí UC a UD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Krátkodobé cenné papíry</vt:lpstr>
      <vt:lpstr>Diskont</vt:lpstr>
      <vt:lpstr>Prezentace aplikace PowerPoint</vt:lpstr>
      <vt:lpstr>Některé krátkodobé cenné papíry</vt:lpstr>
      <vt:lpstr>Směnka</vt:lpstr>
      <vt:lpstr>Druhy směnek</vt:lpstr>
      <vt:lpstr>Funkce směnek</vt:lpstr>
      <vt:lpstr>Operace se směnkami</vt:lpstr>
      <vt:lpstr>Příklad 1</vt:lpstr>
      <vt:lpstr>Pokladniční poukázky</vt:lpstr>
      <vt:lpstr>Příklad 2</vt:lpstr>
      <vt:lpstr>Depozitní certifikát</vt:lpstr>
      <vt:lpstr>Komerční papíry</vt:lpstr>
      <vt:lpstr>Prezentace aplikace PowerPoint</vt:lpstr>
      <vt:lpstr>Skonto</vt:lpstr>
      <vt:lpstr>Příklad 3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Roman Hlawiczka</cp:lastModifiedBy>
  <cp:revision>121</cp:revision>
  <dcterms:created xsi:type="dcterms:W3CDTF">2016-07-06T15:42:34Z</dcterms:created>
  <dcterms:modified xsi:type="dcterms:W3CDTF">2021-09-08T06:41:36Z</dcterms:modified>
</cp:coreProperties>
</file>