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8"/>
  </p:notesMasterIdLst>
  <p:sldIdLst>
    <p:sldId id="278" r:id="rId2"/>
    <p:sldId id="299" r:id="rId3"/>
    <p:sldId id="300" r:id="rId4"/>
    <p:sldId id="301" r:id="rId5"/>
    <p:sldId id="302" r:id="rId6"/>
    <p:sldId id="318" r:id="rId7"/>
    <p:sldId id="303" r:id="rId8"/>
    <p:sldId id="304" r:id="rId9"/>
    <p:sldId id="321" r:id="rId10"/>
    <p:sldId id="309" r:id="rId11"/>
    <p:sldId id="327" r:id="rId12"/>
    <p:sldId id="310" r:id="rId13"/>
    <p:sldId id="326" r:id="rId14"/>
    <p:sldId id="317" r:id="rId15"/>
    <p:sldId id="328" r:id="rId16"/>
    <p:sldId id="329" r:id="rId17"/>
    <p:sldId id="330" r:id="rId18"/>
    <p:sldId id="331" r:id="rId19"/>
    <p:sldId id="332" r:id="rId20"/>
    <p:sldId id="333" r:id="rId21"/>
    <p:sldId id="334" r:id="rId22"/>
    <p:sldId id="335" r:id="rId23"/>
    <p:sldId id="336" r:id="rId24"/>
    <p:sldId id="337" r:id="rId25"/>
    <p:sldId id="338" r:id="rId26"/>
    <p:sldId id="339" r:id="rId27"/>
    <p:sldId id="340" r:id="rId28"/>
    <p:sldId id="341" r:id="rId29"/>
    <p:sldId id="342" r:id="rId30"/>
    <p:sldId id="344" r:id="rId31"/>
    <p:sldId id="349" r:id="rId32"/>
    <p:sldId id="351" r:id="rId33"/>
    <p:sldId id="352" r:id="rId34"/>
    <p:sldId id="353" r:id="rId35"/>
    <p:sldId id="354" r:id="rId36"/>
    <p:sldId id="355" r:id="rId37"/>
    <p:sldId id="356" r:id="rId38"/>
    <p:sldId id="357" r:id="rId39"/>
    <p:sldId id="358" r:id="rId40"/>
    <p:sldId id="359" r:id="rId41"/>
    <p:sldId id="362" r:id="rId42"/>
    <p:sldId id="363" r:id="rId43"/>
    <p:sldId id="364" r:id="rId44"/>
    <p:sldId id="365" r:id="rId45"/>
    <p:sldId id="366" r:id="rId46"/>
    <p:sldId id="367" r:id="rId47"/>
    <p:sldId id="368" r:id="rId48"/>
    <p:sldId id="369" r:id="rId49"/>
    <p:sldId id="370" r:id="rId50"/>
    <p:sldId id="371" r:id="rId51"/>
    <p:sldId id="372" r:id="rId52"/>
    <p:sldId id="373" r:id="rId53"/>
    <p:sldId id="374" r:id="rId54"/>
    <p:sldId id="375" r:id="rId55"/>
    <p:sldId id="376" r:id="rId56"/>
    <p:sldId id="378" r:id="rId57"/>
    <p:sldId id="379" r:id="rId58"/>
    <p:sldId id="397" r:id="rId59"/>
    <p:sldId id="380" r:id="rId60"/>
    <p:sldId id="381" r:id="rId61"/>
    <p:sldId id="382" r:id="rId62"/>
    <p:sldId id="383" r:id="rId63"/>
    <p:sldId id="384" r:id="rId64"/>
    <p:sldId id="385" r:id="rId65"/>
    <p:sldId id="386" r:id="rId66"/>
    <p:sldId id="387" r:id="rId67"/>
    <p:sldId id="388" r:id="rId68"/>
    <p:sldId id="389" r:id="rId69"/>
    <p:sldId id="390" r:id="rId70"/>
    <p:sldId id="391" r:id="rId71"/>
    <p:sldId id="392" r:id="rId72"/>
    <p:sldId id="393" r:id="rId73"/>
    <p:sldId id="394" r:id="rId74"/>
    <p:sldId id="395" r:id="rId75"/>
    <p:sldId id="396" r:id="rId76"/>
    <p:sldId id="276" r:id="rId7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pkova" initials="r" lastIdx="1" clrIdx="0">
    <p:extLst>
      <p:ext uri="{19B8F6BF-5375-455C-9EA6-DF929625EA0E}">
        <p15:presenceInfo xmlns:p15="http://schemas.microsoft.com/office/powerpoint/2012/main" userId="repkov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6E71"/>
    <a:srgbClr val="3078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0805" autoAdjust="0"/>
  </p:normalViewPr>
  <p:slideViewPr>
    <p:cSldViewPr snapToGrid="0">
      <p:cViewPr varScale="1">
        <p:scale>
          <a:sx n="86" d="100"/>
          <a:sy n="86" d="100"/>
        </p:scale>
        <p:origin x="562" y="5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B7893B-795C-4538-A213-F3D354D9CAF2}" type="datetimeFigureOut">
              <a:rPr lang="cs-CZ" smtClean="0"/>
              <a:t>08.09.2021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97E7CF-4406-4D41-90F4-FA71314AD2BE}" type="slidenum">
              <a:rPr lang="cs-CZ" smtClean="0"/>
              <a:t>‹#›</a:t>
            </a:fld>
            <a:endParaRPr lang="cs-CZ"/>
          </a:p>
        </p:txBody>
      </p:sp>
    </p:spTree>
    <p:extLst>
      <p:ext uri="{BB962C8B-B14F-4D97-AF65-F5344CB8AC3E}">
        <p14:creationId xmlns:p14="http://schemas.microsoft.com/office/powerpoint/2010/main" val="258116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214995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45</a:t>
            </a:fld>
            <a:endParaRPr lang="cs-CZ"/>
          </a:p>
        </p:txBody>
      </p:sp>
    </p:spTree>
    <p:extLst>
      <p:ext uri="{BB962C8B-B14F-4D97-AF65-F5344CB8AC3E}">
        <p14:creationId xmlns:p14="http://schemas.microsoft.com/office/powerpoint/2010/main" val="3017020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46</a:t>
            </a:fld>
            <a:endParaRPr lang="cs-CZ"/>
          </a:p>
        </p:txBody>
      </p:sp>
    </p:spTree>
    <p:extLst>
      <p:ext uri="{BB962C8B-B14F-4D97-AF65-F5344CB8AC3E}">
        <p14:creationId xmlns:p14="http://schemas.microsoft.com/office/powerpoint/2010/main" val="33881441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47</a:t>
            </a:fld>
            <a:endParaRPr lang="cs-CZ"/>
          </a:p>
        </p:txBody>
      </p:sp>
    </p:spTree>
    <p:extLst>
      <p:ext uri="{BB962C8B-B14F-4D97-AF65-F5344CB8AC3E}">
        <p14:creationId xmlns:p14="http://schemas.microsoft.com/office/powerpoint/2010/main" val="4606774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49</a:t>
            </a:fld>
            <a:endParaRPr lang="cs-CZ"/>
          </a:p>
        </p:txBody>
      </p:sp>
    </p:spTree>
    <p:extLst>
      <p:ext uri="{BB962C8B-B14F-4D97-AF65-F5344CB8AC3E}">
        <p14:creationId xmlns:p14="http://schemas.microsoft.com/office/powerpoint/2010/main" val="588842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75</a:t>
            </a:fld>
            <a:endParaRPr lang="cs-CZ"/>
          </a:p>
        </p:txBody>
      </p:sp>
    </p:spTree>
    <p:extLst>
      <p:ext uri="{BB962C8B-B14F-4D97-AF65-F5344CB8AC3E}">
        <p14:creationId xmlns:p14="http://schemas.microsoft.com/office/powerpoint/2010/main" val="4026063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380539F4-9EA3-4A24-AB7D-61B39F758927}" type="datetimeFigureOut">
              <a:rPr lang="cs-CZ" smtClean="0"/>
              <a:t>08.09.2021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1813481-819F-4B85-85AA-1E88FCE8FA18}" type="slidenum">
              <a:rPr lang="cs-CZ" smtClean="0"/>
              <a:t>‹#›</a:t>
            </a:fld>
            <a:endParaRPr lang="cs-CZ"/>
          </a:p>
        </p:txBody>
      </p:sp>
    </p:spTree>
    <p:extLst>
      <p:ext uri="{BB962C8B-B14F-4D97-AF65-F5344CB8AC3E}">
        <p14:creationId xmlns:p14="http://schemas.microsoft.com/office/powerpoint/2010/main" val="684152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80539F4-9EA3-4A24-AB7D-61B39F758927}" type="datetimeFigureOut">
              <a:rPr lang="cs-CZ" smtClean="0"/>
              <a:t>08.09.2021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1813481-819F-4B85-85AA-1E88FCE8FA18}" type="slidenum">
              <a:rPr lang="cs-CZ" smtClean="0"/>
              <a:t>‹#›</a:t>
            </a:fld>
            <a:endParaRPr lang="cs-CZ"/>
          </a:p>
        </p:txBody>
      </p:sp>
    </p:spTree>
    <p:extLst>
      <p:ext uri="{BB962C8B-B14F-4D97-AF65-F5344CB8AC3E}">
        <p14:creationId xmlns:p14="http://schemas.microsoft.com/office/powerpoint/2010/main" val="835696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80539F4-9EA3-4A24-AB7D-61B39F758927}" type="datetimeFigureOut">
              <a:rPr lang="cs-CZ" smtClean="0"/>
              <a:t>08.09.2021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1813481-819F-4B85-85AA-1E88FCE8FA18}" type="slidenum">
              <a:rPr lang="cs-CZ" smtClean="0"/>
              <a:t>‹#›</a:t>
            </a:fld>
            <a:endParaRPr lang="cs-CZ"/>
          </a:p>
        </p:txBody>
      </p:sp>
    </p:spTree>
    <p:extLst>
      <p:ext uri="{BB962C8B-B14F-4D97-AF65-F5344CB8AC3E}">
        <p14:creationId xmlns:p14="http://schemas.microsoft.com/office/powerpoint/2010/main" val="39049122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5973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5"/>
            <a:ext cx="1274720" cy="994283"/>
          </a:xfrm>
          <a:prstGeom prst="rect">
            <a:avLst/>
          </a:prstGeom>
        </p:spPr>
      </p:pic>
      <p:sp>
        <p:nvSpPr>
          <p:cNvPr id="7" name="Nadpis 1"/>
          <p:cNvSpPr>
            <a:spLocks noGrp="1"/>
          </p:cNvSpPr>
          <p:nvPr>
            <p:ph type="title"/>
          </p:nvPr>
        </p:nvSpPr>
        <p:spPr>
          <a:xfrm>
            <a:off x="335360" y="260649"/>
            <a:ext cx="6048672" cy="676937"/>
          </a:xfrm>
          <a:prstGeom prst="rect">
            <a:avLst/>
          </a:prstGeom>
          <a:noFill/>
          <a:ln>
            <a:noFill/>
          </a:ln>
        </p:spPr>
        <p:txBody>
          <a:bodyPr anchor="t">
            <a:noAutofit/>
          </a:bodyPr>
          <a:lstStyle>
            <a:lvl1pPr algn="l">
              <a:defRPr sz="3200"/>
            </a:lvl1pPr>
          </a:lstStyle>
          <a:p>
            <a:pPr algn="l"/>
            <a:r>
              <a:rPr lang="cs-CZ" sz="32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0"/>
            <a:ext cx="3860800" cy="365125"/>
          </a:xfrm>
          <a:prstGeom prst="rect">
            <a:avLst/>
          </a:prstGeom>
        </p:spPr>
        <p:txBody>
          <a:bodyPr/>
          <a:lstStyle>
            <a:lvl1pPr algn="l">
              <a:defRPr sz="1067">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0"/>
            <a:ext cx="144016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1445436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80539F4-9EA3-4A24-AB7D-61B39F758927}" type="datetimeFigureOut">
              <a:rPr lang="cs-CZ" smtClean="0"/>
              <a:t>08.09.2021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1813481-819F-4B85-85AA-1E88FCE8FA18}" type="slidenum">
              <a:rPr lang="cs-CZ" smtClean="0"/>
              <a:t>‹#›</a:t>
            </a:fld>
            <a:endParaRPr lang="cs-CZ"/>
          </a:p>
        </p:txBody>
      </p:sp>
    </p:spTree>
    <p:extLst>
      <p:ext uri="{BB962C8B-B14F-4D97-AF65-F5344CB8AC3E}">
        <p14:creationId xmlns:p14="http://schemas.microsoft.com/office/powerpoint/2010/main" val="1411131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380539F4-9EA3-4A24-AB7D-61B39F758927}" type="datetimeFigureOut">
              <a:rPr lang="cs-CZ" smtClean="0"/>
              <a:t>08.09.2021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1813481-819F-4B85-85AA-1E88FCE8FA18}" type="slidenum">
              <a:rPr lang="cs-CZ" smtClean="0"/>
              <a:t>‹#›</a:t>
            </a:fld>
            <a:endParaRPr lang="cs-CZ"/>
          </a:p>
        </p:txBody>
      </p:sp>
    </p:spTree>
    <p:extLst>
      <p:ext uri="{BB962C8B-B14F-4D97-AF65-F5344CB8AC3E}">
        <p14:creationId xmlns:p14="http://schemas.microsoft.com/office/powerpoint/2010/main" val="29369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80539F4-9EA3-4A24-AB7D-61B39F758927}" type="datetimeFigureOut">
              <a:rPr lang="cs-CZ" smtClean="0"/>
              <a:t>08.09.2021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1813481-819F-4B85-85AA-1E88FCE8FA18}" type="slidenum">
              <a:rPr lang="cs-CZ" smtClean="0"/>
              <a:t>‹#›</a:t>
            </a:fld>
            <a:endParaRPr lang="cs-CZ"/>
          </a:p>
        </p:txBody>
      </p:sp>
    </p:spTree>
    <p:extLst>
      <p:ext uri="{BB962C8B-B14F-4D97-AF65-F5344CB8AC3E}">
        <p14:creationId xmlns:p14="http://schemas.microsoft.com/office/powerpoint/2010/main" val="392909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80539F4-9EA3-4A24-AB7D-61B39F758927}" type="datetimeFigureOut">
              <a:rPr lang="cs-CZ" smtClean="0"/>
              <a:t>08.09.2021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1813481-819F-4B85-85AA-1E88FCE8FA18}" type="slidenum">
              <a:rPr lang="cs-CZ" smtClean="0"/>
              <a:t>‹#›</a:t>
            </a:fld>
            <a:endParaRPr lang="cs-CZ"/>
          </a:p>
        </p:txBody>
      </p:sp>
    </p:spTree>
    <p:extLst>
      <p:ext uri="{BB962C8B-B14F-4D97-AF65-F5344CB8AC3E}">
        <p14:creationId xmlns:p14="http://schemas.microsoft.com/office/powerpoint/2010/main" val="3670267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80539F4-9EA3-4A24-AB7D-61B39F758927}" type="datetimeFigureOut">
              <a:rPr lang="cs-CZ" smtClean="0"/>
              <a:t>08.09.2021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1813481-819F-4B85-85AA-1E88FCE8FA18}" type="slidenum">
              <a:rPr lang="cs-CZ" smtClean="0"/>
              <a:t>‹#›</a:t>
            </a:fld>
            <a:endParaRPr lang="cs-CZ"/>
          </a:p>
        </p:txBody>
      </p:sp>
    </p:spTree>
    <p:extLst>
      <p:ext uri="{BB962C8B-B14F-4D97-AF65-F5344CB8AC3E}">
        <p14:creationId xmlns:p14="http://schemas.microsoft.com/office/powerpoint/2010/main" val="3841545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80539F4-9EA3-4A24-AB7D-61B39F758927}" type="datetimeFigureOut">
              <a:rPr lang="cs-CZ" smtClean="0"/>
              <a:t>08.09.2021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1813481-819F-4B85-85AA-1E88FCE8FA18}" type="slidenum">
              <a:rPr lang="cs-CZ" smtClean="0"/>
              <a:t>‹#›</a:t>
            </a:fld>
            <a:endParaRPr lang="cs-CZ"/>
          </a:p>
        </p:txBody>
      </p:sp>
    </p:spTree>
    <p:extLst>
      <p:ext uri="{BB962C8B-B14F-4D97-AF65-F5344CB8AC3E}">
        <p14:creationId xmlns:p14="http://schemas.microsoft.com/office/powerpoint/2010/main" val="1890559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380539F4-9EA3-4A24-AB7D-61B39F758927}" type="datetimeFigureOut">
              <a:rPr lang="cs-CZ" smtClean="0"/>
              <a:t>08.09.2021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1813481-819F-4B85-85AA-1E88FCE8FA18}" type="slidenum">
              <a:rPr lang="cs-CZ" smtClean="0"/>
              <a:t>‹#›</a:t>
            </a:fld>
            <a:endParaRPr lang="cs-CZ"/>
          </a:p>
        </p:txBody>
      </p:sp>
    </p:spTree>
    <p:extLst>
      <p:ext uri="{BB962C8B-B14F-4D97-AF65-F5344CB8AC3E}">
        <p14:creationId xmlns:p14="http://schemas.microsoft.com/office/powerpoint/2010/main" val="2721908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380539F4-9EA3-4A24-AB7D-61B39F758927}" type="datetimeFigureOut">
              <a:rPr lang="cs-CZ" smtClean="0"/>
              <a:t>08.09.2021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1813481-819F-4B85-85AA-1E88FCE8FA18}" type="slidenum">
              <a:rPr lang="cs-CZ" smtClean="0"/>
              <a:t>‹#›</a:t>
            </a:fld>
            <a:endParaRPr lang="cs-CZ"/>
          </a:p>
        </p:txBody>
      </p:sp>
    </p:spTree>
    <p:extLst>
      <p:ext uri="{BB962C8B-B14F-4D97-AF65-F5344CB8AC3E}">
        <p14:creationId xmlns:p14="http://schemas.microsoft.com/office/powerpoint/2010/main" val="3149926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0539F4-9EA3-4A24-AB7D-61B39F758927}" type="datetimeFigureOut">
              <a:rPr lang="cs-CZ" smtClean="0"/>
              <a:t>08.09.2021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813481-819F-4B85-85AA-1E88FCE8FA18}" type="slidenum">
              <a:rPr lang="cs-CZ" smtClean="0"/>
              <a:t>‹#›</a:t>
            </a:fld>
            <a:endParaRPr lang="cs-CZ"/>
          </a:p>
        </p:txBody>
      </p:sp>
    </p:spTree>
    <p:extLst>
      <p:ext uri="{BB962C8B-B14F-4D97-AF65-F5344CB8AC3E}">
        <p14:creationId xmlns:p14="http://schemas.microsoft.com/office/powerpoint/2010/main" val="3966195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70.pn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image" Target="../media/image80.pn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90.png"/><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40701"/>
            <a:ext cx="2266000" cy="1767481"/>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335360" y="1508787"/>
            <a:ext cx="7488832" cy="2880320"/>
          </a:xfrm>
          <a:prstGeom prst="rect">
            <a:avLst/>
          </a:prstGeom>
        </p:spPr>
        <p:txBody>
          <a:bodyPr anchor="t">
            <a:noAutofit/>
          </a:bodyPr>
          <a:lstStyle/>
          <a:p>
            <a:r>
              <a:rPr lang="cs-CZ" sz="4000" b="1" dirty="0">
                <a:solidFill>
                  <a:schemeClr val="bg1"/>
                </a:solidFill>
                <a:latin typeface="Times New Roman" panose="02020603050405020304" pitchFamily="18" charset="0"/>
                <a:cs typeface="Times New Roman" panose="02020603050405020304" pitchFamily="18" charset="0"/>
              </a:rPr>
              <a:t>Finanční a pojistná matematika</a:t>
            </a: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Důchody</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Dlouhodobé cenné papíry – dluhopisy, akcie</a:t>
            </a:r>
          </a:p>
        </p:txBody>
      </p:sp>
      <p:sp>
        <p:nvSpPr>
          <p:cNvPr id="9" name="Podnadpis 2"/>
          <p:cNvSpPr txBox="1">
            <a:spLocks/>
          </p:cNvSpPr>
          <p:nvPr/>
        </p:nvSpPr>
        <p:spPr>
          <a:xfrm>
            <a:off x="7920843" y="4738255"/>
            <a:ext cx="4042186" cy="1763087"/>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600" dirty="0">
                <a:solidFill>
                  <a:srgbClr val="307871"/>
                </a:solidFill>
                <a:latin typeface="Times New Roman" panose="02020603050405020304" pitchFamily="18" charset="0"/>
                <a:cs typeface="Times New Roman" panose="02020603050405020304" pitchFamily="18" charset="0"/>
              </a:rPr>
              <a:t>FIU/BKFPM</a:t>
            </a:r>
          </a:p>
          <a:p>
            <a:pPr algn="r"/>
            <a:r>
              <a:rPr lang="cs-CZ" altLang="cs-CZ" sz="1600" dirty="0">
                <a:solidFill>
                  <a:srgbClr val="307871"/>
                </a:solidFill>
                <a:latin typeface="Times New Roman" panose="02020603050405020304" pitchFamily="18" charset="0"/>
                <a:cs typeface="Times New Roman" panose="02020603050405020304" pitchFamily="18" charset="0"/>
              </a:rPr>
              <a:t>Ing. Roman Hlawiczka, Ph.D.</a:t>
            </a:r>
          </a:p>
          <a:p>
            <a:pPr algn="r"/>
            <a:r>
              <a:rPr lang="pl-PL" altLang="cs-CZ" sz="1600" dirty="0">
                <a:solidFill>
                  <a:srgbClr val="307871"/>
                </a:solidFill>
                <a:latin typeface="Times New Roman" panose="02020603050405020304" pitchFamily="18" charset="0"/>
                <a:cs typeface="Times New Roman" panose="02020603050405020304" pitchFamily="18" charset="0"/>
              </a:rPr>
              <a:t>Katedra financí a účetnictví</a:t>
            </a:r>
          </a:p>
        </p:txBody>
      </p:sp>
    </p:spTree>
    <p:extLst>
      <p:ext uri="{BB962C8B-B14F-4D97-AF65-F5344CB8AC3E}">
        <p14:creationId xmlns:p14="http://schemas.microsoft.com/office/powerpoint/2010/main" val="1480265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dirty="0"/>
              <a:t>Důchod rostoucí</a:t>
            </a:r>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68442" y="1227220"/>
                <a:ext cx="11833057" cy="5185010"/>
              </a:xfrm>
            </p:spPr>
            <p:txBody>
              <a:bodyPr>
                <a:normAutofit fontScale="62500" lnSpcReduction="20000"/>
              </a:bodyPr>
              <a:lstStyle/>
              <a:p>
                <a:pPr marL="0" indent="0">
                  <a:buNone/>
                </a:pPr>
                <a:r>
                  <a:rPr lang="cs-CZ" b="1" dirty="0"/>
                  <a:t>Důchod dočasný rostoucí tempem </a:t>
                </a:r>
                <a:r>
                  <a:rPr lang="cs-CZ" b="1" i="1" dirty="0"/>
                  <a:t>g</a:t>
                </a:r>
                <a:r>
                  <a:rPr lang="cs-CZ" b="1" dirty="0"/>
                  <a:t> za úrokové období</a:t>
                </a:r>
              </a:p>
              <a:p>
                <a:endParaRPr lang="cs-CZ" dirty="0"/>
              </a:p>
              <a:p>
                <a14:m>
                  <m:oMath xmlns:m="http://schemas.openxmlformats.org/officeDocument/2006/math">
                    <m:r>
                      <a:rPr lang="cs-CZ" sz="3600" i="1">
                        <a:latin typeface="Cambria Math" panose="02040503050406030204" pitchFamily="18" charset="0"/>
                      </a:rPr>
                      <m:t>𝐷</m:t>
                    </m:r>
                    <m:r>
                      <a:rPr lang="cs-CZ" sz="3600" i="1">
                        <a:latin typeface="Cambria Math" panose="02040503050406030204" pitchFamily="18" charset="0"/>
                      </a:rPr>
                      <m:t>=</m:t>
                    </m:r>
                    <m:r>
                      <a:rPr lang="cs-CZ" sz="3600" i="1">
                        <a:latin typeface="Cambria Math" panose="02040503050406030204" pitchFamily="18" charset="0"/>
                      </a:rPr>
                      <m:t>𝑎</m:t>
                    </m:r>
                    <m:r>
                      <a:rPr lang="en-US" sz="3600" i="1">
                        <a:latin typeface="Cambria Math" panose="02040503050406030204" pitchFamily="18" charset="0"/>
                      </a:rPr>
                      <m:t>∗</m:t>
                    </m:r>
                    <m:f>
                      <m:fPr>
                        <m:ctrlPr>
                          <a:rPr lang="en-US" sz="3600" i="1">
                            <a:latin typeface="Cambria Math" panose="02040503050406030204" pitchFamily="18" charset="0"/>
                          </a:rPr>
                        </m:ctrlPr>
                      </m:fPr>
                      <m:num>
                        <m:r>
                          <a:rPr lang="cs-CZ" sz="3600" i="1">
                            <a:latin typeface="Cambria Math" panose="02040503050406030204" pitchFamily="18" charset="0"/>
                          </a:rPr>
                          <m:t>1−</m:t>
                        </m:r>
                        <m:sSup>
                          <m:sSupPr>
                            <m:ctrlPr>
                              <a:rPr lang="cs-CZ" sz="3600" i="1">
                                <a:latin typeface="Cambria Math" panose="02040503050406030204" pitchFamily="18" charset="0"/>
                              </a:rPr>
                            </m:ctrlPr>
                          </m:sSupPr>
                          <m:e>
                            <m:d>
                              <m:dPr>
                                <m:ctrlPr>
                                  <a:rPr lang="cs-CZ" sz="3600" i="1">
                                    <a:latin typeface="Cambria Math" panose="02040503050406030204" pitchFamily="18" charset="0"/>
                                  </a:rPr>
                                </m:ctrlPr>
                              </m:dPr>
                              <m:e>
                                <m:f>
                                  <m:fPr>
                                    <m:ctrlPr>
                                      <a:rPr lang="cs-CZ" sz="3600" i="1">
                                        <a:latin typeface="Cambria Math" panose="02040503050406030204" pitchFamily="18" charset="0"/>
                                      </a:rPr>
                                    </m:ctrlPr>
                                  </m:fPr>
                                  <m:num>
                                    <m:r>
                                      <a:rPr lang="cs-CZ" sz="3600" i="1">
                                        <a:latin typeface="Cambria Math" panose="02040503050406030204" pitchFamily="18" charset="0"/>
                                      </a:rPr>
                                      <m:t>1+</m:t>
                                    </m:r>
                                    <m:r>
                                      <a:rPr lang="cs-CZ" sz="3600" i="1">
                                        <a:latin typeface="Cambria Math" panose="02040503050406030204" pitchFamily="18" charset="0"/>
                                      </a:rPr>
                                      <m:t>𝑔</m:t>
                                    </m:r>
                                  </m:num>
                                  <m:den>
                                    <m:r>
                                      <a:rPr lang="cs-CZ" sz="3600" i="1">
                                        <a:latin typeface="Cambria Math" panose="02040503050406030204" pitchFamily="18" charset="0"/>
                                      </a:rPr>
                                      <m:t>1+</m:t>
                                    </m:r>
                                    <m:r>
                                      <a:rPr lang="cs-CZ" sz="3600" i="1">
                                        <a:latin typeface="Cambria Math" panose="02040503050406030204" pitchFamily="18" charset="0"/>
                                      </a:rPr>
                                      <m:t>𝑖</m:t>
                                    </m:r>
                                  </m:den>
                                </m:f>
                              </m:e>
                            </m:d>
                          </m:e>
                          <m:sup>
                            <m:r>
                              <a:rPr lang="cs-CZ" sz="3600" i="1">
                                <a:latin typeface="Cambria Math" panose="02040503050406030204" pitchFamily="18" charset="0"/>
                              </a:rPr>
                              <m:t>𝑛</m:t>
                            </m:r>
                          </m:sup>
                        </m:sSup>
                      </m:num>
                      <m:den>
                        <m:r>
                          <a:rPr lang="cs-CZ" sz="3600" i="1">
                            <a:latin typeface="Cambria Math" panose="02040503050406030204" pitchFamily="18" charset="0"/>
                          </a:rPr>
                          <m:t>𝑖</m:t>
                        </m:r>
                        <m:r>
                          <a:rPr lang="cs-CZ" sz="3600" i="1">
                            <a:latin typeface="Cambria Math" panose="02040503050406030204" pitchFamily="18" charset="0"/>
                          </a:rPr>
                          <m:t>−</m:t>
                        </m:r>
                        <m:r>
                          <a:rPr lang="cs-CZ" sz="3600" i="1">
                            <a:latin typeface="Cambria Math" panose="02040503050406030204" pitchFamily="18" charset="0"/>
                          </a:rPr>
                          <m:t>𝑔</m:t>
                        </m:r>
                      </m:den>
                    </m:f>
                  </m:oMath>
                </a14:m>
                <a:endParaRPr lang="cs-CZ" sz="3600" dirty="0"/>
              </a:p>
              <a:p>
                <a:endParaRPr lang="cs-CZ" dirty="0"/>
              </a:p>
              <a:p>
                <a:endParaRPr lang="cs-CZ" dirty="0"/>
              </a:p>
              <a:p>
                <a:pPr marL="0" indent="0">
                  <a:buNone/>
                </a:pPr>
                <a:r>
                  <a:rPr lang="cs-CZ" b="1" dirty="0"/>
                  <a:t>Důchod věčný rostoucí tempem </a:t>
                </a:r>
                <a:r>
                  <a:rPr lang="cs-CZ" b="1" i="1" dirty="0"/>
                  <a:t>g</a:t>
                </a:r>
                <a:r>
                  <a:rPr lang="cs-CZ" b="1" dirty="0"/>
                  <a:t> za úrokové období</a:t>
                </a:r>
              </a:p>
              <a:p>
                <a:endParaRPr lang="cs-CZ" dirty="0"/>
              </a:p>
              <a:p>
                <a14:m>
                  <m:oMath xmlns:m="http://schemas.openxmlformats.org/officeDocument/2006/math">
                    <m:r>
                      <a:rPr lang="cs-CZ" sz="4000" i="1">
                        <a:latin typeface="Cambria Math" panose="02040503050406030204" pitchFamily="18" charset="0"/>
                      </a:rPr>
                      <m:t>𝐷</m:t>
                    </m:r>
                    <m:r>
                      <a:rPr lang="cs-CZ" sz="4000" i="1">
                        <a:latin typeface="Cambria Math" panose="02040503050406030204" pitchFamily="18" charset="0"/>
                      </a:rPr>
                      <m:t>=</m:t>
                    </m:r>
                    <m:f>
                      <m:fPr>
                        <m:ctrlPr>
                          <a:rPr lang="cs-CZ" sz="4000" i="1">
                            <a:latin typeface="Cambria Math" panose="02040503050406030204" pitchFamily="18" charset="0"/>
                          </a:rPr>
                        </m:ctrlPr>
                      </m:fPr>
                      <m:num>
                        <m:r>
                          <a:rPr lang="cs-CZ" sz="4000" i="1">
                            <a:latin typeface="Cambria Math" panose="02040503050406030204" pitchFamily="18" charset="0"/>
                          </a:rPr>
                          <m:t>𝑎</m:t>
                        </m:r>
                      </m:num>
                      <m:den>
                        <m:r>
                          <a:rPr lang="cs-CZ" sz="4000" i="1">
                            <a:latin typeface="Cambria Math" panose="02040503050406030204" pitchFamily="18" charset="0"/>
                          </a:rPr>
                          <m:t>𝑖</m:t>
                        </m:r>
                        <m:r>
                          <a:rPr lang="cs-CZ" sz="4000" i="1">
                            <a:latin typeface="Cambria Math" panose="02040503050406030204" pitchFamily="18" charset="0"/>
                          </a:rPr>
                          <m:t>−</m:t>
                        </m:r>
                        <m:r>
                          <a:rPr lang="cs-CZ" sz="4000" i="1">
                            <a:latin typeface="Cambria Math" panose="02040503050406030204" pitchFamily="18" charset="0"/>
                          </a:rPr>
                          <m:t>𝑔</m:t>
                        </m:r>
                      </m:den>
                    </m:f>
                  </m:oMath>
                </a14:m>
                <a:r>
                  <a:rPr lang="cs-CZ" sz="4000" dirty="0"/>
                  <a:t>, </a:t>
                </a:r>
                <a:r>
                  <a:rPr lang="cs-CZ" dirty="0"/>
                  <a:t>	pokud </a:t>
                </a:r>
                <a:r>
                  <a:rPr lang="cs-CZ" i="1" dirty="0"/>
                  <a:t>g</a:t>
                </a:r>
                <a:r>
                  <a:rPr lang="cs-CZ" dirty="0"/>
                  <a:t> </a:t>
                </a:r>
                <a:r>
                  <a:rPr lang="en-US" dirty="0"/>
                  <a:t>&lt;</a:t>
                </a:r>
                <a:r>
                  <a:rPr lang="cs-CZ" dirty="0"/>
                  <a:t> </a:t>
                </a:r>
                <a:r>
                  <a:rPr lang="cs-CZ" i="1" dirty="0"/>
                  <a:t>i</a:t>
                </a:r>
              </a:p>
              <a:p>
                <a:endParaRPr lang="cs-CZ" i="1" dirty="0"/>
              </a:p>
              <a:p>
                <a:endParaRPr lang="cs-CZ" i="1" dirty="0"/>
              </a:p>
              <a:p>
                <a:r>
                  <a:rPr lang="cs-CZ" sz="2400" i="1" dirty="0"/>
                  <a:t>D</a:t>
                </a:r>
                <a:r>
                  <a:rPr lang="cs-CZ" sz="2400" dirty="0"/>
                  <a:t> – počáteční hodnota důchodu (současná hodnota pravidelných plateb)</a:t>
                </a:r>
              </a:p>
              <a:p>
                <a:r>
                  <a:rPr lang="cs-CZ" sz="2400" i="1" dirty="0"/>
                  <a:t>i </a:t>
                </a:r>
                <a:r>
                  <a:rPr lang="cs-CZ" sz="2400" dirty="0"/>
                  <a:t>– úroková sazba v úrokovém období</a:t>
                </a:r>
              </a:p>
              <a:p>
                <a:r>
                  <a:rPr lang="cs-CZ" sz="2400" i="1" dirty="0"/>
                  <a:t>a</a:t>
                </a:r>
                <a:r>
                  <a:rPr lang="cs-CZ" sz="2400" dirty="0"/>
                  <a:t> – velikost jedné pravidelné platby, anuita</a:t>
                </a:r>
              </a:p>
              <a:p>
                <a:r>
                  <a:rPr lang="cs-CZ" sz="2400" i="1" dirty="0"/>
                  <a:t>g – </a:t>
                </a:r>
                <a:r>
                  <a:rPr lang="cs-CZ" sz="2400" dirty="0"/>
                  <a:t>tempo růstu vyplácených částek</a:t>
                </a:r>
              </a:p>
              <a:p>
                <a:endParaRPr lang="cs-CZ" i="1"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68442" y="1227220"/>
                <a:ext cx="11833057" cy="5185010"/>
              </a:xfrm>
              <a:blipFill rotWithShape="0">
                <a:blip r:embed="rId2"/>
                <a:stretch>
                  <a:fillRect l="-464" t="-1880"/>
                </a:stretch>
              </a:blipFill>
            </p:spPr>
            <p:txBody>
              <a:bodyPr/>
              <a:lstStyle/>
              <a:p>
                <a:r>
                  <a:rPr lang="cs-CZ">
                    <a:noFill/>
                  </a:rPr>
                  <a:t> </a:t>
                </a:r>
              </a:p>
            </p:txBody>
          </p:sp>
        </mc:Fallback>
      </mc:AlternateContent>
    </p:spTree>
    <p:extLst>
      <p:ext uri="{BB962C8B-B14F-4D97-AF65-F5344CB8AC3E}">
        <p14:creationId xmlns:p14="http://schemas.microsoft.com/office/powerpoint/2010/main" val="2751607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dirty="0"/>
              <a:t>Příklad</a:t>
            </a:r>
          </a:p>
        </p:txBody>
      </p:sp>
      <p:sp>
        <p:nvSpPr>
          <p:cNvPr id="3" name="Zástupný symbol pro obsah 2"/>
          <p:cNvSpPr>
            <a:spLocks noGrp="1"/>
          </p:cNvSpPr>
          <p:nvPr>
            <p:ph idx="4294967295"/>
          </p:nvPr>
        </p:nvSpPr>
        <p:spPr>
          <a:xfrm>
            <a:off x="168442" y="1297172"/>
            <a:ext cx="11833057" cy="5115058"/>
          </a:xfrm>
        </p:spPr>
        <p:txBody>
          <a:bodyPr>
            <a:normAutofit/>
          </a:bodyPr>
          <a:lstStyle/>
          <a:p>
            <a:pPr lvl="0" algn="just"/>
            <a:r>
              <a:rPr lang="cs-CZ" dirty="0"/>
              <a:t>3. Absolvent OPF si chce začít ve 25 letech spořit na důchod, kam předpokládá, že půjde v 65 letech. V důchodu si chce nechat vyplácet po dobu 15 let měsíčně polhůtně 10 000 Kč s růstem výše této platby o 0,2 % oproti předchozímu měsíci. Kolik musí spořit na konci každého měsíce, pokud po celou dobu spoření i vyplácení důchodu bude účet úročen roční úrokovou sazbou 6 % s měsíčním připisování úroků a z úroků bude strhávána srážková daň 15 %?</a:t>
            </a:r>
          </a:p>
        </p:txBody>
      </p:sp>
    </p:spTree>
    <p:extLst>
      <p:ext uri="{BB962C8B-B14F-4D97-AF65-F5344CB8AC3E}">
        <p14:creationId xmlns:p14="http://schemas.microsoft.com/office/powerpoint/2010/main" val="500937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dirty="0"/>
              <a:t>Důchod odložený</a:t>
            </a:r>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68442" y="1227220"/>
                <a:ext cx="11833057" cy="5185010"/>
              </a:xfrm>
            </p:spPr>
            <p:txBody>
              <a:bodyPr>
                <a:normAutofit/>
              </a:bodyPr>
              <a:lstStyle/>
              <a:p>
                <a:pPr marL="0" indent="0" algn="just">
                  <a:buNone/>
                </a:pPr>
                <a:r>
                  <a:rPr lang="cs-CZ" b="1" dirty="0"/>
                  <a:t>Důchod odložený o </a:t>
                </a:r>
                <a:r>
                  <a:rPr lang="cs-CZ" b="1" i="1" dirty="0"/>
                  <a:t>r</a:t>
                </a:r>
                <a:r>
                  <a:rPr lang="cs-CZ" b="1" dirty="0"/>
                  <a:t> úrokových období</a:t>
                </a:r>
              </a:p>
              <a:p>
                <a:pPr algn="just"/>
                <a:r>
                  <a:rPr lang="cs-CZ" dirty="0"/>
                  <a:t>Pokud výplata důchodu nezačíná ihned, ale až za r úrokových období, musíme všechny vzorce upravit vynásobením </a:t>
                </a:r>
                <a14:m>
                  <m:oMath xmlns:m="http://schemas.openxmlformats.org/officeDocument/2006/math">
                    <m:sSup>
                      <m:sSupPr>
                        <m:ctrlPr>
                          <a:rPr lang="cs-CZ" sz="4000" b="1" i="1">
                            <a:latin typeface="Cambria Math" panose="02040503050406030204" pitchFamily="18" charset="0"/>
                          </a:rPr>
                        </m:ctrlPr>
                      </m:sSupPr>
                      <m:e>
                        <m:r>
                          <a:rPr lang="cs-CZ" sz="4000" b="1" i="1">
                            <a:latin typeface="Cambria Math" panose="02040503050406030204" pitchFamily="18" charset="0"/>
                          </a:rPr>
                          <m:t>𝒗</m:t>
                        </m:r>
                      </m:e>
                      <m:sup>
                        <m:r>
                          <a:rPr lang="cs-CZ" sz="4000" b="1" i="1">
                            <a:latin typeface="Cambria Math" panose="02040503050406030204" pitchFamily="18" charset="0"/>
                          </a:rPr>
                          <m:t>𝒓</m:t>
                        </m:r>
                      </m:sup>
                    </m:sSup>
                  </m:oMath>
                </a14:m>
                <a:r>
                  <a:rPr lang="cs-CZ" dirty="0"/>
                  <a:t> - diskontujeme tedy navíc všechny platby o </a:t>
                </a:r>
                <a:r>
                  <a:rPr lang="cs-CZ" i="1" dirty="0"/>
                  <a:t>r</a:t>
                </a:r>
                <a:r>
                  <a:rPr lang="cs-CZ" dirty="0"/>
                  <a:t> období.</a:t>
                </a:r>
              </a:p>
              <a:p>
                <a:pPr algn="just"/>
                <a:endParaRPr lang="cs-CZ" dirty="0"/>
              </a:p>
              <a:p>
                <a:pPr algn="just"/>
                <a:r>
                  <a:rPr lang="cs-CZ" i="1" dirty="0"/>
                  <a:t>v</a:t>
                </a:r>
                <a:r>
                  <a:rPr lang="cs-CZ" dirty="0"/>
                  <a:t> – diskontní faktor </a:t>
                </a:r>
                <a14:m>
                  <m:oMath xmlns:m="http://schemas.openxmlformats.org/officeDocument/2006/math">
                    <m:r>
                      <a:rPr lang="cs-CZ" sz="3200" i="1">
                        <a:latin typeface="Cambria Math" panose="02040503050406030204" pitchFamily="18" charset="0"/>
                      </a:rPr>
                      <m:t>𝑣</m:t>
                    </m:r>
                    <m:r>
                      <a:rPr lang="cs-CZ" sz="3200" i="1">
                        <a:latin typeface="Cambria Math" panose="02040503050406030204" pitchFamily="18" charset="0"/>
                      </a:rPr>
                      <m:t>=</m:t>
                    </m:r>
                    <m:f>
                      <m:fPr>
                        <m:ctrlPr>
                          <a:rPr lang="cs-CZ" sz="3200" i="1">
                            <a:latin typeface="Cambria Math" panose="02040503050406030204" pitchFamily="18" charset="0"/>
                          </a:rPr>
                        </m:ctrlPr>
                      </m:fPr>
                      <m:num>
                        <m:r>
                          <a:rPr lang="cs-CZ" sz="3200" i="1">
                            <a:latin typeface="Cambria Math" panose="02040503050406030204" pitchFamily="18" charset="0"/>
                          </a:rPr>
                          <m:t>1</m:t>
                        </m:r>
                      </m:num>
                      <m:den>
                        <m:r>
                          <a:rPr lang="cs-CZ" sz="3200" i="1">
                            <a:latin typeface="Cambria Math" panose="02040503050406030204" pitchFamily="18" charset="0"/>
                          </a:rPr>
                          <m:t>1+</m:t>
                        </m:r>
                        <m:r>
                          <a:rPr lang="cs-CZ" sz="3200" i="1">
                            <a:latin typeface="Cambria Math" panose="02040503050406030204" pitchFamily="18" charset="0"/>
                          </a:rPr>
                          <m:t>𝑖</m:t>
                        </m:r>
                      </m:den>
                    </m:f>
                  </m:oMath>
                </a14:m>
                <a:endParaRPr lang="cs-CZ" sz="3200" dirty="0"/>
              </a:p>
              <a:p>
                <a:pPr algn="just"/>
                <a:r>
                  <a:rPr lang="cs-CZ" i="1" dirty="0"/>
                  <a:t>i</a:t>
                </a:r>
                <a:r>
                  <a:rPr lang="cs-CZ" dirty="0"/>
                  <a:t> – úroková sazba v úrokovém období (ne nutně ročním)</a:t>
                </a:r>
              </a:p>
              <a:p>
                <a:pPr algn="just"/>
                <a:r>
                  <a:rPr lang="cs-CZ" i="1" dirty="0"/>
                  <a:t>r</a:t>
                </a:r>
                <a:r>
                  <a:rPr lang="cs-CZ" dirty="0"/>
                  <a:t> – počet úrokových období před první výplatou</a:t>
                </a:r>
              </a:p>
              <a:p>
                <a:pPr marL="0" indent="0" algn="just">
                  <a:buNone/>
                </a:pPr>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68442" y="1227220"/>
                <a:ext cx="11833057" cy="5185010"/>
              </a:xfrm>
              <a:blipFill rotWithShape="0">
                <a:blip r:embed="rId2"/>
                <a:stretch>
                  <a:fillRect l="-1082" t="-1880" r="-1030"/>
                </a:stretch>
              </a:blipFill>
            </p:spPr>
            <p:txBody>
              <a:bodyPr/>
              <a:lstStyle/>
              <a:p>
                <a:r>
                  <a:rPr lang="cs-CZ">
                    <a:noFill/>
                  </a:rPr>
                  <a:t> </a:t>
                </a:r>
              </a:p>
            </p:txBody>
          </p:sp>
        </mc:Fallback>
      </mc:AlternateContent>
    </p:spTree>
    <p:extLst>
      <p:ext uri="{BB962C8B-B14F-4D97-AF65-F5344CB8AC3E}">
        <p14:creationId xmlns:p14="http://schemas.microsoft.com/office/powerpoint/2010/main" val="3116586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43339" y="1124744"/>
            <a:ext cx="11809312" cy="4896544"/>
          </a:xfrm>
          <a:prstGeom prst="rect">
            <a:avLst/>
          </a:prstGeom>
        </p:spPr>
        <p:txBody>
          <a:bodyPr>
            <a:noAutofit/>
          </a:bodyPr>
          <a:lstStyle/>
          <a:p>
            <a:endParaRPr lang="cs-CZ" altLang="cs-CZ" sz="2667" dirty="0"/>
          </a:p>
          <a:p>
            <a:pPr>
              <a:buClr>
                <a:srgbClr val="307871"/>
              </a:buClr>
            </a:pPr>
            <a:endParaRPr lang="cs-CZ" sz="2667" dirty="0"/>
          </a:p>
          <a:p>
            <a:pPr>
              <a:buClr>
                <a:srgbClr val="307871"/>
              </a:buClr>
            </a:pPr>
            <a:endParaRPr lang="cs-CZ" sz="1867" dirty="0"/>
          </a:p>
        </p:txBody>
      </p:sp>
      <p:sp>
        <p:nvSpPr>
          <p:cNvPr id="6" name="Nadpis 5"/>
          <p:cNvSpPr>
            <a:spLocks noGrp="1"/>
          </p:cNvSpPr>
          <p:nvPr>
            <p:ph type="title"/>
          </p:nvPr>
        </p:nvSpPr>
        <p:spPr>
          <a:xfrm>
            <a:off x="239349" y="260649"/>
            <a:ext cx="7872875" cy="676937"/>
          </a:xfrm>
        </p:spPr>
        <p:txBody>
          <a:bodyPr/>
          <a:lstStyle/>
          <a:p>
            <a:r>
              <a:rPr lang="cs-CZ" altLang="cs-CZ" dirty="0"/>
              <a:t>Příklad</a:t>
            </a:r>
          </a:p>
        </p:txBody>
      </p:sp>
      <p:sp>
        <p:nvSpPr>
          <p:cNvPr id="5" name="Obdélník 1"/>
          <p:cNvSpPr>
            <a:spLocks noChangeArrowheads="1"/>
          </p:cNvSpPr>
          <p:nvPr/>
        </p:nvSpPr>
        <p:spPr bwMode="auto">
          <a:xfrm>
            <a:off x="239349" y="1225618"/>
            <a:ext cx="1171330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cs-CZ" altLang="cs-CZ" sz="2400" dirty="0"/>
              <a:t>4. Jak velkou částku musíme dnes při neměnné úrokové sazbě 6% </a:t>
            </a:r>
            <a:r>
              <a:rPr lang="cs-CZ" altLang="cs-CZ" sz="2400" dirty="0" err="1"/>
              <a:t>p.a</a:t>
            </a:r>
            <a:r>
              <a:rPr lang="cs-CZ" altLang="cs-CZ" sz="2400" dirty="0"/>
              <a:t>. uložit novorozenému dítěti, aby v 19 letech mělo takový kapitál, který by mu zabezpečil po dobu 7 let (do 26 věku) měsíční polhůtní důchod ve výši 3.000 Kč?</a:t>
            </a:r>
          </a:p>
          <a:p>
            <a:pPr algn="ctr"/>
            <a:endParaRPr lang="cs-CZ" altLang="cs-CZ" sz="2400" dirty="0">
              <a:solidFill>
                <a:srgbClr val="FF0000"/>
              </a:solidFill>
            </a:endParaRPr>
          </a:p>
          <a:p>
            <a:pPr algn="ctr"/>
            <a:endParaRPr lang="cs-CZ" altLang="cs-CZ" sz="2400" dirty="0">
              <a:solidFill>
                <a:srgbClr val="FF0000"/>
              </a:solidFill>
            </a:endParaRPr>
          </a:p>
        </p:txBody>
      </p:sp>
    </p:spTree>
    <p:extLst>
      <p:ext uri="{BB962C8B-B14F-4D97-AF65-F5344CB8AC3E}">
        <p14:creationId xmlns:p14="http://schemas.microsoft.com/office/powerpoint/2010/main" val="3357737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dirty="0"/>
              <a:t>Příklady</a:t>
            </a:r>
          </a:p>
        </p:txBody>
      </p:sp>
      <p:sp>
        <p:nvSpPr>
          <p:cNvPr id="3" name="Zástupný symbol pro obsah 2"/>
          <p:cNvSpPr>
            <a:spLocks noGrp="1"/>
          </p:cNvSpPr>
          <p:nvPr>
            <p:ph idx="4294967295"/>
          </p:nvPr>
        </p:nvSpPr>
        <p:spPr>
          <a:xfrm>
            <a:off x="168442" y="1227220"/>
            <a:ext cx="11833057" cy="5185010"/>
          </a:xfrm>
        </p:spPr>
        <p:txBody>
          <a:bodyPr>
            <a:normAutofit/>
          </a:bodyPr>
          <a:lstStyle/>
          <a:p>
            <a:pPr algn="just"/>
            <a:r>
              <a:rPr lang="cs-CZ" dirty="0"/>
              <a:t>5. Zvažujete koupi nemovitosti k trvalému pronajímání. Odhadujete, že bude (po odečtení všech poplatků včetně nákladů na údržbu) vynášet čisté nájemné 14 500 Kč na konci každého měsíce. Předpokládáte její držbu po dobu 15 let a poté její prodej za 5 mil. Kč. Při jaké aktuální ceně jste ochotni nemovitost koupit, pokud ji kupujete na 100% hypotéku při neměnné úrokové sazbě 5 % </a:t>
            </a:r>
            <a:r>
              <a:rPr lang="cs-CZ" dirty="0" err="1"/>
              <a:t>p.a</a:t>
            </a:r>
            <a:r>
              <a:rPr lang="cs-CZ" dirty="0"/>
              <a:t>. s ročním úročením? Pozn. abstrahujeme od daní.</a:t>
            </a:r>
          </a:p>
          <a:p>
            <a:pPr algn="just"/>
            <a:endParaRPr lang="cs-CZ" dirty="0"/>
          </a:p>
          <a:p>
            <a:pPr algn="just"/>
            <a:endParaRPr lang="cs-CZ" dirty="0"/>
          </a:p>
        </p:txBody>
      </p:sp>
    </p:spTree>
    <p:extLst>
      <p:ext uri="{BB962C8B-B14F-4D97-AF65-F5344CB8AC3E}">
        <p14:creationId xmlns:p14="http://schemas.microsoft.com/office/powerpoint/2010/main" val="1653293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40701"/>
            <a:ext cx="2266000" cy="1767481"/>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335360" y="1508787"/>
            <a:ext cx="7488832" cy="2880320"/>
          </a:xfrm>
          <a:prstGeom prst="rect">
            <a:avLst/>
          </a:prstGeom>
        </p:spPr>
        <p:txBody>
          <a:bodyPr anchor="t">
            <a:noAutofit/>
          </a:bodyPr>
          <a:lstStyle/>
          <a:p>
            <a:r>
              <a:rPr lang="cs-CZ" sz="4000" b="1" dirty="0">
                <a:solidFill>
                  <a:schemeClr val="bg1"/>
                </a:solidFill>
                <a:latin typeface="Times New Roman" panose="02020603050405020304" pitchFamily="18" charset="0"/>
                <a:cs typeface="Times New Roman" panose="02020603050405020304" pitchFamily="18" charset="0"/>
              </a:rPr>
              <a:t>Dlouhodobé cenné papíry</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Dluhopisy</a:t>
            </a:r>
          </a:p>
        </p:txBody>
      </p:sp>
    </p:spTree>
    <p:extLst>
      <p:ext uri="{BB962C8B-B14F-4D97-AF65-F5344CB8AC3E}">
        <p14:creationId xmlns:p14="http://schemas.microsoft.com/office/powerpoint/2010/main" val="24302734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59" y="260649"/>
            <a:ext cx="9795229" cy="653751"/>
          </a:xfrm>
        </p:spPr>
        <p:txBody>
          <a:bodyPr>
            <a:normAutofit/>
          </a:bodyPr>
          <a:lstStyle/>
          <a:p>
            <a:r>
              <a:rPr lang="cs-CZ" sz="4000" dirty="0"/>
              <a:t>Dluhopisy</a:t>
            </a:r>
          </a:p>
        </p:txBody>
      </p:sp>
      <p:sp>
        <p:nvSpPr>
          <p:cNvPr id="3" name="Zástupný symbol pro obsah 2"/>
          <p:cNvSpPr>
            <a:spLocks noGrp="1"/>
          </p:cNvSpPr>
          <p:nvPr>
            <p:ph idx="4294967295"/>
          </p:nvPr>
        </p:nvSpPr>
        <p:spPr>
          <a:xfrm>
            <a:off x="421104" y="1431758"/>
            <a:ext cx="11478127" cy="4969042"/>
          </a:xfrm>
        </p:spPr>
        <p:txBody>
          <a:bodyPr>
            <a:normAutofit/>
          </a:bodyPr>
          <a:lstStyle/>
          <a:p>
            <a:pPr algn="just"/>
            <a:r>
              <a:rPr lang="cs-CZ" dirty="0"/>
              <a:t>Dluhopis (obligace, bond) je cenný papír, který vyjadřuje dlužnický závazek emitenta vůči oprávněnému majiteli dluhopisu. </a:t>
            </a:r>
          </a:p>
          <a:p>
            <a:pPr algn="just"/>
            <a:r>
              <a:rPr lang="cs-CZ" dirty="0"/>
              <a:t>Majitel dluhopisu má nárok požadovat po emitentovi splacení nominální hodnoty v době splatnosti dluhopisu a v určených termínech i stanovených výnosů.</a:t>
            </a:r>
          </a:p>
        </p:txBody>
      </p:sp>
    </p:spTree>
    <p:extLst>
      <p:ext uri="{BB962C8B-B14F-4D97-AF65-F5344CB8AC3E}">
        <p14:creationId xmlns:p14="http://schemas.microsoft.com/office/powerpoint/2010/main" val="171107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50"/>
            <a:ext cx="10011798" cy="617656"/>
          </a:xfrm>
        </p:spPr>
        <p:txBody>
          <a:bodyPr>
            <a:normAutofit fontScale="90000"/>
          </a:bodyPr>
          <a:lstStyle/>
          <a:p>
            <a:endParaRPr lang="cs-CZ" sz="4000" dirty="0"/>
          </a:p>
        </p:txBody>
      </p:sp>
      <p:sp>
        <p:nvSpPr>
          <p:cNvPr id="3" name="Zástupný symbol pro obsah 2"/>
          <p:cNvSpPr>
            <a:spLocks noGrp="1"/>
          </p:cNvSpPr>
          <p:nvPr>
            <p:ph idx="4294967295"/>
          </p:nvPr>
        </p:nvSpPr>
        <p:spPr>
          <a:xfrm>
            <a:off x="335360" y="1395662"/>
            <a:ext cx="11620420" cy="4833687"/>
          </a:xfrm>
        </p:spPr>
        <p:txBody>
          <a:bodyPr>
            <a:normAutofit/>
          </a:bodyPr>
          <a:lstStyle/>
          <a:p>
            <a:pPr algn="just">
              <a:spcBef>
                <a:spcPts val="1200"/>
              </a:spcBef>
            </a:pPr>
            <a:r>
              <a:rPr lang="cs-CZ" sz="3000" dirty="0"/>
              <a:t>V době splatnosti dochází ke splacení nominální hodnoty dluhopisu, z hlediska délky doby do splatnosti rozlišujeme dluhopisy:</a:t>
            </a:r>
          </a:p>
          <a:p>
            <a:pPr lvl="1" algn="just">
              <a:spcBef>
                <a:spcPts val="1200"/>
              </a:spcBef>
            </a:pPr>
            <a:r>
              <a:rPr lang="cs-CZ" sz="2800" b="1" dirty="0"/>
              <a:t>Krátkodobé</a:t>
            </a:r>
            <a:r>
              <a:rPr lang="cs-CZ" sz="2800" dirty="0"/>
              <a:t> – mají splatnost stanovenou do jednoho roku</a:t>
            </a:r>
          </a:p>
          <a:p>
            <a:pPr lvl="1" algn="just">
              <a:spcBef>
                <a:spcPts val="1200"/>
              </a:spcBef>
            </a:pPr>
            <a:r>
              <a:rPr lang="cs-CZ" sz="2800" b="1" dirty="0"/>
              <a:t>Střednědobé</a:t>
            </a:r>
            <a:r>
              <a:rPr lang="cs-CZ" sz="2800" dirty="0"/>
              <a:t> – mají splatnost od jednoho do čtyř let</a:t>
            </a:r>
          </a:p>
          <a:p>
            <a:pPr lvl="1" algn="just">
              <a:spcBef>
                <a:spcPts val="1200"/>
              </a:spcBef>
            </a:pPr>
            <a:r>
              <a:rPr lang="cs-CZ" sz="2800" b="1" dirty="0"/>
              <a:t>Dlouhodobé</a:t>
            </a:r>
            <a:r>
              <a:rPr lang="cs-CZ" sz="2800" dirty="0"/>
              <a:t> – se splatností delší než čtyři roky</a:t>
            </a:r>
          </a:p>
          <a:p>
            <a:pPr lvl="1" algn="just">
              <a:spcBef>
                <a:spcPts val="1200"/>
              </a:spcBef>
            </a:pPr>
            <a:r>
              <a:rPr lang="cs-CZ" sz="2800" b="1" dirty="0"/>
              <a:t>Věčné</a:t>
            </a:r>
            <a:r>
              <a:rPr lang="cs-CZ" sz="2800" dirty="0"/>
              <a:t> </a:t>
            </a:r>
            <a:r>
              <a:rPr lang="cs-CZ" sz="2800" b="1" dirty="0"/>
              <a:t>renty</a:t>
            </a:r>
            <a:r>
              <a:rPr lang="cs-CZ" sz="2800" dirty="0"/>
              <a:t> neboli </a:t>
            </a:r>
            <a:r>
              <a:rPr lang="cs-CZ" sz="2800" b="1" dirty="0"/>
              <a:t>konzoly</a:t>
            </a:r>
            <a:r>
              <a:rPr lang="cs-CZ" sz="2800" dirty="0"/>
              <a:t> – speciální druhy dluhopisů, které nemají stanovenou splatnost, to znamená, že u nich nikdy nedochází ke splacení nominální hodnoty, jsou vypláceny pouze úrokové výnosy.</a:t>
            </a:r>
          </a:p>
          <a:p>
            <a:pPr algn="just">
              <a:spcBef>
                <a:spcPts val="1200"/>
              </a:spcBef>
            </a:pPr>
            <a:endParaRPr lang="cs-CZ" sz="3000" dirty="0"/>
          </a:p>
        </p:txBody>
      </p:sp>
    </p:spTree>
    <p:extLst>
      <p:ext uri="{BB962C8B-B14F-4D97-AF65-F5344CB8AC3E}">
        <p14:creationId xmlns:p14="http://schemas.microsoft.com/office/powerpoint/2010/main" val="41115570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335360" y="260649"/>
            <a:ext cx="10011798" cy="737972"/>
          </a:xfrm>
        </p:spPr>
        <p:txBody>
          <a:bodyPr/>
          <a:lstStyle/>
          <a:p>
            <a:endParaRPr lang="cs-CZ" dirty="0"/>
          </a:p>
        </p:txBody>
      </p:sp>
      <p:sp>
        <p:nvSpPr>
          <p:cNvPr id="3" name="Zástupný symbol pro obsah 2"/>
          <p:cNvSpPr>
            <a:spLocks noGrp="1"/>
          </p:cNvSpPr>
          <p:nvPr>
            <p:ph idx="4294967295"/>
          </p:nvPr>
        </p:nvSpPr>
        <p:spPr>
          <a:xfrm>
            <a:off x="228599" y="1407695"/>
            <a:ext cx="11562347" cy="4343399"/>
          </a:xfrm>
        </p:spPr>
        <p:txBody>
          <a:bodyPr>
            <a:normAutofit/>
          </a:bodyPr>
          <a:lstStyle/>
          <a:p>
            <a:pPr algn="just"/>
            <a:r>
              <a:rPr lang="cs-CZ" sz="3200" dirty="0"/>
              <a:t>Splatnost dluhopisu může být v emisních podmínkách modifikována zvláštními právy emitenta a dlužníka.</a:t>
            </a:r>
          </a:p>
          <a:p>
            <a:pPr algn="just"/>
            <a:r>
              <a:rPr lang="cs-CZ" sz="3200" dirty="0"/>
              <a:t>Emitent si může vyhradit právo na předčasné vyplacení dluhopisů (</a:t>
            </a:r>
            <a:r>
              <a:rPr lang="cs-CZ" sz="3200" b="1" dirty="0"/>
              <a:t>dluhopisy s call opcí</a:t>
            </a:r>
            <a:r>
              <a:rPr lang="cs-CZ" sz="3200" dirty="0"/>
              <a:t>) nebo naopak může být toto právo dáno majiteli dluhopisu (</a:t>
            </a:r>
            <a:r>
              <a:rPr lang="cs-CZ" sz="3200" b="1" dirty="0"/>
              <a:t>dluhopisy s </a:t>
            </a:r>
            <a:r>
              <a:rPr lang="cs-CZ" sz="3200" b="1" dirty="0" err="1"/>
              <a:t>put</a:t>
            </a:r>
            <a:r>
              <a:rPr lang="cs-CZ" sz="3200" b="1" dirty="0"/>
              <a:t> opcí</a:t>
            </a:r>
            <a:r>
              <a:rPr lang="cs-CZ" sz="3200" dirty="0"/>
              <a:t>).</a:t>
            </a:r>
          </a:p>
          <a:p>
            <a:pPr algn="just"/>
            <a:endParaRPr lang="cs-CZ" sz="3200" dirty="0"/>
          </a:p>
        </p:txBody>
      </p:sp>
    </p:spTree>
    <p:extLst>
      <p:ext uri="{BB962C8B-B14F-4D97-AF65-F5344CB8AC3E}">
        <p14:creationId xmlns:p14="http://schemas.microsoft.com/office/powerpoint/2010/main" val="2340603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071956" cy="641719"/>
          </a:xfrm>
        </p:spPr>
        <p:txBody>
          <a:bodyPr/>
          <a:lstStyle/>
          <a:p>
            <a:endParaRPr lang="cs-CZ" dirty="0"/>
          </a:p>
        </p:txBody>
      </p:sp>
      <p:sp>
        <p:nvSpPr>
          <p:cNvPr id="3" name="Zástupný symbol pro obsah 2"/>
          <p:cNvSpPr>
            <a:spLocks noGrp="1"/>
          </p:cNvSpPr>
          <p:nvPr>
            <p:ph idx="4294967295"/>
          </p:nvPr>
        </p:nvSpPr>
        <p:spPr>
          <a:xfrm>
            <a:off x="180474" y="1347537"/>
            <a:ext cx="11754852" cy="4644189"/>
          </a:xfrm>
        </p:spPr>
        <p:txBody>
          <a:bodyPr>
            <a:normAutofit fontScale="92500"/>
          </a:bodyPr>
          <a:lstStyle/>
          <a:p>
            <a:pPr algn="just"/>
            <a:r>
              <a:rPr lang="cs-CZ" dirty="0"/>
              <a:t>Podle formy a způsobu stanovení výnosu plynoucího z dluhopisu můžeme rozlišovat tyto základní druhy dluhopisů:</a:t>
            </a:r>
          </a:p>
          <a:p>
            <a:pPr lvl="1" algn="just"/>
            <a:r>
              <a:rPr lang="cs-CZ" b="1" dirty="0"/>
              <a:t>Dluhopisy s pevnou úrokovou (kuponovou) sazbou </a:t>
            </a:r>
            <a:r>
              <a:rPr lang="cs-CZ" dirty="0"/>
              <a:t>– mají stanovenou výši úrokové (kuponové) sazby fixně po celou dobu do splatnosti dluhopisu. Tato sazba (a tedy i výnos plynoucí z dluhopisu) je nezávislá na vývoji tržních úrokových sazeb, emitent nemá možnost sazbu během doby splatnosti změnit. </a:t>
            </a:r>
          </a:p>
          <a:p>
            <a:pPr lvl="1" algn="just"/>
            <a:r>
              <a:rPr lang="cs-CZ" b="1" dirty="0"/>
              <a:t>Dluhopisy s pohyblivou úrokovou (kuponovou) sazbou </a:t>
            </a:r>
            <a:r>
              <a:rPr lang="cs-CZ" dirty="0"/>
              <a:t>– mají úrokovou sazbu vázanou na předem přesně určenou tržní referenční úrokovou sazbu (nejčastěji se jedná o úrokovou sazbu typu PRIBOR, LIBOR apod.), úroková sazba z dluhopisu se potom pravidelně stanoveným způsobem přizpůsobuje výši referenční tržní úrokové sazbě v předem pěvně daných termínech.</a:t>
            </a:r>
          </a:p>
          <a:p>
            <a:pPr lvl="1" algn="just"/>
            <a:r>
              <a:rPr lang="cs-CZ" b="1" dirty="0"/>
              <a:t>Dluhopisy s nulovou úrokovou (kuponovou) sazbou </a:t>
            </a:r>
            <a:r>
              <a:rPr lang="cs-CZ" dirty="0"/>
              <a:t>(nulovým kuponem) – označují se také </a:t>
            </a:r>
            <a:r>
              <a:rPr lang="cs-CZ" dirty="0" err="1"/>
              <a:t>zerobondy</a:t>
            </a:r>
            <a:r>
              <a:rPr lang="cs-CZ" dirty="0"/>
              <a:t>, nedávají majiteli během doby do splatnosti žádný úrokový výnos. Výnos pro majitele plyne z rozdílu mezi nižší (diskontovanou) cenou, za kterou jsou při emisi prodávány a jmenovitou hodnotou, která je vyplacena v době splatnosti.</a:t>
            </a:r>
          </a:p>
          <a:p>
            <a:pPr algn="just"/>
            <a:endParaRPr lang="cs-CZ" dirty="0"/>
          </a:p>
        </p:txBody>
      </p:sp>
    </p:spTree>
    <p:extLst>
      <p:ext uri="{BB962C8B-B14F-4D97-AF65-F5344CB8AC3E}">
        <p14:creationId xmlns:p14="http://schemas.microsoft.com/office/powerpoint/2010/main" val="2250069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59" y="260649"/>
            <a:ext cx="9795229" cy="653751"/>
          </a:xfrm>
        </p:spPr>
        <p:txBody>
          <a:bodyPr>
            <a:normAutofit/>
          </a:bodyPr>
          <a:lstStyle/>
          <a:p>
            <a:r>
              <a:rPr lang="cs-CZ" sz="4000" dirty="0"/>
              <a:t>Důchody</a:t>
            </a:r>
          </a:p>
        </p:txBody>
      </p:sp>
      <p:sp>
        <p:nvSpPr>
          <p:cNvPr id="3" name="Zástupný symbol pro obsah 2"/>
          <p:cNvSpPr>
            <a:spLocks noGrp="1"/>
          </p:cNvSpPr>
          <p:nvPr>
            <p:ph idx="4294967295"/>
          </p:nvPr>
        </p:nvSpPr>
        <p:spPr>
          <a:xfrm>
            <a:off x="421104" y="1431758"/>
            <a:ext cx="11478127" cy="4969042"/>
          </a:xfrm>
        </p:spPr>
        <p:txBody>
          <a:bodyPr>
            <a:normAutofit fontScale="92500" lnSpcReduction="20000"/>
          </a:bodyPr>
          <a:lstStyle/>
          <a:p>
            <a:pPr algn="just"/>
            <a:r>
              <a:rPr lang="cs-CZ" dirty="0"/>
              <a:t>Důchod je pravidelná platba ve stejné výši, která se nazývá anuita (výplata důchodu).</a:t>
            </a:r>
          </a:p>
          <a:p>
            <a:pPr marL="0" indent="0" algn="just">
              <a:buNone/>
            </a:pPr>
            <a:r>
              <a:rPr lang="cs-CZ" dirty="0"/>
              <a:t> </a:t>
            </a:r>
          </a:p>
          <a:p>
            <a:pPr algn="just"/>
            <a:r>
              <a:rPr lang="cs-CZ" b="1" dirty="0"/>
              <a:t>Podle okamžiku, kdy jsou anuity placeny, rozlišujeme důchod:</a:t>
            </a:r>
          </a:p>
          <a:p>
            <a:pPr lvl="1" algn="just"/>
            <a:r>
              <a:rPr lang="cs-CZ" dirty="0"/>
              <a:t>předlhůtní – anuity jsou placeny vždy na počátku určitého časového intervalu,</a:t>
            </a:r>
          </a:p>
          <a:p>
            <a:pPr lvl="1" algn="just"/>
            <a:r>
              <a:rPr lang="cs-CZ" dirty="0"/>
              <a:t>polhůtní – anuity jsou placeny vždy na konci určitého časového intervalu.</a:t>
            </a:r>
          </a:p>
          <a:p>
            <a:pPr algn="just"/>
            <a:endParaRPr lang="cs-CZ" dirty="0"/>
          </a:p>
          <a:p>
            <a:pPr algn="just"/>
            <a:r>
              <a:rPr lang="cs-CZ" b="1" dirty="0"/>
              <a:t>Podle délky vyplácení, rozlišujeme důchod:</a:t>
            </a:r>
          </a:p>
          <a:p>
            <a:pPr lvl="1" algn="just"/>
            <a:r>
              <a:rPr lang="cs-CZ" dirty="0"/>
              <a:t>dočasný</a:t>
            </a:r>
            <a:r>
              <a:rPr lang="cs-CZ" i="1" dirty="0"/>
              <a:t> </a:t>
            </a:r>
            <a:r>
              <a:rPr lang="cs-CZ" dirty="0"/>
              <a:t>– důchod je vyplácen jen po určitou, pevně stanovenou dobu,</a:t>
            </a:r>
          </a:p>
          <a:p>
            <a:pPr lvl="1" algn="just"/>
            <a:r>
              <a:rPr lang="cs-CZ" dirty="0"/>
              <a:t>věčný</a:t>
            </a:r>
            <a:r>
              <a:rPr lang="cs-CZ" i="1" dirty="0"/>
              <a:t> </a:t>
            </a:r>
            <a:r>
              <a:rPr lang="cs-CZ" dirty="0"/>
              <a:t>– důchod je vyplácen neomezeně dlouho.</a:t>
            </a:r>
          </a:p>
          <a:p>
            <a:pPr algn="just"/>
            <a:endParaRPr lang="cs-CZ" dirty="0"/>
          </a:p>
          <a:p>
            <a:pPr algn="just"/>
            <a:r>
              <a:rPr lang="cs-CZ" b="1" dirty="0"/>
              <a:t>Podle okamžiku, kdy se začne důchod vyplácet, rozlišujeme:</a:t>
            </a:r>
          </a:p>
          <a:p>
            <a:pPr lvl="1" algn="just"/>
            <a:r>
              <a:rPr lang="cs-CZ" dirty="0"/>
              <a:t>důchod bezprostřední – s výplatou důchodu se začne nyní,</a:t>
            </a:r>
          </a:p>
          <a:p>
            <a:pPr lvl="1" algn="just"/>
            <a:r>
              <a:rPr lang="cs-CZ" dirty="0"/>
              <a:t>důchod odložený – výplata důchodu začne až po uplynutí určité doby.</a:t>
            </a:r>
          </a:p>
          <a:p>
            <a:pPr marL="0" indent="0" algn="just">
              <a:buNone/>
            </a:pPr>
            <a:endParaRPr lang="cs-CZ" dirty="0"/>
          </a:p>
        </p:txBody>
      </p:sp>
    </p:spTree>
    <p:extLst>
      <p:ext uri="{BB962C8B-B14F-4D97-AF65-F5344CB8AC3E}">
        <p14:creationId xmlns:p14="http://schemas.microsoft.com/office/powerpoint/2010/main" val="40290054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4294967295"/>
          </p:nvPr>
        </p:nvSpPr>
        <p:spPr>
          <a:xfrm>
            <a:off x="132347" y="1118937"/>
            <a:ext cx="12059653" cy="5058026"/>
          </a:xfrm>
        </p:spPr>
        <p:txBody>
          <a:bodyPr/>
          <a:lstStyle/>
          <a:p>
            <a:pPr algn="just">
              <a:spcBef>
                <a:spcPts val="1200"/>
              </a:spcBef>
            </a:pPr>
            <a:r>
              <a:rPr lang="cs-CZ" sz="3000" dirty="0"/>
              <a:t>Vedle uvedených výnosů mohou dávat některé speciální formy dluhopisů majiteli určitá dodatečná práva. Nejvýznamnější jsou dva druhy dluhopisů:</a:t>
            </a:r>
          </a:p>
          <a:p>
            <a:pPr lvl="1" algn="just">
              <a:spcBef>
                <a:spcPts val="1200"/>
              </a:spcBef>
            </a:pPr>
            <a:r>
              <a:rPr lang="cs-CZ" sz="2700" b="1" dirty="0"/>
              <a:t>Konvertibilní neboli směnitelné dluhopisy </a:t>
            </a:r>
            <a:r>
              <a:rPr lang="cs-CZ" sz="2700" dirty="0"/>
              <a:t>– dávají majiteli právo volby v době splatnosti mezi splacením nominální hodnoty dluhopisu nebo jejich výměnou za stanovený počet akcií emitenta.</a:t>
            </a:r>
          </a:p>
          <a:p>
            <a:pPr lvl="1" algn="just">
              <a:spcBef>
                <a:spcPts val="1200"/>
              </a:spcBef>
            </a:pPr>
            <a:r>
              <a:rPr lang="cs-CZ" sz="2700" b="1" dirty="0"/>
              <a:t>Opční dluhopisy </a:t>
            </a:r>
            <a:r>
              <a:rPr lang="cs-CZ" sz="2700" dirty="0"/>
              <a:t>– obsahují vedle samotného dluhopisu ještě tzv. opční list (</a:t>
            </a:r>
            <a:r>
              <a:rPr lang="cs-CZ" sz="2700" dirty="0" err="1"/>
              <a:t>warrant</a:t>
            </a:r>
            <a:r>
              <a:rPr lang="cs-CZ" sz="2700" dirty="0"/>
              <a:t>), na jehož základě má jeho majitel právo – opci na koupi (eventuálně prodej) za stanovených podmínek (cena, termín, množství). Opční list se může od dluhopisu oddělit a být obchodován samostatně.</a:t>
            </a:r>
          </a:p>
        </p:txBody>
      </p:sp>
    </p:spTree>
    <p:extLst>
      <p:ext uri="{BB962C8B-B14F-4D97-AF65-F5344CB8AC3E}">
        <p14:creationId xmlns:p14="http://schemas.microsoft.com/office/powerpoint/2010/main" val="1600882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4294967295"/>
          </p:nvPr>
        </p:nvSpPr>
        <p:spPr>
          <a:xfrm>
            <a:off x="132347" y="1118937"/>
            <a:ext cx="12059653" cy="5058026"/>
          </a:xfrm>
        </p:spPr>
        <p:txBody>
          <a:bodyPr/>
          <a:lstStyle/>
          <a:p>
            <a:pPr algn="just">
              <a:spcBef>
                <a:spcPts val="1200"/>
              </a:spcBef>
            </a:pPr>
            <a:endParaRPr lang="cs-CZ" sz="3000" dirty="0"/>
          </a:p>
          <a:p>
            <a:pPr algn="just">
              <a:spcBef>
                <a:spcPts val="1200"/>
              </a:spcBef>
            </a:pPr>
            <a:endParaRPr lang="cs-CZ" sz="3000" dirty="0"/>
          </a:p>
          <a:p>
            <a:pPr algn="just">
              <a:spcBef>
                <a:spcPts val="1200"/>
              </a:spcBef>
            </a:pPr>
            <a:endParaRPr lang="cs-CZ" sz="3000" dirty="0"/>
          </a:p>
          <a:p>
            <a:pPr algn="just">
              <a:spcBef>
                <a:spcPts val="1200"/>
              </a:spcBef>
            </a:pPr>
            <a:r>
              <a:rPr lang="cs-CZ" sz="3000" dirty="0"/>
              <a:t>? Kdo je nejvýznamnějším emitentem dluhopisů v ČR?</a:t>
            </a:r>
            <a:endParaRPr lang="cs-CZ" sz="2700" dirty="0"/>
          </a:p>
        </p:txBody>
      </p:sp>
    </p:spTree>
    <p:extLst>
      <p:ext uri="{BB962C8B-B14F-4D97-AF65-F5344CB8AC3E}">
        <p14:creationId xmlns:p14="http://schemas.microsoft.com/office/powerpoint/2010/main" val="746594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pPr algn="just"/>
            <a:r>
              <a:rPr lang="cs-CZ" dirty="0"/>
              <a:t>Hlavními emitenty dluhopisů jsou:</a:t>
            </a:r>
          </a:p>
        </p:txBody>
      </p:sp>
      <p:sp>
        <p:nvSpPr>
          <p:cNvPr id="3" name="Zástupný symbol pro obsah 2"/>
          <p:cNvSpPr>
            <a:spLocks noGrp="1"/>
          </p:cNvSpPr>
          <p:nvPr>
            <p:ph idx="4294967295"/>
          </p:nvPr>
        </p:nvSpPr>
        <p:spPr>
          <a:xfrm>
            <a:off x="168443" y="1227220"/>
            <a:ext cx="11790946" cy="4957011"/>
          </a:xfrm>
        </p:spPr>
        <p:txBody>
          <a:bodyPr>
            <a:normAutofit fontScale="85000" lnSpcReduction="10000"/>
          </a:bodyPr>
          <a:lstStyle/>
          <a:p>
            <a:pPr algn="just"/>
            <a:r>
              <a:rPr lang="cs-CZ" dirty="0"/>
              <a:t>stát – státní dluhopisy jsou dluhopisy vydávané Českou republikou (zde patří státní pokladniční poukázky a státní dluhopisy)</a:t>
            </a:r>
          </a:p>
          <a:p>
            <a:pPr algn="just"/>
            <a:r>
              <a:rPr lang="cs-CZ" dirty="0"/>
              <a:t>obce a města – emitují tzv. komunální obligace. Komunální obligace mohou vydávat buď banky a ty pak z výtěžku prodeje poskytnou úvěr obci, která o jejich vydání požádala a která za vydání ručí svým majetkem, nebo obce, které za jejich vydání ručí svým majetkem.</a:t>
            </a:r>
          </a:p>
          <a:p>
            <a:pPr algn="just"/>
            <a:r>
              <a:rPr lang="cs-CZ" dirty="0"/>
              <a:t>banky – emitují různé druhy dluhopisů:</a:t>
            </a:r>
          </a:p>
          <a:p>
            <a:pPr lvl="1" algn="just"/>
            <a:r>
              <a:rPr lang="cs-CZ" dirty="0"/>
              <a:t>poukázky emitované Českou národní bankou jsou krátkodobé dluhopisy, které slouží jako nástroj k regulaci množství peněz v oběhu</a:t>
            </a:r>
          </a:p>
          <a:p>
            <a:pPr lvl="1" algn="just"/>
            <a:r>
              <a:rPr lang="cs-CZ" dirty="0"/>
              <a:t>hypoteční zástavní listy – to jsou dluhopisy, součástí jejichž názvu je označení hypoteční zástavní list a jejichž jmenovitá hodnota včetně úroků je plně kryta pohledávkami z hypotečních úvěrů. Hypoteční zástavní listy může vydávat pouze banka, která je k této činnosti oprávněna podle zvláštního zákona. </a:t>
            </a:r>
          </a:p>
          <a:p>
            <a:pPr lvl="1" algn="just"/>
            <a:r>
              <a:rPr lang="cs-CZ" dirty="0"/>
              <a:t>dlouhodobé bankovní dluhopisy, které slouží bankám k získávání dlouhodobých zdrojů ke krytí aktivních obchodů bank . Jsou emitovány v jednorázových rozsáhlých emisích a zpravidla jsou dobře sekundárně obchodovatelné.</a:t>
            </a:r>
          </a:p>
          <a:p>
            <a:pPr algn="just"/>
            <a:r>
              <a:rPr lang="cs-CZ" dirty="0"/>
              <a:t>právnické a fyzické osoby oprávněné k podnikání (podnikový sektor).</a:t>
            </a:r>
            <a:r>
              <a:rPr lang="cs-CZ" b="1" dirty="0"/>
              <a:t> </a:t>
            </a:r>
            <a:endParaRPr lang="cs-CZ" dirty="0"/>
          </a:p>
          <a:p>
            <a:endParaRPr lang="cs-CZ" dirty="0"/>
          </a:p>
        </p:txBody>
      </p:sp>
    </p:spTree>
    <p:extLst>
      <p:ext uri="{BB962C8B-B14F-4D97-AF65-F5344CB8AC3E}">
        <p14:creationId xmlns:p14="http://schemas.microsoft.com/office/powerpoint/2010/main" val="23072474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endParaRPr lang="cs-CZ" dirty="0"/>
          </a:p>
        </p:txBody>
      </p:sp>
      <p:sp>
        <p:nvSpPr>
          <p:cNvPr id="3" name="Zástupný symbol pro obsah 2"/>
          <p:cNvSpPr>
            <a:spLocks noGrp="1"/>
          </p:cNvSpPr>
          <p:nvPr>
            <p:ph idx="4294967295"/>
          </p:nvPr>
        </p:nvSpPr>
        <p:spPr>
          <a:xfrm>
            <a:off x="168442" y="1227220"/>
            <a:ext cx="11833057" cy="5185010"/>
          </a:xfrm>
        </p:spPr>
        <p:txBody>
          <a:bodyPr>
            <a:normAutofit/>
          </a:bodyPr>
          <a:lstStyle/>
          <a:p>
            <a:pPr algn="just">
              <a:spcBef>
                <a:spcPts val="1200"/>
              </a:spcBef>
            </a:pPr>
            <a:r>
              <a:rPr lang="cs-CZ" dirty="0"/>
              <a:t>Majitel dluhopisu může dluhopis a práva s ním spojená převádět na jiné osoby. Z hlediska způsobu převoditelnosti se rozlišují tři druhy dluhopisů:</a:t>
            </a:r>
          </a:p>
          <a:p>
            <a:pPr lvl="1" algn="just">
              <a:spcBef>
                <a:spcPts val="1200"/>
              </a:spcBef>
            </a:pPr>
            <a:r>
              <a:rPr lang="cs-CZ" dirty="0"/>
              <a:t>Dluhopisy na majitele (doručitele) mohou být převáděny pouhým předáním dluhopisů.</a:t>
            </a:r>
          </a:p>
          <a:p>
            <a:pPr lvl="1" algn="just">
              <a:spcBef>
                <a:spcPts val="1200"/>
              </a:spcBef>
            </a:pPr>
            <a:r>
              <a:rPr lang="cs-CZ" dirty="0"/>
              <a:t>Dluhopisy na řad se převádějí indosamentem (rubopisem) a předáním.</a:t>
            </a:r>
          </a:p>
          <a:p>
            <a:pPr lvl="1" algn="just">
              <a:spcBef>
                <a:spcPts val="1200"/>
              </a:spcBef>
            </a:pPr>
            <a:r>
              <a:rPr lang="cs-CZ" dirty="0"/>
              <a:t>Dluhopisy na jméno v zásadě převádět plnohodnotně nejde, do určité míry je možný převod práv pouze postoupením (cesí).</a:t>
            </a:r>
          </a:p>
        </p:txBody>
      </p:sp>
    </p:spTree>
    <p:extLst>
      <p:ext uri="{BB962C8B-B14F-4D97-AF65-F5344CB8AC3E}">
        <p14:creationId xmlns:p14="http://schemas.microsoft.com/office/powerpoint/2010/main" val="42307952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endParaRPr lang="cs-CZ" dirty="0"/>
          </a:p>
        </p:txBody>
      </p:sp>
      <p:sp>
        <p:nvSpPr>
          <p:cNvPr id="3" name="Zástupný symbol pro obsah 2"/>
          <p:cNvSpPr>
            <a:spLocks noGrp="1"/>
          </p:cNvSpPr>
          <p:nvPr>
            <p:ph idx="4294967295"/>
          </p:nvPr>
        </p:nvSpPr>
        <p:spPr>
          <a:xfrm>
            <a:off x="168442" y="1227220"/>
            <a:ext cx="11833057" cy="5185010"/>
          </a:xfrm>
        </p:spPr>
        <p:txBody>
          <a:bodyPr>
            <a:normAutofit/>
          </a:bodyPr>
          <a:lstStyle/>
          <a:p>
            <a:pPr algn="just">
              <a:spcBef>
                <a:spcPts val="1200"/>
              </a:spcBef>
            </a:pPr>
            <a:r>
              <a:rPr lang="cs-CZ" sz="3200" dirty="0"/>
              <a:t>Z hlediska formy se dluhopisy mohou vyskytovat ve dvou podobách:</a:t>
            </a:r>
          </a:p>
          <a:p>
            <a:pPr lvl="1" algn="just">
              <a:spcBef>
                <a:spcPts val="1200"/>
              </a:spcBef>
            </a:pPr>
            <a:r>
              <a:rPr lang="cs-CZ" sz="2800" b="1" dirty="0"/>
              <a:t>Dematerializované dluhopisy </a:t>
            </a:r>
            <a:r>
              <a:rPr lang="cs-CZ" sz="2800" dirty="0"/>
              <a:t>jsou vedeny pouze na účtech příslušné instituce.</a:t>
            </a:r>
          </a:p>
          <a:p>
            <a:pPr lvl="1" algn="just">
              <a:spcBef>
                <a:spcPts val="1200"/>
              </a:spcBef>
            </a:pPr>
            <a:r>
              <a:rPr lang="cs-CZ" sz="2800" b="1" dirty="0"/>
              <a:t>Listinné cenné papíry </a:t>
            </a:r>
            <a:r>
              <a:rPr lang="cs-CZ" sz="2800" dirty="0"/>
              <a:t>jsou fyzicky vydány. Dluhopis se skládá obvykle z pláště a kuponového archu s talonem. </a:t>
            </a:r>
          </a:p>
          <a:p>
            <a:pPr lvl="2" algn="just">
              <a:spcBef>
                <a:spcPts val="1200"/>
              </a:spcBef>
            </a:pPr>
            <a:r>
              <a:rPr lang="cs-CZ" sz="2400" dirty="0"/>
              <a:t>Plášť obsahuje údaje o emitentovi, jmenovitou hodnotu dluhopisu, datum splatnosti, výši a termíny vyplácení úrokových výnosů a jiné údaje.</a:t>
            </a:r>
          </a:p>
          <a:p>
            <a:pPr lvl="2" algn="just">
              <a:spcBef>
                <a:spcPts val="1200"/>
              </a:spcBef>
            </a:pPr>
            <a:r>
              <a:rPr lang="cs-CZ" sz="2400" dirty="0"/>
              <a:t>Kuponový arch s talonem obsahuje kupony k inkasu splatných úrokových výnosů a talon sloužící k získání nového kuponového archu v případě, že původní kuponový arch neobsahoval kupony na všechny úrokové platby až do splatnosti dluhopisu. </a:t>
            </a:r>
          </a:p>
        </p:txBody>
      </p:sp>
    </p:spTree>
    <p:extLst>
      <p:ext uri="{BB962C8B-B14F-4D97-AF65-F5344CB8AC3E}">
        <p14:creationId xmlns:p14="http://schemas.microsoft.com/office/powerpoint/2010/main" val="17655899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dirty="0"/>
              <a:t>Cena dluhopisu</a:t>
            </a:r>
          </a:p>
        </p:txBody>
      </p:sp>
      <p:sp>
        <p:nvSpPr>
          <p:cNvPr id="3" name="Zástupný symbol pro obsah 2"/>
          <p:cNvSpPr>
            <a:spLocks noGrp="1"/>
          </p:cNvSpPr>
          <p:nvPr>
            <p:ph idx="4294967295"/>
          </p:nvPr>
        </p:nvSpPr>
        <p:spPr>
          <a:xfrm>
            <a:off x="168443" y="1227220"/>
            <a:ext cx="11803818" cy="4897133"/>
          </a:xfrm>
        </p:spPr>
        <p:txBody>
          <a:bodyPr>
            <a:normAutofit fontScale="92500" lnSpcReduction="10000"/>
          </a:bodyPr>
          <a:lstStyle/>
          <a:p>
            <a:pPr algn="just"/>
            <a:r>
              <a:rPr lang="cs-CZ" dirty="0"/>
              <a:t>Každý dluhopis musí mít stanovenou nominální hodnotu, určující částku, která bude vyplacena majiteli dluhopisu v době splatnosti.</a:t>
            </a:r>
          </a:p>
          <a:p>
            <a:pPr algn="just"/>
            <a:r>
              <a:rPr lang="cs-CZ" dirty="0"/>
              <a:t>Z nominální hodnoty se rovněž odvozuje absolutní výše úrokového výnosu, plynoucího z dluhopisu.</a:t>
            </a:r>
          </a:p>
          <a:p>
            <a:pPr algn="just"/>
            <a:r>
              <a:rPr lang="cs-CZ" dirty="0"/>
              <a:t>V případě, že dluhopis </a:t>
            </a:r>
            <a:r>
              <a:rPr lang="cs-CZ"/>
              <a:t>je předmětem </a:t>
            </a:r>
            <a:r>
              <a:rPr lang="cs-CZ" dirty="0"/>
              <a:t>obchodů na sekundárním trhu, je obchodován za svoji tržní cenu. </a:t>
            </a:r>
          </a:p>
          <a:p>
            <a:pPr algn="just"/>
            <a:r>
              <a:rPr lang="cs-CZ" dirty="0"/>
              <a:t>Tržní cena dluhopisu je obecně dána stavem nabídky a poptávky na trhu, které jsou ovlivňovány řadou faktorů.</a:t>
            </a:r>
          </a:p>
          <a:p>
            <a:pPr algn="just"/>
            <a:r>
              <a:rPr lang="cs-CZ" dirty="0"/>
              <a:t>Teoretickou cenu dluhopisu lze odvodit z podstaty dluhopisu jako cenného papíru, ze kterého plynou majiteli během doby do splatnosti určité výnosy a v době splatnosti nominální hodnota. </a:t>
            </a:r>
          </a:p>
          <a:p>
            <a:pPr algn="just"/>
            <a:r>
              <a:rPr lang="cs-CZ" b="1" dirty="0"/>
              <a:t>Teoretická cena dluhopisu je tedy současná hodnota všech budoucích plateb, plynoucích z daného dluhopisu. </a:t>
            </a:r>
          </a:p>
          <a:p>
            <a:pPr algn="just"/>
            <a:endParaRPr lang="cs-CZ" dirty="0"/>
          </a:p>
        </p:txBody>
      </p:sp>
    </p:spTree>
    <p:extLst>
      <p:ext uri="{BB962C8B-B14F-4D97-AF65-F5344CB8AC3E}">
        <p14:creationId xmlns:p14="http://schemas.microsoft.com/office/powerpoint/2010/main" val="41213441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dirty="0"/>
              <a:t>Cena dluhopisu</a:t>
            </a:r>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335360" y="938463"/>
                <a:ext cx="11666139" cy="5473767"/>
              </a:xfrm>
            </p:spPr>
            <p:txBody>
              <a:bodyPr>
                <a:normAutofit fontScale="85000" lnSpcReduction="20000"/>
              </a:bodyPr>
              <a:lstStyle/>
              <a:p>
                <a:endParaRPr lang="cs-CZ" dirty="0"/>
              </a:p>
              <a:p>
                <a:pPr marL="0" indent="0" algn="ctr">
                  <a:buNone/>
                </a:pPr>
                <a14:m>
                  <m:oMath xmlns:m="http://schemas.openxmlformats.org/officeDocument/2006/math">
                    <m:r>
                      <a:rPr lang="cs-CZ" sz="3200" i="1">
                        <a:latin typeface="Cambria Math" panose="02040503050406030204" pitchFamily="18" charset="0"/>
                      </a:rPr>
                      <m:t>𝑃</m:t>
                    </m:r>
                    <m:r>
                      <a:rPr lang="cs-CZ" sz="3200" i="1">
                        <a:latin typeface="Cambria Math" panose="02040503050406030204" pitchFamily="18" charset="0"/>
                      </a:rPr>
                      <m:t>=</m:t>
                    </m:r>
                    <m:f>
                      <m:fPr>
                        <m:ctrlPr>
                          <a:rPr lang="cs-CZ" sz="3200" i="1">
                            <a:latin typeface="Cambria Math" panose="02040503050406030204" pitchFamily="18" charset="0"/>
                          </a:rPr>
                        </m:ctrlPr>
                      </m:fPr>
                      <m:num>
                        <m:r>
                          <a:rPr lang="cs-CZ" sz="3200" i="1">
                            <a:latin typeface="Cambria Math" panose="02040503050406030204" pitchFamily="18" charset="0"/>
                          </a:rPr>
                          <m:t>𝐶</m:t>
                        </m:r>
                      </m:num>
                      <m:den>
                        <m:r>
                          <a:rPr lang="cs-CZ" sz="3200" i="1">
                            <a:latin typeface="Cambria Math" panose="02040503050406030204" pitchFamily="18" charset="0"/>
                          </a:rPr>
                          <m:t>1+</m:t>
                        </m:r>
                        <m:r>
                          <a:rPr lang="cs-CZ" sz="3200" i="1">
                            <a:latin typeface="Cambria Math" panose="02040503050406030204" pitchFamily="18" charset="0"/>
                          </a:rPr>
                          <m:t>𝑖</m:t>
                        </m:r>
                      </m:den>
                    </m:f>
                    <m:r>
                      <a:rPr lang="cs-CZ" sz="3200" i="1">
                        <a:latin typeface="Cambria Math" panose="02040503050406030204" pitchFamily="18" charset="0"/>
                      </a:rPr>
                      <m:t>+</m:t>
                    </m:r>
                    <m:f>
                      <m:fPr>
                        <m:ctrlPr>
                          <a:rPr lang="cs-CZ" sz="3200" i="1">
                            <a:latin typeface="Cambria Math" panose="02040503050406030204" pitchFamily="18" charset="0"/>
                          </a:rPr>
                        </m:ctrlPr>
                      </m:fPr>
                      <m:num>
                        <m:r>
                          <a:rPr lang="cs-CZ" sz="3200" i="1">
                            <a:latin typeface="Cambria Math" panose="02040503050406030204" pitchFamily="18" charset="0"/>
                          </a:rPr>
                          <m:t>𝐶</m:t>
                        </m:r>
                      </m:num>
                      <m:den>
                        <m:sSup>
                          <m:sSupPr>
                            <m:ctrlPr>
                              <a:rPr lang="cs-CZ" sz="3200" i="1">
                                <a:latin typeface="Cambria Math" panose="02040503050406030204" pitchFamily="18" charset="0"/>
                              </a:rPr>
                            </m:ctrlPr>
                          </m:sSupPr>
                          <m:e>
                            <m:d>
                              <m:dPr>
                                <m:ctrlPr>
                                  <a:rPr lang="cs-CZ" sz="3200" i="1">
                                    <a:latin typeface="Cambria Math" panose="02040503050406030204" pitchFamily="18" charset="0"/>
                                  </a:rPr>
                                </m:ctrlPr>
                              </m:dPr>
                              <m:e>
                                <m:r>
                                  <a:rPr lang="cs-CZ" sz="3200" i="1">
                                    <a:latin typeface="Cambria Math" panose="02040503050406030204" pitchFamily="18" charset="0"/>
                                  </a:rPr>
                                  <m:t>1+</m:t>
                                </m:r>
                                <m:r>
                                  <a:rPr lang="cs-CZ" sz="3200" i="1">
                                    <a:latin typeface="Cambria Math" panose="02040503050406030204" pitchFamily="18" charset="0"/>
                                  </a:rPr>
                                  <m:t>𝑖</m:t>
                                </m:r>
                              </m:e>
                            </m:d>
                          </m:e>
                          <m:sup>
                            <m:r>
                              <a:rPr lang="cs-CZ" sz="3200" i="1">
                                <a:latin typeface="Cambria Math" panose="02040503050406030204" pitchFamily="18" charset="0"/>
                              </a:rPr>
                              <m:t>2</m:t>
                            </m:r>
                          </m:sup>
                        </m:sSup>
                      </m:den>
                    </m:f>
                    <m:r>
                      <a:rPr lang="cs-CZ" sz="3200" i="1">
                        <a:latin typeface="Cambria Math" panose="02040503050406030204" pitchFamily="18" charset="0"/>
                      </a:rPr>
                      <m:t>+</m:t>
                    </m:r>
                    <m:f>
                      <m:fPr>
                        <m:ctrlPr>
                          <a:rPr lang="cs-CZ" sz="3200" i="1">
                            <a:latin typeface="Cambria Math" panose="02040503050406030204" pitchFamily="18" charset="0"/>
                          </a:rPr>
                        </m:ctrlPr>
                      </m:fPr>
                      <m:num>
                        <m:r>
                          <a:rPr lang="cs-CZ" sz="3200" i="1">
                            <a:latin typeface="Cambria Math" panose="02040503050406030204" pitchFamily="18" charset="0"/>
                          </a:rPr>
                          <m:t>𝐶</m:t>
                        </m:r>
                      </m:num>
                      <m:den>
                        <m:sSup>
                          <m:sSupPr>
                            <m:ctrlPr>
                              <a:rPr lang="cs-CZ" sz="3200" i="1">
                                <a:latin typeface="Cambria Math" panose="02040503050406030204" pitchFamily="18" charset="0"/>
                              </a:rPr>
                            </m:ctrlPr>
                          </m:sSupPr>
                          <m:e>
                            <m:d>
                              <m:dPr>
                                <m:ctrlPr>
                                  <a:rPr lang="cs-CZ" sz="3200" i="1">
                                    <a:latin typeface="Cambria Math" panose="02040503050406030204" pitchFamily="18" charset="0"/>
                                  </a:rPr>
                                </m:ctrlPr>
                              </m:dPr>
                              <m:e>
                                <m:r>
                                  <a:rPr lang="cs-CZ" sz="3200" i="1">
                                    <a:latin typeface="Cambria Math" panose="02040503050406030204" pitchFamily="18" charset="0"/>
                                  </a:rPr>
                                  <m:t>1+</m:t>
                                </m:r>
                                <m:r>
                                  <a:rPr lang="cs-CZ" sz="3200" i="1">
                                    <a:latin typeface="Cambria Math" panose="02040503050406030204" pitchFamily="18" charset="0"/>
                                  </a:rPr>
                                  <m:t>𝑖</m:t>
                                </m:r>
                              </m:e>
                            </m:d>
                          </m:e>
                          <m:sup>
                            <m:r>
                              <a:rPr lang="cs-CZ" sz="3200" i="1">
                                <a:latin typeface="Cambria Math" panose="02040503050406030204" pitchFamily="18" charset="0"/>
                              </a:rPr>
                              <m:t>3</m:t>
                            </m:r>
                          </m:sup>
                        </m:sSup>
                      </m:den>
                    </m:f>
                  </m:oMath>
                </a14:m>
                <a:r>
                  <a:rPr lang="cs-CZ" sz="3200" dirty="0"/>
                  <a:t>+…+</a:t>
                </a:r>
                <a14:m>
                  <m:oMath xmlns:m="http://schemas.openxmlformats.org/officeDocument/2006/math">
                    <m:f>
                      <m:fPr>
                        <m:ctrlPr>
                          <a:rPr lang="cs-CZ" sz="3200" i="1">
                            <a:latin typeface="Cambria Math" panose="02040503050406030204" pitchFamily="18" charset="0"/>
                          </a:rPr>
                        </m:ctrlPr>
                      </m:fPr>
                      <m:num>
                        <m:r>
                          <a:rPr lang="cs-CZ" sz="3200" i="1">
                            <a:latin typeface="Cambria Math" panose="02040503050406030204" pitchFamily="18" charset="0"/>
                          </a:rPr>
                          <m:t>𝐶</m:t>
                        </m:r>
                      </m:num>
                      <m:den>
                        <m:sSup>
                          <m:sSupPr>
                            <m:ctrlPr>
                              <a:rPr lang="cs-CZ" sz="3200" i="1">
                                <a:latin typeface="Cambria Math" panose="02040503050406030204" pitchFamily="18" charset="0"/>
                              </a:rPr>
                            </m:ctrlPr>
                          </m:sSupPr>
                          <m:e>
                            <m:d>
                              <m:dPr>
                                <m:ctrlPr>
                                  <a:rPr lang="cs-CZ" sz="3200" i="1">
                                    <a:latin typeface="Cambria Math" panose="02040503050406030204" pitchFamily="18" charset="0"/>
                                  </a:rPr>
                                </m:ctrlPr>
                              </m:dPr>
                              <m:e>
                                <m:r>
                                  <a:rPr lang="cs-CZ" sz="3200" i="1">
                                    <a:latin typeface="Cambria Math" panose="02040503050406030204" pitchFamily="18" charset="0"/>
                                  </a:rPr>
                                  <m:t>1+</m:t>
                                </m:r>
                                <m:r>
                                  <a:rPr lang="cs-CZ" sz="3200" i="1">
                                    <a:latin typeface="Cambria Math" panose="02040503050406030204" pitchFamily="18" charset="0"/>
                                  </a:rPr>
                                  <m:t>𝑖</m:t>
                                </m:r>
                              </m:e>
                            </m:d>
                          </m:e>
                          <m:sup>
                            <m:r>
                              <a:rPr lang="cs-CZ" sz="3200" i="1">
                                <a:latin typeface="Cambria Math" panose="02040503050406030204" pitchFamily="18" charset="0"/>
                              </a:rPr>
                              <m:t>𝑛</m:t>
                            </m:r>
                          </m:sup>
                        </m:sSup>
                      </m:den>
                    </m:f>
                    <m:r>
                      <a:rPr lang="cs-CZ" sz="3200" i="1">
                        <a:latin typeface="Cambria Math" panose="02040503050406030204" pitchFamily="18" charset="0"/>
                      </a:rPr>
                      <m:t>+</m:t>
                    </m:r>
                    <m:f>
                      <m:fPr>
                        <m:ctrlPr>
                          <a:rPr lang="cs-CZ" sz="3200" i="1">
                            <a:latin typeface="Cambria Math" panose="02040503050406030204" pitchFamily="18" charset="0"/>
                          </a:rPr>
                        </m:ctrlPr>
                      </m:fPr>
                      <m:num>
                        <m:r>
                          <a:rPr lang="cs-CZ" sz="3200" i="1">
                            <a:latin typeface="Cambria Math" panose="02040503050406030204" pitchFamily="18" charset="0"/>
                          </a:rPr>
                          <m:t>𝑁𝐻</m:t>
                        </m:r>
                      </m:num>
                      <m:den>
                        <m:sSup>
                          <m:sSupPr>
                            <m:ctrlPr>
                              <a:rPr lang="cs-CZ" sz="3200" i="1">
                                <a:latin typeface="Cambria Math" panose="02040503050406030204" pitchFamily="18" charset="0"/>
                              </a:rPr>
                            </m:ctrlPr>
                          </m:sSupPr>
                          <m:e>
                            <m:d>
                              <m:dPr>
                                <m:ctrlPr>
                                  <a:rPr lang="cs-CZ" sz="3200" i="1">
                                    <a:latin typeface="Cambria Math" panose="02040503050406030204" pitchFamily="18" charset="0"/>
                                  </a:rPr>
                                </m:ctrlPr>
                              </m:dPr>
                              <m:e>
                                <m:r>
                                  <a:rPr lang="cs-CZ" sz="3200" i="1">
                                    <a:latin typeface="Cambria Math" panose="02040503050406030204" pitchFamily="18" charset="0"/>
                                  </a:rPr>
                                  <m:t>1+</m:t>
                                </m:r>
                                <m:r>
                                  <a:rPr lang="cs-CZ" sz="3200" i="1">
                                    <a:latin typeface="Cambria Math" panose="02040503050406030204" pitchFamily="18" charset="0"/>
                                  </a:rPr>
                                  <m:t>𝑖</m:t>
                                </m:r>
                              </m:e>
                            </m:d>
                          </m:e>
                          <m:sup>
                            <m:r>
                              <a:rPr lang="cs-CZ" sz="3200" i="1">
                                <a:latin typeface="Cambria Math" panose="02040503050406030204" pitchFamily="18" charset="0"/>
                              </a:rPr>
                              <m:t>𝑛</m:t>
                            </m:r>
                          </m:sup>
                        </m:sSup>
                      </m:den>
                    </m:f>
                  </m:oMath>
                </a14:m>
                <a:endParaRPr lang="cs-CZ" sz="3200" dirty="0"/>
              </a:p>
              <a:p>
                <a:endParaRPr lang="cs-CZ" sz="3200" dirty="0"/>
              </a:p>
              <a:p>
                <a:pPr marL="0" indent="0">
                  <a:buNone/>
                </a:pPr>
                <a14:m>
                  <m:oMathPara xmlns:m="http://schemas.openxmlformats.org/officeDocument/2006/math">
                    <m:oMathParaPr>
                      <m:jc m:val="centerGroup"/>
                    </m:oMathParaPr>
                    <m:oMath xmlns:m="http://schemas.openxmlformats.org/officeDocument/2006/math">
                      <m:r>
                        <a:rPr lang="cs-CZ" sz="3200" i="1">
                          <a:latin typeface="Cambria Math" panose="02040503050406030204" pitchFamily="18" charset="0"/>
                        </a:rPr>
                        <m:t>𝑃</m:t>
                      </m:r>
                      <m:r>
                        <a:rPr lang="cs-CZ" sz="3200" i="1">
                          <a:latin typeface="Cambria Math" panose="02040503050406030204" pitchFamily="18" charset="0"/>
                        </a:rPr>
                        <m:t>=</m:t>
                      </m:r>
                      <m:f>
                        <m:fPr>
                          <m:ctrlPr>
                            <a:rPr lang="cs-CZ" sz="3200" i="1">
                              <a:latin typeface="Cambria Math" panose="02040503050406030204" pitchFamily="18" charset="0"/>
                            </a:rPr>
                          </m:ctrlPr>
                        </m:fPr>
                        <m:num>
                          <m:r>
                            <a:rPr lang="cs-CZ" sz="3200" i="1">
                              <a:latin typeface="Cambria Math" panose="02040503050406030204" pitchFamily="18" charset="0"/>
                            </a:rPr>
                            <m:t>𝐶</m:t>
                          </m:r>
                          <m:r>
                            <a:rPr lang="en-US" sz="3200" i="1">
                              <a:latin typeface="Cambria Math" panose="02040503050406030204" pitchFamily="18" charset="0"/>
                            </a:rPr>
                            <m:t>∗</m:t>
                          </m:r>
                          <m:sSup>
                            <m:sSupPr>
                              <m:ctrlPr>
                                <a:rPr lang="en-US" sz="3200" i="1">
                                  <a:latin typeface="Cambria Math" panose="02040503050406030204" pitchFamily="18" charset="0"/>
                                </a:rPr>
                              </m:ctrlPr>
                            </m:sSupPr>
                            <m:e>
                              <m:d>
                                <m:dPr>
                                  <m:ctrlPr>
                                    <a:rPr lang="en-US" sz="3200" i="1">
                                      <a:latin typeface="Cambria Math" panose="02040503050406030204" pitchFamily="18" charset="0"/>
                                    </a:rPr>
                                  </m:ctrlPr>
                                </m:dPr>
                                <m:e>
                                  <m:r>
                                    <a:rPr lang="cs-CZ" sz="3200" i="1">
                                      <a:latin typeface="Cambria Math" panose="02040503050406030204" pitchFamily="18" charset="0"/>
                                    </a:rPr>
                                    <m:t>1+</m:t>
                                  </m:r>
                                  <m:r>
                                    <a:rPr lang="cs-CZ" sz="3200" i="1">
                                      <a:latin typeface="Cambria Math" panose="02040503050406030204" pitchFamily="18" charset="0"/>
                                    </a:rPr>
                                    <m:t>𝑖</m:t>
                                  </m:r>
                                </m:e>
                              </m:d>
                            </m:e>
                            <m:sup>
                              <m:r>
                                <a:rPr lang="cs-CZ" sz="3200" i="1">
                                  <a:latin typeface="Cambria Math" panose="02040503050406030204" pitchFamily="18" charset="0"/>
                                </a:rPr>
                                <m:t>𝑛</m:t>
                              </m:r>
                            </m:sup>
                          </m:sSup>
                          <m:r>
                            <a:rPr lang="cs-CZ" sz="3200" i="1">
                              <a:latin typeface="Cambria Math" panose="02040503050406030204" pitchFamily="18" charset="0"/>
                            </a:rPr>
                            <m:t>−</m:t>
                          </m:r>
                          <m:r>
                            <a:rPr lang="cs-CZ" sz="3200" i="1">
                              <a:latin typeface="Cambria Math" panose="02040503050406030204" pitchFamily="18" charset="0"/>
                            </a:rPr>
                            <m:t>𝐶</m:t>
                          </m:r>
                          <m:r>
                            <a:rPr lang="cs-CZ" sz="3200" i="1">
                              <a:latin typeface="Cambria Math" panose="02040503050406030204" pitchFamily="18" charset="0"/>
                            </a:rPr>
                            <m:t>+</m:t>
                          </m:r>
                          <m:r>
                            <a:rPr lang="cs-CZ" sz="3200" i="1">
                              <a:latin typeface="Cambria Math" panose="02040503050406030204" pitchFamily="18" charset="0"/>
                            </a:rPr>
                            <m:t>𝑁𝐻</m:t>
                          </m:r>
                          <m:r>
                            <a:rPr lang="en-US" sz="3200" i="1">
                              <a:latin typeface="Cambria Math" panose="02040503050406030204" pitchFamily="18" charset="0"/>
                            </a:rPr>
                            <m:t>∗</m:t>
                          </m:r>
                          <m:r>
                            <a:rPr lang="cs-CZ" sz="3200" i="1">
                              <a:latin typeface="Cambria Math" panose="02040503050406030204" pitchFamily="18" charset="0"/>
                            </a:rPr>
                            <m:t>𝑖</m:t>
                          </m:r>
                        </m:num>
                        <m:den>
                          <m:r>
                            <a:rPr lang="cs-CZ" sz="3200" i="1">
                              <a:latin typeface="Cambria Math" panose="02040503050406030204" pitchFamily="18" charset="0"/>
                            </a:rPr>
                            <m:t>𝑖</m:t>
                          </m:r>
                          <m:r>
                            <a:rPr lang="en-US" sz="3200" i="1">
                              <a:latin typeface="Cambria Math" panose="02040503050406030204" pitchFamily="18" charset="0"/>
                            </a:rPr>
                            <m:t>∗</m:t>
                          </m:r>
                          <m:sSup>
                            <m:sSupPr>
                              <m:ctrlPr>
                                <a:rPr lang="en-US" sz="3200" i="1">
                                  <a:latin typeface="Cambria Math" panose="02040503050406030204" pitchFamily="18" charset="0"/>
                                </a:rPr>
                              </m:ctrlPr>
                            </m:sSupPr>
                            <m:e>
                              <m:d>
                                <m:dPr>
                                  <m:ctrlPr>
                                    <a:rPr lang="en-US" sz="3200" i="1">
                                      <a:latin typeface="Cambria Math" panose="02040503050406030204" pitchFamily="18" charset="0"/>
                                    </a:rPr>
                                  </m:ctrlPr>
                                </m:dPr>
                                <m:e>
                                  <m:r>
                                    <a:rPr lang="cs-CZ" sz="3200" i="1">
                                      <a:latin typeface="Cambria Math" panose="02040503050406030204" pitchFamily="18" charset="0"/>
                                    </a:rPr>
                                    <m:t>1+</m:t>
                                  </m:r>
                                  <m:r>
                                    <a:rPr lang="cs-CZ" sz="3200" i="1">
                                      <a:latin typeface="Cambria Math" panose="02040503050406030204" pitchFamily="18" charset="0"/>
                                    </a:rPr>
                                    <m:t>𝑖</m:t>
                                  </m:r>
                                </m:e>
                              </m:d>
                            </m:e>
                            <m:sup>
                              <m:r>
                                <a:rPr lang="cs-CZ" sz="3200" i="1">
                                  <a:latin typeface="Cambria Math" panose="02040503050406030204" pitchFamily="18" charset="0"/>
                                </a:rPr>
                                <m:t>𝑛</m:t>
                              </m:r>
                            </m:sup>
                          </m:sSup>
                        </m:den>
                      </m:f>
                    </m:oMath>
                  </m:oMathPara>
                </a14:m>
                <a:endParaRPr lang="cs-CZ" sz="3200" dirty="0"/>
              </a:p>
              <a:p>
                <a:endParaRPr lang="cs-CZ" sz="3200" dirty="0"/>
              </a:p>
              <a:p>
                <a:pPr marL="0" indent="0">
                  <a:buNone/>
                </a:pPr>
                <a14:m>
                  <m:oMathPara xmlns:m="http://schemas.openxmlformats.org/officeDocument/2006/math">
                    <m:oMathParaPr>
                      <m:jc m:val="centerGroup"/>
                    </m:oMathParaPr>
                    <m:oMath xmlns:m="http://schemas.openxmlformats.org/officeDocument/2006/math">
                      <m:r>
                        <a:rPr lang="cs-CZ" sz="3200" i="1">
                          <a:latin typeface="Cambria Math" panose="02040503050406030204" pitchFamily="18" charset="0"/>
                        </a:rPr>
                        <m:t>𝑃</m:t>
                      </m:r>
                      <m:r>
                        <a:rPr lang="cs-CZ" sz="3200" i="1">
                          <a:latin typeface="Cambria Math" panose="02040503050406030204" pitchFamily="18" charset="0"/>
                        </a:rPr>
                        <m:t>=</m:t>
                      </m:r>
                      <m:r>
                        <a:rPr lang="cs-CZ" sz="3200" i="1">
                          <a:latin typeface="Cambria Math" panose="02040503050406030204" pitchFamily="18" charset="0"/>
                        </a:rPr>
                        <m:t>𝑁𝐻</m:t>
                      </m:r>
                      <m:r>
                        <a:rPr lang="en-US" sz="3200" i="1">
                          <a:latin typeface="Cambria Math" panose="02040503050406030204" pitchFamily="18" charset="0"/>
                        </a:rPr>
                        <m:t>∗</m:t>
                      </m:r>
                      <m:d>
                        <m:dPr>
                          <m:begChr m:val="["/>
                          <m:endChr m:val="]"/>
                          <m:ctrlPr>
                            <a:rPr lang="en-US" sz="3200" i="1">
                              <a:latin typeface="Cambria Math" panose="02040503050406030204" pitchFamily="18" charset="0"/>
                            </a:rPr>
                          </m:ctrlPr>
                        </m:dPr>
                        <m:e>
                          <m:f>
                            <m:fPr>
                              <m:ctrlPr>
                                <a:rPr lang="en-US" sz="3200" i="1">
                                  <a:latin typeface="Cambria Math" panose="02040503050406030204" pitchFamily="18" charset="0"/>
                                </a:rPr>
                              </m:ctrlPr>
                            </m:fPr>
                            <m:num>
                              <m:r>
                                <a:rPr lang="cs-CZ" sz="3200" i="1">
                                  <a:latin typeface="Cambria Math" panose="02040503050406030204" pitchFamily="18" charset="0"/>
                                </a:rPr>
                                <m:t>𝑘</m:t>
                              </m:r>
                            </m:num>
                            <m:den>
                              <m:r>
                                <a:rPr lang="cs-CZ" sz="3200" i="1">
                                  <a:latin typeface="Cambria Math" panose="02040503050406030204" pitchFamily="18" charset="0"/>
                                </a:rPr>
                                <m:t>𝑖</m:t>
                              </m:r>
                            </m:den>
                          </m:f>
                          <m:r>
                            <a:rPr lang="cs-CZ" sz="3200" i="1">
                              <a:latin typeface="Cambria Math" panose="02040503050406030204" pitchFamily="18" charset="0"/>
                            </a:rPr>
                            <m:t>−</m:t>
                          </m:r>
                          <m:f>
                            <m:fPr>
                              <m:ctrlPr>
                                <a:rPr lang="en-US" sz="3200" i="1">
                                  <a:latin typeface="Cambria Math" panose="02040503050406030204" pitchFamily="18" charset="0"/>
                                </a:rPr>
                              </m:ctrlPr>
                            </m:fPr>
                            <m:num>
                              <m:r>
                                <a:rPr lang="cs-CZ" sz="3200" i="1">
                                  <a:latin typeface="Cambria Math" panose="02040503050406030204" pitchFamily="18" charset="0"/>
                                </a:rPr>
                                <m:t>𝑘</m:t>
                              </m:r>
                              <m:r>
                                <a:rPr lang="cs-CZ" sz="3200" i="1">
                                  <a:latin typeface="Cambria Math" panose="02040503050406030204" pitchFamily="18" charset="0"/>
                                </a:rPr>
                                <m:t>−</m:t>
                              </m:r>
                              <m:r>
                                <a:rPr lang="cs-CZ" sz="3200" i="1">
                                  <a:latin typeface="Cambria Math" panose="02040503050406030204" pitchFamily="18" charset="0"/>
                                </a:rPr>
                                <m:t>𝑖</m:t>
                              </m:r>
                            </m:num>
                            <m:den>
                              <m:r>
                                <a:rPr lang="cs-CZ" sz="3200" i="1">
                                  <a:latin typeface="Cambria Math" panose="02040503050406030204" pitchFamily="18" charset="0"/>
                                </a:rPr>
                                <m:t>𝑖</m:t>
                              </m:r>
                              <m:r>
                                <a:rPr lang="en-US" sz="3200" i="1">
                                  <a:latin typeface="Cambria Math" panose="02040503050406030204" pitchFamily="18" charset="0"/>
                                </a:rPr>
                                <m:t>∗</m:t>
                              </m:r>
                              <m:sSup>
                                <m:sSupPr>
                                  <m:ctrlPr>
                                    <a:rPr lang="en-US" sz="3200" i="1">
                                      <a:latin typeface="Cambria Math" panose="02040503050406030204" pitchFamily="18" charset="0"/>
                                    </a:rPr>
                                  </m:ctrlPr>
                                </m:sSupPr>
                                <m:e>
                                  <m:d>
                                    <m:dPr>
                                      <m:ctrlPr>
                                        <a:rPr lang="en-US" sz="3200" i="1">
                                          <a:latin typeface="Cambria Math" panose="02040503050406030204" pitchFamily="18" charset="0"/>
                                        </a:rPr>
                                      </m:ctrlPr>
                                    </m:dPr>
                                    <m:e>
                                      <m:r>
                                        <a:rPr lang="cs-CZ" sz="3200" i="1">
                                          <a:latin typeface="Cambria Math" panose="02040503050406030204" pitchFamily="18" charset="0"/>
                                        </a:rPr>
                                        <m:t>1+</m:t>
                                      </m:r>
                                      <m:r>
                                        <a:rPr lang="cs-CZ" sz="3200" i="1">
                                          <a:latin typeface="Cambria Math" panose="02040503050406030204" pitchFamily="18" charset="0"/>
                                        </a:rPr>
                                        <m:t>𝑖</m:t>
                                      </m:r>
                                    </m:e>
                                  </m:d>
                                </m:e>
                                <m:sup>
                                  <m:r>
                                    <a:rPr lang="cs-CZ" sz="3200" i="1">
                                      <a:latin typeface="Cambria Math" panose="02040503050406030204" pitchFamily="18" charset="0"/>
                                    </a:rPr>
                                    <m:t>𝑛</m:t>
                                  </m:r>
                                </m:sup>
                              </m:sSup>
                            </m:den>
                          </m:f>
                        </m:e>
                      </m:d>
                    </m:oMath>
                  </m:oMathPara>
                </a14:m>
                <a:endParaRPr lang="cs-CZ" sz="3200" dirty="0"/>
              </a:p>
              <a:p>
                <a:endParaRPr lang="cs-CZ" dirty="0"/>
              </a:p>
              <a:p>
                <a:r>
                  <a:rPr lang="cs-CZ" sz="1800" i="1" dirty="0"/>
                  <a:t>P</a:t>
                </a:r>
                <a:r>
                  <a:rPr lang="cs-CZ" sz="1800" dirty="0"/>
                  <a:t> – teoretická cena dluhopisu jako současná hodnota budoucích plateb z dluhopisu</a:t>
                </a:r>
              </a:p>
              <a:p>
                <a:r>
                  <a:rPr lang="cs-CZ" sz="1800" i="1" dirty="0"/>
                  <a:t>C</a:t>
                </a:r>
                <a:r>
                  <a:rPr lang="cs-CZ" sz="1800" dirty="0"/>
                  <a:t> – roční kuponová platba</a:t>
                </a:r>
              </a:p>
              <a:p>
                <a:r>
                  <a:rPr lang="cs-CZ" sz="1800" i="1" dirty="0"/>
                  <a:t>NH</a:t>
                </a:r>
                <a:r>
                  <a:rPr lang="cs-CZ" sz="1800" dirty="0"/>
                  <a:t> – nominální hodnota dluhopisu</a:t>
                </a:r>
              </a:p>
              <a:p>
                <a:r>
                  <a:rPr lang="cs-CZ" sz="1800" i="1" dirty="0"/>
                  <a:t>k</a:t>
                </a:r>
                <a:r>
                  <a:rPr lang="cs-CZ" sz="1800" dirty="0"/>
                  <a:t> – kupónová sazba </a:t>
                </a:r>
              </a:p>
              <a:p>
                <a:r>
                  <a:rPr lang="cs-CZ" sz="1800" i="1" dirty="0"/>
                  <a:t>i</a:t>
                </a:r>
                <a:r>
                  <a:rPr lang="cs-CZ" sz="1800" dirty="0"/>
                  <a:t> – tržní úroková sazba </a:t>
                </a:r>
              </a:p>
              <a:p>
                <a:r>
                  <a:rPr lang="cs-CZ" sz="1800" i="1" dirty="0"/>
                  <a:t>n</a:t>
                </a:r>
                <a:r>
                  <a:rPr lang="cs-CZ" sz="1800" dirty="0"/>
                  <a:t> – počet úrokových období do splatnosti dluhopisu</a:t>
                </a:r>
              </a:p>
              <a:p>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335360" y="938463"/>
                <a:ext cx="11666139" cy="5473767"/>
              </a:xfrm>
              <a:blipFill rotWithShape="0">
                <a:blip r:embed="rId2"/>
                <a:stretch>
                  <a:fillRect l="-157" b="-891"/>
                </a:stretch>
              </a:blipFill>
            </p:spPr>
            <p:txBody>
              <a:bodyPr/>
              <a:lstStyle/>
              <a:p>
                <a:r>
                  <a:rPr lang="cs-CZ">
                    <a:noFill/>
                  </a:rPr>
                  <a:t> </a:t>
                </a:r>
              </a:p>
            </p:txBody>
          </p:sp>
        </mc:Fallback>
      </mc:AlternateContent>
    </p:spTree>
    <p:extLst>
      <p:ext uri="{BB962C8B-B14F-4D97-AF65-F5344CB8AC3E}">
        <p14:creationId xmlns:p14="http://schemas.microsoft.com/office/powerpoint/2010/main" val="26759882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dirty="0"/>
              <a:t>Cena dluhopisu</a:t>
            </a:r>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68442" y="1227220"/>
                <a:ext cx="11833057" cy="5185010"/>
              </a:xfrm>
            </p:spPr>
            <p:txBody>
              <a:bodyPr>
                <a:normAutofit/>
              </a:bodyPr>
              <a:lstStyle/>
              <a:p>
                <a:r>
                  <a:rPr lang="cs-CZ" dirty="0"/>
                  <a:t>Cena diskontovaného dluhopisu (</a:t>
                </a:r>
                <a:r>
                  <a:rPr lang="cs-CZ" dirty="0" err="1"/>
                  <a:t>zerobondu</a:t>
                </a:r>
                <a:r>
                  <a:rPr lang="cs-CZ" dirty="0"/>
                  <a:t>)</a:t>
                </a:r>
              </a:p>
              <a:p>
                <a:endParaRPr lang="cs-CZ" i="1" dirty="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cs-CZ" i="1">
                          <a:latin typeface="Cambria Math" panose="02040503050406030204" pitchFamily="18" charset="0"/>
                        </a:rPr>
                        <m:t>𝑃</m:t>
                      </m:r>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𝑁𝐻</m:t>
                          </m:r>
                        </m:num>
                        <m:den>
                          <m:sSup>
                            <m:sSupPr>
                              <m:ctrlPr>
                                <a:rPr lang="cs-CZ" i="1">
                                  <a:latin typeface="Cambria Math" panose="02040503050406030204" pitchFamily="18" charset="0"/>
                                </a:rPr>
                              </m:ctrlPr>
                            </m:sSupPr>
                            <m:e>
                              <m:d>
                                <m:dPr>
                                  <m:ctrlPr>
                                    <a:rPr lang="cs-CZ" i="1">
                                      <a:latin typeface="Cambria Math" panose="02040503050406030204" pitchFamily="18" charset="0"/>
                                    </a:rPr>
                                  </m:ctrlPr>
                                </m:dPr>
                                <m:e>
                                  <m:r>
                                    <a:rPr lang="cs-CZ" i="1">
                                      <a:latin typeface="Cambria Math" panose="02040503050406030204" pitchFamily="18" charset="0"/>
                                    </a:rPr>
                                    <m:t>1+</m:t>
                                  </m:r>
                                  <m:r>
                                    <a:rPr lang="cs-CZ" i="1">
                                      <a:latin typeface="Cambria Math" panose="02040503050406030204" pitchFamily="18" charset="0"/>
                                    </a:rPr>
                                    <m:t>𝑖</m:t>
                                  </m:r>
                                </m:e>
                              </m:d>
                            </m:e>
                            <m:sup>
                              <m:r>
                                <a:rPr lang="cs-CZ" i="1">
                                  <a:latin typeface="Cambria Math" panose="02040503050406030204" pitchFamily="18" charset="0"/>
                                </a:rPr>
                                <m:t>𝑛</m:t>
                              </m:r>
                            </m:sup>
                          </m:sSup>
                        </m:den>
                      </m:f>
                    </m:oMath>
                  </m:oMathPara>
                </a14:m>
                <a:endParaRPr lang="cs-CZ" dirty="0"/>
              </a:p>
              <a:p>
                <a:endParaRPr lang="cs-CZ" dirty="0"/>
              </a:p>
              <a:p>
                <a:endParaRPr lang="cs-CZ" dirty="0"/>
              </a:p>
              <a:p>
                <a:r>
                  <a:rPr lang="cs-CZ" dirty="0"/>
                  <a:t>Cena věčného dluhopisu</a:t>
                </a:r>
              </a:p>
              <a:p>
                <a:pPr marL="0" indent="0">
                  <a:buNone/>
                </a:pPr>
                <a14:m>
                  <m:oMathPara xmlns:m="http://schemas.openxmlformats.org/officeDocument/2006/math">
                    <m:oMathParaPr>
                      <m:jc m:val="centerGroup"/>
                    </m:oMathParaPr>
                    <m:oMath xmlns:m="http://schemas.openxmlformats.org/officeDocument/2006/math">
                      <m:r>
                        <a:rPr lang="cs-CZ" i="1">
                          <a:latin typeface="Cambria Math" panose="02040503050406030204" pitchFamily="18" charset="0"/>
                        </a:rPr>
                        <m:t>𝑃</m:t>
                      </m:r>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𝐶</m:t>
                          </m:r>
                        </m:num>
                        <m:den>
                          <m:r>
                            <a:rPr lang="cs-CZ" i="1">
                              <a:latin typeface="Cambria Math" panose="02040503050406030204" pitchFamily="18" charset="0"/>
                            </a:rPr>
                            <m:t>𝑖</m:t>
                          </m:r>
                        </m:den>
                      </m:f>
                    </m:oMath>
                  </m:oMathPara>
                </a14:m>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68442" y="1227220"/>
                <a:ext cx="11833057" cy="5185010"/>
              </a:xfrm>
              <a:blipFill rotWithShape="0">
                <a:blip r:embed="rId2"/>
                <a:stretch>
                  <a:fillRect l="-927" t="-1880"/>
                </a:stretch>
              </a:blipFill>
            </p:spPr>
            <p:txBody>
              <a:bodyPr/>
              <a:lstStyle/>
              <a:p>
                <a:r>
                  <a:rPr lang="cs-CZ">
                    <a:noFill/>
                  </a:rPr>
                  <a:t> </a:t>
                </a:r>
              </a:p>
            </p:txBody>
          </p:sp>
        </mc:Fallback>
      </mc:AlternateContent>
    </p:spTree>
    <p:extLst>
      <p:ext uri="{BB962C8B-B14F-4D97-AF65-F5344CB8AC3E}">
        <p14:creationId xmlns:p14="http://schemas.microsoft.com/office/powerpoint/2010/main" val="30716696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dirty="0"/>
              <a:t>Příklad</a:t>
            </a:r>
          </a:p>
        </p:txBody>
      </p:sp>
      <p:sp>
        <p:nvSpPr>
          <p:cNvPr id="3" name="Zástupný symbol pro obsah 2"/>
          <p:cNvSpPr>
            <a:spLocks noGrp="1"/>
          </p:cNvSpPr>
          <p:nvPr>
            <p:ph idx="4294967295"/>
          </p:nvPr>
        </p:nvSpPr>
        <p:spPr>
          <a:xfrm>
            <a:off x="168442" y="1227220"/>
            <a:ext cx="11833057" cy="5185010"/>
          </a:xfrm>
        </p:spPr>
        <p:txBody>
          <a:bodyPr>
            <a:normAutofit/>
          </a:bodyPr>
          <a:lstStyle/>
          <a:p>
            <a:pPr algn="just"/>
            <a:r>
              <a:rPr lang="cs-CZ" dirty="0"/>
              <a:t>1. Vypočítejte teoretickou cenu dluhopisu s pevnou kuponovou platbou s kuponovou platbou 5 % </a:t>
            </a:r>
            <a:r>
              <a:rPr lang="cs-CZ" dirty="0" err="1"/>
              <a:t>p.a</a:t>
            </a:r>
            <a:r>
              <a:rPr lang="cs-CZ" dirty="0"/>
              <a:t>. a nominální hodnotou 1 000 Kč, se splatností tři roky a při tržní úrokové míře 5,5 %.</a:t>
            </a:r>
          </a:p>
        </p:txBody>
      </p:sp>
    </p:spTree>
    <p:extLst>
      <p:ext uri="{BB962C8B-B14F-4D97-AF65-F5344CB8AC3E}">
        <p14:creationId xmlns:p14="http://schemas.microsoft.com/office/powerpoint/2010/main" val="33007282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dirty="0"/>
              <a:t>Příklad</a:t>
            </a:r>
          </a:p>
        </p:txBody>
      </p:sp>
      <p:sp>
        <p:nvSpPr>
          <p:cNvPr id="3" name="Zástupný symbol pro obsah 2"/>
          <p:cNvSpPr>
            <a:spLocks noGrp="1"/>
          </p:cNvSpPr>
          <p:nvPr>
            <p:ph idx="4294967295"/>
          </p:nvPr>
        </p:nvSpPr>
        <p:spPr>
          <a:xfrm>
            <a:off x="168442" y="1227220"/>
            <a:ext cx="11833057" cy="5185010"/>
          </a:xfrm>
        </p:spPr>
        <p:txBody>
          <a:bodyPr>
            <a:normAutofit/>
          </a:bodyPr>
          <a:lstStyle/>
          <a:p>
            <a:pPr algn="just"/>
            <a:r>
              <a:rPr lang="cs-CZ" sz="2600" dirty="0"/>
              <a:t>2. Vypočítejte teoretickou cenu dluhopisu s nulovým kuponem se splatností dva roky, nominální hodnota dluhopisu činí 1 000 Kč, při tržní úrokové míře 5,5 %.</a:t>
            </a:r>
          </a:p>
        </p:txBody>
      </p:sp>
    </p:spTree>
    <p:extLst>
      <p:ext uri="{BB962C8B-B14F-4D97-AF65-F5344CB8AC3E}">
        <p14:creationId xmlns:p14="http://schemas.microsoft.com/office/powerpoint/2010/main" val="2228671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50"/>
            <a:ext cx="10011798" cy="617656"/>
          </a:xfrm>
        </p:spPr>
        <p:txBody>
          <a:bodyPr>
            <a:normAutofit fontScale="90000"/>
          </a:bodyPr>
          <a:lstStyle/>
          <a:p>
            <a:r>
              <a:rPr lang="cs-CZ" sz="4000" dirty="0"/>
              <a:t>V souvislosti s důchody budeme počítat:</a:t>
            </a:r>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335360" y="1395662"/>
                <a:ext cx="11620420" cy="4833687"/>
              </a:xfrm>
            </p:spPr>
            <p:txBody>
              <a:bodyPr>
                <a:normAutofit fontScale="77500" lnSpcReduction="20000"/>
              </a:bodyPr>
              <a:lstStyle/>
              <a:p>
                <a:pPr algn="just"/>
                <a:r>
                  <a:rPr lang="cs-CZ" dirty="0"/>
                  <a:t>Počáteční (současnou) hodnotu důchodu </a:t>
                </a:r>
                <a:r>
                  <a:rPr lang="cs-CZ" i="1" dirty="0"/>
                  <a:t>D</a:t>
                </a:r>
                <a:r>
                  <a:rPr lang="cs-CZ" dirty="0"/>
                  <a:t> – součet současných hodnot všech v budoucnu realizovaných plateb důchodů – udává, kolik si musíme dnes uložit, abychom si zajistili při dané úrokové sazbě vyplácení příslušných výplat důchodu po danou dobu;</a:t>
                </a:r>
              </a:p>
              <a:p>
                <a:pPr algn="just"/>
                <a:r>
                  <a:rPr lang="cs-CZ" dirty="0"/>
                  <a:t>Konečnou (budoucí) hodnotu důchodu </a:t>
                </a:r>
                <a:r>
                  <a:rPr lang="cs-CZ" i="1" dirty="0"/>
                  <a:t>S</a:t>
                </a:r>
                <a:r>
                  <a:rPr lang="cs-CZ" dirty="0"/>
                  <a:t> – součet všech výplat důchodu, přepočtených ke konci posledního roku, kdy se důchod vyplácí. Konečná hodnota důchodu tedy udává, kolik bychom celkem získali ke konci posledního roku, kdybychom všechny výplaty důchodu okamžitě po jejich vyplacení při dané úrokové sazbě uložili (investovali se stejným úrokem). Konečná hodnota důchodu je tedy stejná jako naspořená částka. </a:t>
                </a:r>
              </a:p>
              <a:p>
                <a:pPr algn="just"/>
                <a:endParaRPr lang="cs-CZ" dirty="0"/>
              </a:p>
              <a:p>
                <a:pPr marL="0" indent="0">
                  <a:buNone/>
                </a:pPr>
                <a14:m>
                  <m:oMathPara xmlns:m="http://schemas.openxmlformats.org/officeDocument/2006/math">
                    <m:oMathParaPr>
                      <m:jc m:val="centerGroup"/>
                    </m:oMathParaPr>
                    <m:oMath xmlns:m="http://schemas.openxmlformats.org/officeDocument/2006/math">
                      <m:r>
                        <a:rPr lang="cs-CZ" sz="4000" i="1">
                          <a:latin typeface="Cambria Math" panose="02040503050406030204" pitchFamily="18" charset="0"/>
                        </a:rPr>
                        <m:t>𝑆</m:t>
                      </m:r>
                      <m:r>
                        <a:rPr lang="cs-CZ" sz="4000" i="1">
                          <a:latin typeface="Cambria Math" panose="02040503050406030204" pitchFamily="18" charset="0"/>
                        </a:rPr>
                        <m:t>=</m:t>
                      </m:r>
                      <m:r>
                        <a:rPr lang="cs-CZ" sz="4000" i="1">
                          <a:latin typeface="Cambria Math" panose="02040503050406030204" pitchFamily="18" charset="0"/>
                        </a:rPr>
                        <m:t>𝐷</m:t>
                      </m:r>
                      <m:r>
                        <a:rPr lang="en-US" sz="4000" i="1">
                          <a:latin typeface="Cambria Math" panose="02040503050406030204" pitchFamily="18" charset="0"/>
                        </a:rPr>
                        <m:t>∗</m:t>
                      </m:r>
                      <m:sSup>
                        <m:sSupPr>
                          <m:ctrlPr>
                            <a:rPr lang="en-US" sz="4000" i="1">
                              <a:latin typeface="Cambria Math" panose="02040503050406030204" pitchFamily="18" charset="0"/>
                            </a:rPr>
                          </m:ctrlPr>
                        </m:sSupPr>
                        <m:e>
                          <m:d>
                            <m:dPr>
                              <m:ctrlPr>
                                <a:rPr lang="en-US" sz="4000" i="1">
                                  <a:latin typeface="Cambria Math" panose="02040503050406030204" pitchFamily="18" charset="0"/>
                                </a:rPr>
                              </m:ctrlPr>
                            </m:dPr>
                            <m:e>
                              <m:r>
                                <a:rPr lang="cs-CZ" sz="4000" i="1">
                                  <a:latin typeface="Cambria Math" panose="02040503050406030204" pitchFamily="18" charset="0"/>
                                </a:rPr>
                                <m:t>1+</m:t>
                              </m:r>
                              <m:r>
                                <a:rPr lang="cs-CZ" sz="4000" i="1">
                                  <a:latin typeface="Cambria Math" panose="02040503050406030204" pitchFamily="18" charset="0"/>
                                </a:rPr>
                                <m:t>𝑖</m:t>
                              </m:r>
                            </m:e>
                          </m:d>
                        </m:e>
                        <m:sup>
                          <m:r>
                            <a:rPr lang="cs-CZ" sz="4000" i="1">
                              <a:latin typeface="Cambria Math" panose="02040503050406030204" pitchFamily="18" charset="0"/>
                            </a:rPr>
                            <m:t>𝑛</m:t>
                          </m:r>
                        </m:sup>
                      </m:sSup>
                    </m:oMath>
                  </m:oMathPara>
                </a14:m>
                <a:endParaRPr lang="cs-CZ" sz="4000" dirty="0"/>
              </a:p>
              <a:p>
                <a:endParaRPr lang="cs-CZ" dirty="0"/>
              </a:p>
              <a:p>
                <a:r>
                  <a:rPr lang="cs-CZ" i="1" dirty="0"/>
                  <a:t>S</a:t>
                </a:r>
                <a:r>
                  <a:rPr lang="cs-CZ" dirty="0"/>
                  <a:t> – budoucí hodnota důchodu</a:t>
                </a:r>
              </a:p>
              <a:p>
                <a:r>
                  <a:rPr lang="cs-CZ" i="1" dirty="0"/>
                  <a:t>D</a:t>
                </a:r>
                <a:r>
                  <a:rPr lang="cs-CZ" dirty="0"/>
                  <a:t> – současná hodnota důchodu</a:t>
                </a:r>
              </a:p>
              <a:p>
                <a:r>
                  <a:rPr lang="cs-CZ" i="1" dirty="0"/>
                  <a:t>i</a:t>
                </a:r>
                <a:r>
                  <a:rPr lang="cs-CZ" dirty="0"/>
                  <a:t> – roční úroková sazba (uvažuje se roční úrokové období)</a:t>
                </a:r>
              </a:p>
              <a:p>
                <a:r>
                  <a:rPr lang="cs-CZ" i="1" dirty="0"/>
                  <a:t>n</a:t>
                </a:r>
                <a:r>
                  <a:rPr lang="cs-CZ" dirty="0"/>
                  <a:t> – počet úrokových období, ve kterých dochází k výplatě anuit</a:t>
                </a:r>
              </a:p>
              <a:p>
                <a:pPr algn="just"/>
                <a:endParaRPr lang="cs-CZ" dirty="0"/>
              </a:p>
              <a:p>
                <a:pPr algn="just"/>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335360" y="1395662"/>
                <a:ext cx="11620420" cy="4833687"/>
              </a:xfrm>
              <a:blipFill rotWithShape="0">
                <a:blip r:embed="rId2"/>
                <a:stretch>
                  <a:fillRect l="-577" t="-2648" r="-682"/>
                </a:stretch>
              </a:blipFill>
            </p:spPr>
            <p:txBody>
              <a:bodyPr/>
              <a:lstStyle/>
              <a:p>
                <a:r>
                  <a:rPr lang="cs-CZ">
                    <a:noFill/>
                  </a:rPr>
                  <a:t> </a:t>
                </a:r>
              </a:p>
            </p:txBody>
          </p:sp>
        </mc:Fallback>
      </mc:AlternateContent>
    </p:spTree>
    <p:extLst>
      <p:ext uri="{BB962C8B-B14F-4D97-AF65-F5344CB8AC3E}">
        <p14:creationId xmlns:p14="http://schemas.microsoft.com/office/powerpoint/2010/main" val="12590737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dirty="0"/>
              <a:t>Příklady</a:t>
            </a:r>
          </a:p>
        </p:txBody>
      </p:sp>
      <p:sp>
        <p:nvSpPr>
          <p:cNvPr id="3" name="Zástupný symbol pro obsah 2"/>
          <p:cNvSpPr>
            <a:spLocks noGrp="1"/>
          </p:cNvSpPr>
          <p:nvPr>
            <p:ph idx="4294967295"/>
          </p:nvPr>
        </p:nvSpPr>
        <p:spPr>
          <a:xfrm>
            <a:off x="168442" y="1227220"/>
            <a:ext cx="11833057" cy="5185010"/>
          </a:xfrm>
        </p:spPr>
        <p:txBody>
          <a:bodyPr>
            <a:normAutofit/>
          </a:bodyPr>
          <a:lstStyle/>
          <a:p>
            <a:pPr algn="just"/>
            <a:r>
              <a:rPr lang="cs-CZ" dirty="0"/>
              <a:t>3. Zjistěte cenu dluhopisu k 1. 3. 2019, jestliže dluhopis je splatný k 1. 9. 2030, má nominální hodnotu 15 000 Kč a kuponovou sazbu 6,4 % </a:t>
            </a:r>
            <a:r>
              <a:rPr lang="cs-CZ" dirty="0" err="1"/>
              <a:t>p.a</a:t>
            </a:r>
            <a:r>
              <a:rPr lang="cs-CZ" dirty="0"/>
              <a:t>. s pololetní výplatou kuponu vždy k 1. 3. a 1. 9. Požadovaná výnosnost činí 5 % </a:t>
            </a:r>
            <a:r>
              <a:rPr lang="cs-CZ" dirty="0" err="1"/>
              <a:t>p.a</a:t>
            </a:r>
            <a:r>
              <a:rPr lang="cs-CZ" dirty="0"/>
              <a:t>.</a:t>
            </a:r>
          </a:p>
        </p:txBody>
      </p:sp>
    </p:spTree>
    <p:extLst>
      <p:ext uri="{BB962C8B-B14F-4D97-AF65-F5344CB8AC3E}">
        <p14:creationId xmlns:p14="http://schemas.microsoft.com/office/powerpoint/2010/main" val="27226520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dirty="0"/>
              <a:t>Příklad</a:t>
            </a:r>
          </a:p>
        </p:txBody>
      </p:sp>
      <p:sp>
        <p:nvSpPr>
          <p:cNvPr id="3" name="Zástupný symbol pro obsah 2"/>
          <p:cNvSpPr>
            <a:spLocks noGrp="1"/>
          </p:cNvSpPr>
          <p:nvPr>
            <p:ph idx="4294967295"/>
          </p:nvPr>
        </p:nvSpPr>
        <p:spPr>
          <a:xfrm>
            <a:off x="168442" y="1227220"/>
            <a:ext cx="11833057" cy="5185010"/>
          </a:xfrm>
        </p:spPr>
        <p:txBody>
          <a:bodyPr>
            <a:normAutofit/>
          </a:bodyPr>
          <a:lstStyle/>
          <a:p>
            <a:pPr algn="just"/>
            <a:r>
              <a:rPr lang="cs-CZ" dirty="0"/>
              <a:t>4. Kolik jste ochotni zaplatit věčný dluhopis, který vyplácí každý rok 1000 Kč? Požadujete výnos 10 % </a:t>
            </a:r>
            <a:r>
              <a:rPr lang="cs-CZ" dirty="0" err="1"/>
              <a:t>p.a</a:t>
            </a:r>
            <a:r>
              <a:rPr lang="cs-CZ" dirty="0"/>
              <a:t>.</a:t>
            </a:r>
          </a:p>
          <a:p>
            <a:pPr algn="just"/>
            <a:endParaRPr lang="cs-CZ" dirty="0"/>
          </a:p>
        </p:txBody>
      </p:sp>
    </p:spTree>
    <p:extLst>
      <p:ext uri="{BB962C8B-B14F-4D97-AF65-F5344CB8AC3E}">
        <p14:creationId xmlns:p14="http://schemas.microsoft.com/office/powerpoint/2010/main" val="32199022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dirty="0"/>
              <a:t>Výnos z dluhopisu</a:t>
            </a:r>
          </a:p>
        </p:txBody>
      </p:sp>
      <p:sp>
        <p:nvSpPr>
          <p:cNvPr id="3" name="Zástupný symbol pro obsah 2"/>
          <p:cNvSpPr>
            <a:spLocks noGrp="1"/>
          </p:cNvSpPr>
          <p:nvPr>
            <p:ph idx="4294967295"/>
          </p:nvPr>
        </p:nvSpPr>
        <p:spPr>
          <a:xfrm>
            <a:off x="168442" y="1227220"/>
            <a:ext cx="11833057" cy="5185010"/>
          </a:xfrm>
        </p:spPr>
        <p:txBody>
          <a:bodyPr>
            <a:normAutofit/>
          </a:bodyPr>
          <a:lstStyle/>
          <a:p>
            <a:pPr algn="just"/>
            <a:r>
              <a:rPr lang="cs-CZ" dirty="0"/>
              <a:t>Z dluhopisu mohou jeho majiteli plynout výnosy ve dvou základních formách:</a:t>
            </a:r>
          </a:p>
          <a:p>
            <a:pPr lvl="1" algn="just"/>
            <a:r>
              <a:rPr lang="cs-CZ" dirty="0"/>
              <a:t>jako kuponový (úrokový) výnos,</a:t>
            </a:r>
          </a:p>
          <a:p>
            <a:pPr lvl="1" algn="just"/>
            <a:r>
              <a:rPr lang="cs-CZ" dirty="0"/>
              <a:t>jako rozdíl mezi cenou, za kterou dluhopis koupit a cenou, za kterou dluhopis prodal, resp. nominální hodnotou, která je splacena v době splatnosti dluhopisu.</a:t>
            </a:r>
          </a:p>
          <a:p>
            <a:pPr algn="just"/>
            <a:endParaRPr lang="cs-CZ" dirty="0"/>
          </a:p>
        </p:txBody>
      </p:sp>
    </p:spTree>
    <p:extLst>
      <p:ext uri="{BB962C8B-B14F-4D97-AF65-F5344CB8AC3E}">
        <p14:creationId xmlns:p14="http://schemas.microsoft.com/office/powerpoint/2010/main" val="21485878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71450" y="1337310"/>
                <a:ext cx="11830049" cy="5074920"/>
              </a:xfrm>
            </p:spPr>
            <p:txBody>
              <a:bodyPr>
                <a:normAutofit/>
              </a:bodyPr>
              <a:lstStyle/>
              <a:p>
                <a:r>
                  <a:rPr lang="cs-CZ" b="1" dirty="0"/>
                  <a:t>Běžná výnosnost </a:t>
                </a:r>
                <a:r>
                  <a:rPr lang="cs-CZ" dirty="0"/>
                  <a:t>– vyjadřuje vztah kuponové platby k aktuální tržní ceně dluhopisu, tj. ceně, za kterou můžeme dluhopis na trhu koupit:</a:t>
                </a:r>
              </a:p>
              <a:p>
                <a:endParaRPr lang="cs-CZ" dirty="0"/>
              </a:p>
              <a:p>
                <a:pPr marL="0" indent="0">
                  <a:buNone/>
                </a:pPr>
                <a14:m>
                  <m:oMathPara xmlns:m="http://schemas.openxmlformats.org/officeDocument/2006/math">
                    <m:oMathParaPr>
                      <m:jc m:val="centerGroup"/>
                    </m:oMathParaPr>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𝑟</m:t>
                          </m:r>
                        </m:e>
                        <m:sub>
                          <m:r>
                            <a:rPr lang="cs-CZ" i="1">
                              <a:latin typeface="Cambria Math" panose="02040503050406030204" pitchFamily="18" charset="0"/>
                            </a:rPr>
                            <m:t>𝐵</m:t>
                          </m:r>
                        </m:sub>
                      </m:sSub>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𝐶</m:t>
                          </m:r>
                        </m:num>
                        <m:den>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0</m:t>
                              </m:r>
                            </m:sub>
                          </m:sSub>
                        </m:den>
                      </m:f>
                      <m:r>
                        <a:rPr lang="en-US" i="1">
                          <a:latin typeface="Cambria Math" panose="02040503050406030204" pitchFamily="18" charset="0"/>
                        </a:rPr>
                        <m:t>∗</m:t>
                      </m:r>
                      <m:r>
                        <a:rPr lang="cs-CZ" i="1">
                          <a:latin typeface="Cambria Math" panose="02040503050406030204" pitchFamily="18" charset="0"/>
                        </a:rPr>
                        <m:t>100</m:t>
                      </m:r>
                    </m:oMath>
                  </m:oMathPara>
                </a14:m>
                <a:endParaRPr lang="cs-CZ" dirty="0"/>
              </a:p>
              <a:p>
                <a:endParaRPr lang="cs-CZ" dirty="0"/>
              </a:p>
              <a:p>
                <a14:m>
                  <m:oMath xmlns:m="http://schemas.openxmlformats.org/officeDocument/2006/math">
                    <m:sSub>
                      <m:sSubPr>
                        <m:ctrlPr>
                          <a:rPr lang="cs-CZ" sz="2000" i="1">
                            <a:latin typeface="Cambria Math" panose="02040503050406030204" pitchFamily="18" charset="0"/>
                          </a:rPr>
                        </m:ctrlPr>
                      </m:sSubPr>
                      <m:e>
                        <m:r>
                          <a:rPr lang="cs-CZ" sz="2000" i="1">
                            <a:latin typeface="Cambria Math" panose="02040503050406030204" pitchFamily="18" charset="0"/>
                          </a:rPr>
                          <m:t>𝑟</m:t>
                        </m:r>
                      </m:e>
                      <m:sub>
                        <m:r>
                          <a:rPr lang="cs-CZ" sz="2000" i="1">
                            <a:latin typeface="Cambria Math" panose="02040503050406030204" pitchFamily="18" charset="0"/>
                          </a:rPr>
                          <m:t>𝐵</m:t>
                        </m:r>
                      </m:sub>
                    </m:sSub>
                  </m:oMath>
                </a14:m>
                <a:r>
                  <a:rPr lang="cs-CZ" sz="2000" dirty="0"/>
                  <a:t> - je kuponová výnosnost v %</a:t>
                </a:r>
              </a:p>
              <a:p>
                <a:r>
                  <a:rPr lang="cs-CZ" sz="2000" i="1" dirty="0"/>
                  <a:t>C</a:t>
                </a:r>
                <a:r>
                  <a:rPr lang="cs-CZ" sz="2000" dirty="0"/>
                  <a:t> – kuponová platba</a:t>
                </a:r>
              </a:p>
              <a:p>
                <a14:m>
                  <m:oMath xmlns:m="http://schemas.openxmlformats.org/officeDocument/2006/math">
                    <m:sSub>
                      <m:sSubPr>
                        <m:ctrlPr>
                          <a:rPr lang="cs-CZ" sz="2000" i="1">
                            <a:latin typeface="Cambria Math" panose="02040503050406030204" pitchFamily="18" charset="0"/>
                          </a:rPr>
                        </m:ctrlPr>
                      </m:sSubPr>
                      <m:e>
                        <m:r>
                          <a:rPr lang="cs-CZ" sz="2000" i="1">
                            <a:latin typeface="Cambria Math" panose="02040503050406030204" pitchFamily="18" charset="0"/>
                          </a:rPr>
                          <m:t>𝑃</m:t>
                        </m:r>
                      </m:e>
                      <m:sub>
                        <m:r>
                          <a:rPr lang="cs-CZ" sz="2000" i="1">
                            <a:latin typeface="Cambria Math" panose="02040503050406030204" pitchFamily="18" charset="0"/>
                          </a:rPr>
                          <m:t>0</m:t>
                        </m:r>
                      </m:sub>
                    </m:sSub>
                  </m:oMath>
                </a14:m>
                <a:r>
                  <a:rPr lang="cs-CZ" sz="2000" dirty="0"/>
                  <a:t> - nákupní cena dluhopisu</a:t>
                </a:r>
              </a:p>
              <a:p>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71450" y="1337310"/>
                <a:ext cx="11830049" cy="5074920"/>
              </a:xfrm>
              <a:blipFill rotWithShape="0">
                <a:blip r:embed="rId2"/>
                <a:stretch>
                  <a:fillRect l="-927" t="-1921"/>
                </a:stretch>
              </a:blipFill>
            </p:spPr>
            <p:txBody>
              <a:bodyPr/>
              <a:lstStyle/>
              <a:p>
                <a:r>
                  <a:rPr lang="cs-CZ">
                    <a:noFill/>
                  </a:rPr>
                  <a:t> </a:t>
                </a:r>
              </a:p>
            </p:txBody>
          </p:sp>
        </mc:Fallback>
      </mc:AlternateContent>
    </p:spTree>
    <p:extLst>
      <p:ext uri="{BB962C8B-B14F-4D97-AF65-F5344CB8AC3E}">
        <p14:creationId xmlns:p14="http://schemas.microsoft.com/office/powerpoint/2010/main" val="39481291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71450" y="1337310"/>
                <a:ext cx="11830049" cy="5074920"/>
              </a:xfrm>
            </p:spPr>
            <p:txBody>
              <a:bodyPr>
                <a:normAutofit fontScale="77500" lnSpcReduction="20000"/>
              </a:bodyPr>
              <a:lstStyle/>
              <a:p>
                <a:pPr algn="just"/>
                <a:r>
                  <a:rPr lang="cs-CZ" b="1" dirty="0"/>
                  <a:t>Výnosnost do doby splatnosti </a:t>
                </a:r>
                <a:r>
                  <a:rPr lang="cs-CZ" dirty="0"/>
                  <a:t>– roční výnosnost, které dosáhne investor kupující dluhopis, od jeho zakoupení do jeho splatnosti.</a:t>
                </a:r>
              </a:p>
              <a:p>
                <a:pPr algn="just"/>
                <a:endParaRPr lang="cs-CZ" dirty="0"/>
              </a:p>
              <a:p>
                <a:pPr marL="0" indent="0" algn="ctr">
                  <a:buNone/>
                </a:pPr>
                <a14:m>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𝑂</m:t>
                        </m:r>
                      </m:sub>
                    </m:sSub>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𝐶</m:t>
                        </m:r>
                      </m:num>
                      <m:den>
                        <m:r>
                          <a:rPr lang="cs-CZ" i="1">
                            <a:latin typeface="Cambria Math" panose="02040503050406030204" pitchFamily="18" charset="0"/>
                          </a:rPr>
                          <m:t>1+</m:t>
                        </m:r>
                        <m:sSub>
                          <m:sSubPr>
                            <m:ctrlPr>
                              <a:rPr lang="cs-CZ" i="1">
                                <a:latin typeface="Cambria Math" panose="02040503050406030204" pitchFamily="18" charset="0"/>
                              </a:rPr>
                            </m:ctrlPr>
                          </m:sSubPr>
                          <m:e>
                            <m:r>
                              <a:rPr lang="cs-CZ" i="1">
                                <a:latin typeface="Cambria Math" panose="02040503050406030204" pitchFamily="18" charset="0"/>
                              </a:rPr>
                              <m:t>𝑟</m:t>
                            </m:r>
                          </m:e>
                          <m:sub>
                            <m:r>
                              <a:rPr lang="cs-CZ" i="1">
                                <a:latin typeface="Cambria Math" panose="02040503050406030204" pitchFamily="18" charset="0"/>
                              </a:rPr>
                              <m:t>𝐷𝑆</m:t>
                            </m:r>
                          </m:sub>
                        </m:sSub>
                      </m:den>
                    </m:f>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𝐶</m:t>
                        </m:r>
                      </m:num>
                      <m:den>
                        <m:sSup>
                          <m:sSupPr>
                            <m:ctrlPr>
                              <a:rPr lang="cs-CZ" i="1">
                                <a:latin typeface="Cambria Math" panose="02040503050406030204" pitchFamily="18" charset="0"/>
                              </a:rPr>
                            </m:ctrlPr>
                          </m:sSupPr>
                          <m:e>
                            <m:d>
                              <m:dPr>
                                <m:ctrlPr>
                                  <a:rPr lang="cs-CZ" i="1">
                                    <a:latin typeface="Cambria Math" panose="02040503050406030204" pitchFamily="18" charset="0"/>
                                  </a:rPr>
                                </m:ctrlPr>
                              </m:dPr>
                              <m:e>
                                <m:r>
                                  <a:rPr lang="cs-CZ" i="1">
                                    <a:latin typeface="Cambria Math" panose="02040503050406030204" pitchFamily="18" charset="0"/>
                                  </a:rPr>
                                  <m:t>1+</m:t>
                                </m:r>
                                <m:sSub>
                                  <m:sSubPr>
                                    <m:ctrlPr>
                                      <a:rPr lang="cs-CZ" i="1">
                                        <a:latin typeface="Cambria Math" panose="02040503050406030204" pitchFamily="18" charset="0"/>
                                      </a:rPr>
                                    </m:ctrlPr>
                                  </m:sSubPr>
                                  <m:e>
                                    <m:r>
                                      <a:rPr lang="cs-CZ" i="1">
                                        <a:latin typeface="Cambria Math" panose="02040503050406030204" pitchFamily="18" charset="0"/>
                                      </a:rPr>
                                      <m:t>𝑟</m:t>
                                    </m:r>
                                  </m:e>
                                  <m:sub>
                                    <m:r>
                                      <a:rPr lang="cs-CZ" i="1">
                                        <a:latin typeface="Cambria Math" panose="02040503050406030204" pitchFamily="18" charset="0"/>
                                      </a:rPr>
                                      <m:t>𝐷𝑆</m:t>
                                    </m:r>
                                  </m:sub>
                                </m:sSub>
                              </m:e>
                            </m:d>
                          </m:e>
                          <m:sup>
                            <m:r>
                              <a:rPr lang="cs-CZ" i="1">
                                <a:latin typeface="Cambria Math" panose="02040503050406030204" pitchFamily="18" charset="0"/>
                              </a:rPr>
                              <m:t>2</m:t>
                            </m:r>
                          </m:sup>
                        </m:sSup>
                      </m:den>
                    </m:f>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𝐶</m:t>
                        </m:r>
                      </m:num>
                      <m:den>
                        <m:sSup>
                          <m:sSupPr>
                            <m:ctrlPr>
                              <a:rPr lang="cs-CZ" i="1">
                                <a:latin typeface="Cambria Math" panose="02040503050406030204" pitchFamily="18" charset="0"/>
                              </a:rPr>
                            </m:ctrlPr>
                          </m:sSupPr>
                          <m:e>
                            <m:d>
                              <m:dPr>
                                <m:ctrlPr>
                                  <a:rPr lang="cs-CZ" i="1">
                                    <a:latin typeface="Cambria Math" panose="02040503050406030204" pitchFamily="18" charset="0"/>
                                  </a:rPr>
                                </m:ctrlPr>
                              </m:dPr>
                              <m:e>
                                <m:r>
                                  <a:rPr lang="cs-CZ" i="1">
                                    <a:latin typeface="Cambria Math" panose="02040503050406030204" pitchFamily="18" charset="0"/>
                                  </a:rPr>
                                  <m:t>1+</m:t>
                                </m:r>
                                <m:sSub>
                                  <m:sSubPr>
                                    <m:ctrlPr>
                                      <a:rPr lang="cs-CZ" i="1">
                                        <a:latin typeface="Cambria Math" panose="02040503050406030204" pitchFamily="18" charset="0"/>
                                      </a:rPr>
                                    </m:ctrlPr>
                                  </m:sSubPr>
                                  <m:e>
                                    <m:r>
                                      <a:rPr lang="cs-CZ" i="1">
                                        <a:latin typeface="Cambria Math" panose="02040503050406030204" pitchFamily="18" charset="0"/>
                                      </a:rPr>
                                      <m:t>𝑟</m:t>
                                    </m:r>
                                  </m:e>
                                  <m:sub>
                                    <m:r>
                                      <a:rPr lang="cs-CZ" i="1">
                                        <a:latin typeface="Cambria Math" panose="02040503050406030204" pitchFamily="18" charset="0"/>
                                      </a:rPr>
                                      <m:t>𝐷𝑆</m:t>
                                    </m:r>
                                  </m:sub>
                                </m:sSub>
                              </m:e>
                            </m:d>
                          </m:e>
                          <m:sup>
                            <m:r>
                              <a:rPr lang="cs-CZ" i="1">
                                <a:latin typeface="Cambria Math" panose="02040503050406030204" pitchFamily="18" charset="0"/>
                              </a:rPr>
                              <m:t>3</m:t>
                            </m:r>
                          </m:sup>
                        </m:sSup>
                      </m:den>
                    </m:f>
                  </m:oMath>
                </a14:m>
                <a:r>
                  <a:rPr lang="cs-CZ" dirty="0"/>
                  <a:t>+…+</a:t>
                </a:r>
                <a14:m>
                  <m:oMath xmlns:m="http://schemas.openxmlformats.org/officeDocument/2006/math">
                    <m:f>
                      <m:fPr>
                        <m:ctrlPr>
                          <a:rPr lang="cs-CZ" i="1">
                            <a:latin typeface="Cambria Math" panose="02040503050406030204" pitchFamily="18" charset="0"/>
                          </a:rPr>
                        </m:ctrlPr>
                      </m:fPr>
                      <m:num>
                        <m:r>
                          <a:rPr lang="cs-CZ" i="1">
                            <a:latin typeface="Cambria Math" panose="02040503050406030204" pitchFamily="18" charset="0"/>
                          </a:rPr>
                          <m:t>𝐶</m:t>
                        </m:r>
                      </m:num>
                      <m:den>
                        <m:sSup>
                          <m:sSupPr>
                            <m:ctrlPr>
                              <a:rPr lang="cs-CZ" i="1">
                                <a:latin typeface="Cambria Math" panose="02040503050406030204" pitchFamily="18" charset="0"/>
                              </a:rPr>
                            </m:ctrlPr>
                          </m:sSupPr>
                          <m:e>
                            <m:d>
                              <m:dPr>
                                <m:ctrlPr>
                                  <a:rPr lang="cs-CZ" i="1">
                                    <a:latin typeface="Cambria Math" panose="02040503050406030204" pitchFamily="18" charset="0"/>
                                  </a:rPr>
                                </m:ctrlPr>
                              </m:dPr>
                              <m:e>
                                <m:r>
                                  <a:rPr lang="cs-CZ" i="1">
                                    <a:latin typeface="Cambria Math" panose="02040503050406030204" pitchFamily="18" charset="0"/>
                                  </a:rPr>
                                  <m:t>1+</m:t>
                                </m:r>
                                <m:sSub>
                                  <m:sSubPr>
                                    <m:ctrlPr>
                                      <a:rPr lang="cs-CZ" i="1">
                                        <a:latin typeface="Cambria Math" panose="02040503050406030204" pitchFamily="18" charset="0"/>
                                      </a:rPr>
                                    </m:ctrlPr>
                                  </m:sSubPr>
                                  <m:e>
                                    <m:r>
                                      <a:rPr lang="cs-CZ" i="1">
                                        <a:latin typeface="Cambria Math" panose="02040503050406030204" pitchFamily="18" charset="0"/>
                                      </a:rPr>
                                      <m:t>𝑟</m:t>
                                    </m:r>
                                  </m:e>
                                  <m:sub>
                                    <m:r>
                                      <a:rPr lang="cs-CZ" i="1">
                                        <a:latin typeface="Cambria Math" panose="02040503050406030204" pitchFamily="18" charset="0"/>
                                      </a:rPr>
                                      <m:t>𝐷𝑆</m:t>
                                    </m:r>
                                  </m:sub>
                                </m:sSub>
                              </m:e>
                            </m:d>
                          </m:e>
                          <m:sup>
                            <m:r>
                              <a:rPr lang="cs-CZ" i="1">
                                <a:latin typeface="Cambria Math" panose="02040503050406030204" pitchFamily="18" charset="0"/>
                              </a:rPr>
                              <m:t>𝑛</m:t>
                            </m:r>
                          </m:sup>
                        </m:sSup>
                      </m:den>
                    </m:f>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𝑁𝐻</m:t>
                        </m:r>
                      </m:num>
                      <m:den>
                        <m:sSup>
                          <m:sSupPr>
                            <m:ctrlPr>
                              <a:rPr lang="cs-CZ" i="1">
                                <a:latin typeface="Cambria Math" panose="02040503050406030204" pitchFamily="18" charset="0"/>
                              </a:rPr>
                            </m:ctrlPr>
                          </m:sSupPr>
                          <m:e>
                            <m:d>
                              <m:dPr>
                                <m:ctrlPr>
                                  <a:rPr lang="cs-CZ" i="1">
                                    <a:latin typeface="Cambria Math" panose="02040503050406030204" pitchFamily="18" charset="0"/>
                                  </a:rPr>
                                </m:ctrlPr>
                              </m:dPr>
                              <m:e>
                                <m:r>
                                  <a:rPr lang="cs-CZ" i="1">
                                    <a:latin typeface="Cambria Math" panose="02040503050406030204" pitchFamily="18" charset="0"/>
                                  </a:rPr>
                                  <m:t>1+</m:t>
                                </m:r>
                                <m:sSub>
                                  <m:sSubPr>
                                    <m:ctrlPr>
                                      <a:rPr lang="cs-CZ" i="1">
                                        <a:latin typeface="Cambria Math" panose="02040503050406030204" pitchFamily="18" charset="0"/>
                                      </a:rPr>
                                    </m:ctrlPr>
                                  </m:sSubPr>
                                  <m:e>
                                    <m:r>
                                      <a:rPr lang="cs-CZ" i="1">
                                        <a:latin typeface="Cambria Math" panose="02040503050406030204" pitchFamily="18" charset="0"/>
                                      </a:rPr>
                                      <m:t>𝑟</m:t>
                                    </m:r>
                                  </m:e>
                                  <m:sub>
                                    <m:r>
                                      <a:rPr lang="cs-CZ" i="1">
                                        <a:latin typeface="Cambria Math" panose="02040503050406030204" pitchFamily="18" charset="0"/>
                                      </a:rPr>
                                      <m:t>𝐷𝑆</m:t>
                                    </m:r>
                                  </m:sub>
                                </m:sSub>
                              </m:e>
                            </m:d>
                          </m:e>
                          <m:sup>
                            <m:r>
                              <a:rPr lang="cs-CZ" i="1">
                                <a:latin typeface="Cambria Math" panose="02040503050406030204" pitchFamily="18" charset="0"/>
                              </a:rPr>
                              <m:t>𝑛</m:t>
                            </m:r>
                          </m:sup>
                        </m:sSup>
                      </m:den>
                    </m:f>
                  </m:oMath>
                </a14:m>
                <a:endParaRPr lang="cs-CZ" dirty="0"/>
              </a:p>
              <a:p>
                <a:pPr algn="just"/>
                <a:endParaRPr lang="cs-CZ" dirty="0"/>
              </a:p>
              <a:p>
                <a:pPr algn="just"/>
                <a:endParaRPr lang="cs-CZ" dirty="0"/>
              </a:p>
              <a:p>
                <a:pPr algn="just"/>
                <a:r>
                  <a:rPr lang="cs-CZ" dirty="0"/>
                  <a:t>Vzhledem k obtížnosti výpočtu, můžeme použít aproximační vzorec:</a:t>
                </a:r>
              </a:p>
              <a:p>
                <a:pPr algn="just"/>
                <a:endParaRPr lang="cs-CZ" dirty="0"/>
              </a:p>
              <a:p>
                <a:pPr marL="0" indent="0" algn="just">
                  <a:buNone/>
                </a:pPr>
                <a14:m>
                  <m:oMathPara xmlns:m="http://schemas.openxmlformats.org/officeDocument/2006/math">
                    <m:oMathParaPr>
                      <m:jc m:val="centerGroup"/>
                    </m:oMathParaPr>
                    <m:oMath xmlns:m="http://schemas.openxmlformats.org/officeDocument/2006/math">
                      <m:r>
                        <a:rPr lang="cs-CZ" i="1">
                          <a:latin typeface="Cambria Math" panose="02040503050406030204" pitchFamily="18" charset="0"/>
                        </a:rPr>
                        <m:t>𝑌𝑇𝑀</m:t>
                      </m:r>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𝐶</m:t>
                          </m:r>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𝑁𝐻</m:t>
                              </m:r>
                              <m:r>
                                <a:rPr lang="cs-CZ" i="1">
                                  <a:latin typeface="Cambria Math" panose="02040503050406030204" pitchFamily="18" charset="0"/>
                                </a:rPr>
                                <m:t>−</m:t>
                              </m:r>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0</m:t>
                                  </m:r>
                                </m:sub>
                              </m:sSub>
                            </m:num>
                            <m:den>
                              <m:r>
                                <a:rPr lang="cs-CZ" i="1">
                                  <a:latin typeface="Cambria Math" panose="02040503050406030204" pitchFamily="18" charset="0"/>
                                </a:rPr>
                                <m:t>𝑛</m:t>
                              </m:r>
                            </m:den>
                          </m:f>
                        </m:num>
                        <m:den>
                          <m:r>
                            <a:rPr lang="cs-CZ" i="1">
                              <a:latin typeface="Cambria Math" panose="02040503050406030204" pitchFamily="18" charset="0"/>
                            </a:rPr>
                            <m:t>0,6</m:t>
                          </m:r>
                          <m:r>
                            <a:rPr lang="en-US" i="1">
                              <a:latin typeface="Cambria Math" panose="02040503050406030204" pitchFamily="18" charset="0"/>
                            </a:rPr>
                            <m:t>∗</m:t>
                          </m:r>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0</m:t>
                              </m:r>
                            </m:sub>
                          </m:sSub>
                          <m:r>
                            <a:rPr lang="cs-CZ" i="1">
                              <a:latin typeface="Cambria Math" panose="02040503050406030204" pitchFamily="18" charset="0"/>
                            </a:rPr>
                            <m:t>+0,4</m:t>
                          </m:r>
                          <m:r>
                            <a:rPr lang="en-US" i="1">
                              <a:latin typeface="Cambria Math" panose="02040503050406030204" pitchFamily="18" charset="0"/>
                            </a:rPr>
                            <m:t>∗</m:t>
                          </m:r>
                          <m:r>
                            <a:rPr lang="cs-CZ" i="1">
                              <a:latin typeface="Cambria Math" panose="02040503050406030204" pitchFamily="18" charset="0"/>
                            </a:rPr>
                            <m:t>𝑁𝐻</m:t>
                          </m:r>
                        </m:den>
                      </m:f>
                    </m:oMath>
                  </m:oMathPara>
                </a14:m>
                <a:endParaRPr lang="cs-CZ" dirty="0"/>
              </a:p>
              <a:p>
                <a:pPr algn="just"/>
                <a:endParaRPr lang="cs-CZ" dirty="0"/>
              </a:p>
              <a:p>
                <a:pPr algn="just"/>
                <a:endParaRPr lang="cs-CZ" dirty="0"/>
              </a:p>
              <a:p>
                <a:pPr algn="just"/>
                <a14:m>
                  <m:oMath xmlns:m="http://schemas.openxmlformats.org/officeDocument/2006/math">
                    <m:sSub>
                      <m:sSubPr>
                        <m:ctrlPr>
                          <a:rPr lang="cs-CZ" sz="2200" i="1">
                            <a:latin typeface="Cambria Math" panose="02040503050406030204" pitchFamily="18" charset="0"/>
                          </a:rPr>
                        </m:ctrlPr>
                      </m:sSubPr>
                      <m:e>
                        <m:r>
                          <a:rPr lang="cs-CZ" sz="2200" i="1">
                            <a:latin typeface="Cambria Math" panose="02040503050406030204" pitchFamily="18" charset="0"/>
                          </a:rPr>
                          <m:t>𝑃</m:t>
                        </m:r>
                      </m:e>
                      <m:sub>
                        <m:r>
                          <a:rPr lang="cs-CZ" sz="2200" i="1">
                            <a:latin typeface="Cambria Math" panose="02040503050406030204" pitchFamily="18" charset="0"/>
                          </a:rPr>
                          <m:t>𝑂</m:t>
                        </m:r>
                      </m:sub>
                    </m:sSub>
                  </m:oMath>
                </a14:m>
                <a:r>
                  <a:rPr lang="cs-CZ" sz="2200" dirty="0"/>
                  <a:t> - kupní cena dluhopisu</a:t>
                </a:r>
              </a:p>
              <a:p>
                <a:pPr algn="just"/>
                <a14:m>
                  <m:oMath xmlns:m="http://schemas.openxmlformats.org/officeDocument/2006/math">
                    <m:sSub>
                      <m:sSubPr>
                        <m:ctrlPr>
                          <a:rPr lang="cs-CZ" sz="2200" i="1">
                            <a:latin typeface="Cambria Math" panose="02040503050406030204" pitchFamily="18" charset="0"/>
                          </a:rPr>
                        </m:ctrlPr>
                      </m:sSubPr>
                      <m:e>
                        <m:r>
                          <a:rPr lang="cs-CZ" sz="2200" i="1">
                            <a:latin typeface="Cambria Math" panose="02040503050406030204" pitchFamily="18" charset="0"/>
                          </a:rPr>
                          <m:t>𝑟</m:t>
                        </m:r>
                      </m:e>
                      <m:sub>
                        <m:r>
                          <a:rPr lang="cs-CZ" sz="2200" i="1">
                            <a:latin typeface="Cambria Math" panose="02040503050406030204" pitchFamily="18" charset="0"/>
                          </a:rPr>
                          <m:t>𝐷𝑆</m:t>
                        </m:r>
                      </m:sub>
                    </m:sSub>
                    <m:r>
                      <a:rPr lang="cs-CZ" sz="2200" i="1">
                        <a:latin typeface="Cambria Math" panose="02040503050406030204" pitchFamily="18" charset="0"/>
                      </a:rPr>
                      <m:t> </m:t>
                    </m:r>
                  </m:oMath>
                </a14:m>
                <a:r>
                  <a:rPr lang="cs-CZ" sz="2200" dirty="0"/>
                  <a:t>- výnosnost do doby splatnosti, vyjádřená jako desetinné číslo </a:t>
                </a:r>
              </a:p>
              <a:p>
                <a:pPr algn="just"/>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71450" y="1337310"/>
                <a:ext cx="11830049" cy="5074920"/>
              </a:xfrm>
              <a:blipFill rotWithShape="0">
                <a:blip r:embed="rId2"/>
                <a:stretch>
                  <a:fillRect l="-567" t="-2401" r="-618" b="-600"/>
                </a:stretch>
              </a:blipFill>
            </p:spPr>
            <p:txBody>
              <a:bodyPr/>
              <a:lstStyle/>
              <a:p>
                <a:r>
                  <a:rPr lang="cs-CZ">
                    <a:noFill/>
                  </a:rPr>
                  <a:t> </a:t>
                </a:r>
              </a:p>
            </p:txBody>
          </p:sp>
        </mc:Fallback>
      </mc:AlternateContent>
    </p:spTree>
    <p:extLst>
      <p:ext uri="{BB962C8B-B14F-4D97-AF65-F5344CB8AC3E}">
        <p14:creationId xmlns:p14="http://schemas.microsoft.com/office/powerpoint/2010/main" val="40909295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71450" y="1337310"/>
                <a:ext cx="11830049" cy="5074920"/>
              </a:xfrm>
            </p:spPr>
            <p:txBody>
              <a:bodyPr>
                <a:normAutofit/>
              </a:bodyPr>
              <a:lstStyle/>
              <a:p>
                <a:r>
                  <a:rPr lang="cs-CZ" dirty="0"/>
                  <a:t>Vzorec pro výpočet výnosnosti do doby splatnosti můžeme použít i pro výpočet </a:t>
                </a:r>
                <a:r>
                  <a:rPr lang="cs-CZ" b="1" dirty="0"/>
                  <a:t>výnosnosti za dobu držby dluhopisu</a:t>
                </a:r>
                <a:r>
                  <a:rPr lang="cs-CZ" dirty="0"/>
                  <a:t>, která je kratší než doba splatnosti:</a:t>
                </a:r>
              </a:p>
              <a:p>
                <a:endParaRPr lang="cs-CZ" dirty="0"/>
              </a:p>
              <a:p>
                <a:pPr marL="0" indent="0" algn="ctr">
                  <a:buNone/>
                </a:pPr>
                <a14:m>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𝑂</m:t>
                        </m:r>
                      </m:sub>
                    </m:sSub>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𝐶</m:t>
                        </m:r>
                      </m:num>
                      <m:den>
                        <m:r>
                          <a:rPr lang="cs-CZ" i="1">
                            <a:latin typeface="Cambria Math" panose="02040503050406030204" pitchFamily="18" charset="0"/>
                          </a:rPr>
                          <m:t>1+</m:t>
                        </m:r>
                        <m:sSub>
                          <m:sSubPr>
                            <m:ctrlPr>
                              <a:rPr lang="cs-CZ" i="1">
                                <a:latin typeface="Cambria Math" panose="02040503050406030204" pitchFamily="18" charset="0"/>
                              </a:rPr>
                            </m:ctrlPr>
                          </m:sSubPr>
                          <m:e>
                            <m:r>
                              <a:rPr lang="cs-CZ" i="1">
                                <a:latin typeface="Cambria Math" panose="02040503050406030204" pitchFamily="18" charset="0"/>
                              </a:rPr>
                              <m:t>𝑟</m:t>
                            </m:r>
                          </m:e>
                          <m:sub>
                            <m:r>
                              <a:rPr lang="cs-CZ" i="1">
                                <a:latin typeface="Cambria Math" panose="02040503050406030204" pitchFamily="18" charset="0"/>
                              </a:rPr>
                              <m:t>𝐷𝐷</m:t>
                            </m:r>
                          </m:sub>
                        </m:sSub>
                      </m:den>
                    </m:f>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𝐶</m:t>
                        </m:r>
                      </m:num>
                      <m:den>
                        <m:sSup>
                          <m:sSupPr>
                            <m:ctrlPr>
                              <a:rPr lang="cs-CZ" i="1">
                                <a:latin typeface="Cambria Math" panose="02040503050406030204" pitchFamily="18" charset="0"/>
                              </a:rPr>
                            </m:ctrlPr>
                          </m:sSupPr>
                          <m:e>
                            <m:d>
                              <m:dPr>
                                <m:ctrlPr>
                                  <a:rPr lang="cs-CZ" i="1">
                                    <a:latin typeface="Cambria Math" panose="02040503050406030204" pitchFamily="18" charset="0"/>
                                  </a:rPr>
                                </m:ctrlPr>
                              </m:dPr>
                              <m:e>
                                <m:r>
                                  <a:rPr lang="cs-CZ" i="1">
                                    <a:latin typeface="Cambria Math" panose="02040503050406030204" pitchFamily="18" charset="0"/>
                                  </a:rPr>
                                  <m:t>1+</m:t>
                                </m:r>
                                <m:sSub>
                                  <m:sSubPr>
                                    <m:ctrlPr>
                                      <a:rPr lang="cs-CZ" i="1">
                                        <a:latin typeface="Cambria Math" panose="02040503050406030204" pitchFamily="18" charset="0"/>
                                      </a:rPr>
                                    </m:ctrlPr>
                                  </m:sSubPr>
                                  <m:e>
                                    <m:r>
                                      <a:rPr lang="cs-CZ" i="1">
                                        <a:latin typeface="Cambria Math" panose="02040503050406030204" pitchFamily="18" charset="0"/>
                                      </a:rPr>
                                      <m:t>𝑟</m:t>
                                    </m:r>
                                  </m:e>
                                  <m:sub>
                                    <m:r>
                                      <a:rPr lang="cs-CZ" i="1">
                                        <a:latin typeface="Cambria Math" panose="02040503050406030204" pitchFamily="18" charset="0"/>
                                      </a:rPr>
                                      <m:t>𝐷𝐷</m:t>
                                    </m:r>
                                  </m:sub>
                                </m:sSub>
                              </m:e>
                            </m:d>
                          </m:e>
                          <m:sup>
                            <m:r>
                              <a:rPr lang="cs-CZ" i="1">
                                <a:latin typeface="Cambria Math" panose="02040503050406030204" pitchFamily="18" charset="0"/>
                              </a:rPr>
                              <m:t>2</m:t>
                            </m:r>
                          </m:sup>
                        </m:sSup>
                      </m:den>
                    </m:f>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𝐶</m:t>
                        </m:r>
                      </m:num>
                      <m:den>
                        <m:sSup>
                          <m:sSupPr>
                            <m:ctrlPr>
                              <a:rPr lang="cs-CZ" i="1">
                                <a:latin typeface="Cambria Math" panose="02040503050406030204" pitchFamily="18" charset="0"/>
                              </a:rPr>
                            </m:ctrlPr>
                          </m:sSupPr>
                          <m:e>
                            <m:d>
                              <m:dPr>
                                <m:ctrlPr>
                                  <a:rPr lang="cs-CZ" i="1">
                                    <a:latin typeface="Cambria Math" panose="02040503050406030204" pitchFamily="18" charset="0"/>
                                  </a:rPr>
                                </m:ctrlPr>
                              </m:dPr>
                              <m:e>
                                <m:r>
                                  <a:rPr lang="cs-CZ" i="1">
                                    <a:latin typeface="Cambria Math" panose="02040503050406030204" pitchFamily="18" charset="0"/>
                                  </a:rPr>
                                  <m:t>1+</m:t>
                                </m:r>
                                <m:sSub>
                                  <m:sSubPr>
                                    <m:ctrlPr>
                                      <a:rPr lang="cs-CZ" i="1">
                                        <a:latin typeface="Cambria Math" panose="02040503050406030204" pitchFamily="18" charset="0"/>
                                      </a:rPr>
                                    </m:ctrlPr>
                                  </m:sSubPr>
                                  <m:e>
                                    <m:r>
                                      <a:rPr lang="cs-CZ" i="1">
                                        <a:latin typeface="Cambria Math" panose="02040503050406030204" pitchFamily="18" charset="0"/>
                                      </a:rPr>
                                      <m:t>𝑟</m:t>
                                    </m:r>
                                  </m:e>
                                  <m:sub>
                                    <m:r>
                                      <a:rPr lang="cs-CZ" i="1">
                                        <a:latin typeface="Cambria Math" panose="02040503050406030204" pitchFamily="18" charset="0"/>
                                      </a:rPr>
                                      <m:t>𝐷𝐷</m:t>
                                    </m:r>
                                  </m:sub>
                                </m:sSub>
                              </m:e>
                            </m:d>
                          </m:e>
                          <m:sup>
                            <m:r>
                              <a:rPr lang="cs-CZ" i="1">
                                <a:latin typeface="Cambria Math" panose="02040503050406030204" pitchFamily="18" charset="0"/>
                              </a:rPr>
                              <m:t>3</m:t>
                            </m:r>
                          </m:sup>
                        </m:sSup>
                      </m:den>
                    </m:f>
                  </m:oMath>
                </a14:m>
                <a:r>
                  <a:rPr lang="cs-CZ" dirty="0"/>
                  <a:t>+…+</a:t>
                </a:r>
                <a14:m>
                  <m:oMath xmlns:m="http://schemas.openxmlformats.org/officeDocument/2006/math">
                    <m:f>
                      <m:fPr>
                        <m:ctrlPr>
                          <a:rPr lang="cs-CZ" i="1">
                            <a:latin typeface="Cambria Math" panose="02040503050406030204" pitchFamily="18" charset="0"/>
                          </a:rPr>
                        </m:ctrlPr>
                      </m:fPr>
                      <m:num>
                        <m:r>
                          <a:rPr lang="cs-CZ" i="1">
                            <a:latin typeface="Cambria Math" panose="02040503050406030204" pitchFamily="18" charset="0"/>
                          </a:rPr>
                          <m:t>𝐶</m:t>
                        </m:r>
                      </m:num>
                      <m:den>
                        <m:sSup>
                          <m:sSupPr>
                            <m:ctrlPr>
                              <a:rPr lang="cs-CZ" i="1">
                                <a:latin typeface="Cambria Math" panose="02040503050406030204" pitchFamily="18" charset="0"/>
                              </a:rPr>
                            </m:ctrlPr>
                          </m:sSupPr>
                          <m:e>
                            <m:d>
                              <m:dPr>
                                <m:ctrlPr>
                                  <a:rPr lang="cs-CZ" i="1">
                                    <a:latin typeface="Cambria Math" panose="02040503050406030204" pitchFamily="18" charset="0"/>
                                  </a:rPr>
                                </m:ctrlPr>
                              </m:dPr>
                              <m:e>
                                <m:r>
                                  <a:rPr lang="cs-CZ" i="1">
                                    <a:latin typeface="Cambria Math" panose="02040503050406030204" pitchFamily="18" charset="0"/>
                                  </a:rPr>
                                  <m:t>1+</m:t>
                                </m:r>
                                <m:sSub>
                                  <m:sSubPr>
                                    <m:ctrlPr>
                                      <a:rPr lang="cs-CZ" i="1">
                                        <a:latin typeface="Cambria Math" panose="02040503050406030204" pitchFamily="18" charset="0"/>
                                      </a:rPr>
                                    </m:ctrlPr>
                                  </m:sSubPr>
                                  <m:e>
                                    <m:r>
                                      <a:rPr lang="cs-CZ" i="1">
                                        <a:latin typeface="Cambria Math" panose="02040503050406030204" pitchFamily="18" charset="0"/>
                                      </a:rPr>
                                      <m:t>𝑟</m:t>
                                    </m:r>
                                  </m:e>
                                  <m:sub>
                                    <m:r>
                                      <a:rPr lang="cs-CZ" i="1">
                                        <a:latin typeface="Cambria Math" panose="02040503050406030204" pitchFamily="18" charset="0"/>
                                      </a:rPr>
                                      <m:t>𝐷𝐷</m:t>
                                    </m:r>
                                  </m:sub>
                                </m:sSub>
                              </m:e>
                            </m:d>
                          </m:e>
                          <m:sup>
                            <m:r>
                              <a:rPr lang="cs-CZ" i="1">
                                <a:latin typeface="Cambria Math" panose="02040503050406030204" pitchFamily="18" charset="0"/>
                              </a:rPr>
                              <m:t>𝑛</m:t>
                            </m:r>
                          </m:sup>
                        </m:sSup>
                      </m:den>
                    </m:f>
                    <m:r>
                      <a:rPr lang="cs-CZ" i="1">
                        <a:latin typeface="Cambria Math" panose="02040503050406030204" pitchFamily="18" charset="0"/>
                      </a:rPr>
                      <m:t>+</m:t>
                    </m:r>
                    <m:f>
                      <m:fPr>
                        <m:ctrlPr>
                          <a:rPr lang="cs-CZ" i="1">
                            <a:latin typeface="Cambria Math" panose="02040503050406030204" pitchFamily="18" charset="0"/>
                          </a:rPr>
                        </m:ctrlPr>
                      </m:fPr>
                      <m:num>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𝑘</m:t>
                            </m:r>
                          </m:sub>
                        </m:sSub>
                      </m:num>
                      <m:den>
                        <m:sSup>
                          <m:sSupPr>
                            <m:ctrlPr>
                              <a:rPr lang="cs-CZ" i="1">
                                <a:latin typeface="Cambria Math" panose="02040503050406030204" pitchFamily="18" charset="0"/>
                              </a:rPr>
                            </m:ctrlPr>
                          </m:sSupPr>
                          <m:e>
                            <m:d>
                              <m:dPr>
                                <m:ctrlPr>
                                  <a:rPr lang="cs-CZ" i="1">
                                    <a:latin typeface="Cambria Math" panose="02040503050406030204" pitchFamily="18" charset="0"/>
                                  </a:rPr>
                                </m:ctrlPr>
                              </m:dPr>
                              <m:e>
                                <m:r>
                                  <a:rPr lang="cs-CZ" i="1">
                                    <a:latin typeface="Cambria Math" panose="02040503050406030204" pitchFamily="18" charset="0"/>
                                  </a:rPr>
                                  <m:t>1+</m:t>
                                </m:r>
                                <m:sSub>
                                  <m:sSubPr>
                                    <m:ctrlPr>
                                      <a:rPr lang="cs-CZ" i="1">
                                        <a:latin typeface="Cambria Math" panose="02040503050406030204" pitchFamily="18" charset="0"/>
                                      </a:rPr>
                                    </m:ctrlPr>
                                  </m:sSubPr>
                                  <m:e>
                                    <m:r>
                                      <a:rPr lang="cs-CZ" i="1">
                                        <a:latin typeface="Cambria Math" panose="02040503050406030204" pitchFamily="18" charset="0"/>
                                      </a:rPr>
                                      <m:t>𝑟</m:t>
                                    </m:r>
                                  </m:e>
                                  <m:sub>
                                    <m:r>
                                      <a:rPr lang="cs-CZ" i="1">
                                        <a:latin typeface="Cambria Math" panose="02040503050406030204" pitchFamily="18" charset="0"/>
                                      </a:rPr>
                                      <m:t>𝐷𝐷</m:t>
                                    </m:r>
                                  </m:sub>
                                </m:sSub>
                              </m:e>
                            </m:d>
                          </m:e>
                          <m:sup>
                            <m:r>
                              <a:rPr lang="cs-CZ" i="1">
                                <a:latin typeface="Cambria Math" panose="02040503050406030204" pitchFamily="18" charset="0"/>
                              </a:rPr>
                              <m:t>𝑛</m:t>
                            </m:r>
                          </m:sup>
                        </m:sSup>
                      </m:den>
                    </m:f>
                  </m:oMath>
                </a14:m>
                <a:endParaRPr lang="cs-CZ" dirty="0"/>
              </a:p>
              <a:p>
                <a:endParaRPr lang="cs-CZ" dirty="0"/>
              </a:p>
              <a:p>
                <a:endParaRPr lang="cs-CZ" dirty="0"/>
              </a:p>
              <a:p>
                <a14:m>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𝑟</m:t>
                        </m:r>
                      </m:e>
                      <m:sub>
                        <m:r>
                          <a:rPr lang="cs-CZ" i="1">
                            <a:latin typeface="Cambria Math" panose="02040503050406030204" pitchFamily="18" charset="0"/>
                          </a:rPr>
                          <m:t>𝐷𝐷</m:t>
                        </m:r>
                      </m:sub>
                    </m:sSub>
                  </m:oMath>
                </a14:m>
                <a:r>
                  <a:rPr lang="cs-CZ" dirty="0"/>
                  <a:t> - výnosnost za dobu držby, vyjádřená jako desetinné číslo</a:t>
                </a:r>
              </a:p>
              <a:p>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71450" y="1337310"/>
                <a:ext cx="11830049" cy="5074920"/>
              </a:xfrm>
              <a:blipFill rotWithShape="0">
                <a:blip r:embed="rId2"/>
                <a:stretch>
                  <a:fillRect l="-927" t="-1921" r="-1443"/>
                </a:stretch>
              </a:blipFill>
            </p:spPr>
            <p:txBody>
              <a:bodyPr/>
              <a:lstStyle/>
              <a:p>
                <a:r>
                  <a:rPr lang="cs-CZ">
                    <a:noFill/>
                  </a:rPr>
                  <a:t> </a:t>
                </a:r>
              </a:p>
            </p:txBody>
          </p:sp>
        </mc:Fallback>
      </mc:AlternateContent>
    </p:spTree>
    <p:extLst>
      <p:ext uri="{BB962C8B-B14F-4D97-AF65-F5344CB8AC3E}">
        <p14:creationId xmlns:p14="http://schemas.microsoft.com/office/powerpoint/2010/main" val="9021331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71450" y="1337310"/>
                <a:ext cx="11830049" cy="5074920"/>
              </a:xfrm>
            </p:spPr>
            <p:txBody>
              <a:bodyPr>
                <a:normAutofit/>
              </a:bodyPr>
              <a:lstStyle/>
              <a:p>
                <a:r>
                  <a:rPr lang="cs-CZ" dirty="0"/>
                  <a:t>Výnosnost do doby splatnosti pro dluhopis s nulovým kuponem:</a:t>
                </a:r>
              </a:p>
              <a:p>
                <a:endParaRPr lang="cs-CZ" dirty="0"/>
              </a:p>
              <a:p>
                <a:pPr marL="0" indent="0">
                  <a:buNone/>
                </a:pPr>
                <a14:m>
                  <m:oMathPara xmlns:m="http://schemas.openxmlformats.org/officeDocument/2006/math">
                    <m:oMathParaPr>
                      <m:jc m:val="centerGroup"/>
                    </m:oMathParaPr>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𝑟</m:t>
                          </m:r>
                        </m:e>
                        <m:sub>
                          <m:r>
                            <a:rPr lang="cs-CZ" i="1">
                              <a:latin typeface="Cambria Math" panose="02040503050406030204" pitchFamily="18" charset="0"/>
                            </a:rPr>
                            <m:t>𝑁𝐾</m:t>
                          </m:r>
                        </m:sub>
                      </m:sSub>
                      <m:r>
                        <a:rPr lang="cs-CZ" i="1">
                          <a:latin typeface="Cambria Math" panose="02040503050406030204" pitchFamily="18" charset="0"/>
                        </a:rPr>
                        <m:t>=</m:t>
                      </m:r>
                      <m:rad>
                        <m:radPr>
                          <m:ctrlPr>
                            <a:rPr lang="cs-CZ" i="1">
                              <a:latin typeface="Cambria Math" panose="02040503050406030204" pitchFamily="18" charset="0"/>
                            </a:rPr>
                          </m:ctrlPr>
                        </m:radPr>
                        <m:deg>
                          <m:r>
                            <m:rPr>
                              <m:brk m:alnAt="7"/>
                            </m:rPr>
                            <a:rPr lang="cs-CZ" i="1">
                              <a:latin typeface="Cambria Math" panose="02040503050406030204" pitchFamily="18" charset="0"/>
                            </a:rPr>
                            <m:t>𝑛</m:t>
                          </m:r>
                        </m:deg>
                        <m:e>
                          <m:f>
                            <m:fPr>
                              <m:ctrlPr>
                                <a:rPr lang="cs-CZ" i="1">
                                  <a:latin typeface="Cambria Math" panose="02040503050406030204" pitchFamily="18" charset="0"/>
                                </a:rPr>
                              </m:ctrlPr>
                            </m:fPr>
                            <m:num>
                              <m:r>
                                <a:rPr lang="cs-CZ" i="1">
                                  <a:latin typeface="Cambria Math" panose="02040503050406030204" pitchFamily="18" charset="0"/>
                                </a:rPr>
                                <m:t>𝑁𝐻</m:t>
                              </m:r>
                            </m:num>
                            <m:den>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𝑇𝑁𝐾</m:t>
                                  </m:r>
                                </m:sub>
                              </m:sSub>
                            </m:den>
                          </m:f>
                        </m:e>
                      </m:rad>
                      <m:r>
                        <a:rPr lang="cs-CZ" i="1">
                          <a:latin typeface="Cambria Math" panose="02040503050406030204" pitchFamily="18" charset="0"/>
                        </a:rPr>
                        <m:t>−1</m:t>
                      </m:r>
                    </m:oMath>
                  </m:oMathPara>
                </a14:m>
                <a:endParaRPr lang="cs-CZ" dirty="0"/>
              </a:p>
              <a:p>
                <a:endParaRPr lang="cs-CZ" dirty="0"/>
              </a:p>
              <a:p>
                <a14:m>
                  <m:oMath xmlns:m="http://schemas.openxmlformats.org/officeDocument/2006/math">
                    <m:sSub>
                      <m:sSubPr>
                        <m:ctrlPr>
                          <a:rPr lang="cs-CZ" sz="2200" i="1">
                            <a:latin typeface="Cambria Math" panose="02040503050406030204" pitchFamily="18" charset="0"/>
                          </a:rPr>
                        </m:ctrlPr>
                      </m:sSubPr>
                      <m:e>
                        <m:r>
                          <a:rPr lang="cs-CZ" sz="2200" i="1">
                            <a:latin typeface="Cambria Math" panose="02040503050406030204" pitchFamily="18" charset="0"/>
                          </a:rPr>
                          <m:t>𝑟</m:t>
                        </m:r>
                      </m:e>
                      <m:sub>
                        <m:r>
                          <a:rPr lang="cs-CZ" sz="2200" i="1">
                            <a:latin typeface="Cambria Math" panose="02040503050406030204" pitchFamily="18" charset="0"/>
                          </a:rPr>
                          <m:t>𝑁𝐾</m:t>
                        </m:r>
                      </m:sub>
                    </m:sSub>
                  </m:oMath>
                </a14:m>
                <a:r>
                  <a:rPr lang="cs-CZ" sz="2200" dirty="0"/>
                  <a:t> - výnosnost do doby splatnosti jako desetinné číslo</a:t>
                </a:r>
              </a:p>
              <a:p>
                <a14:m>
                  <m:oMath xmlns:m="http://schemas.openxmlformats.org/officeDocument/2006/math">
                    <m:sSub>
                      <m:sSubPr>
                        <m:ctrlPr>
                          <a:rPr lang="cs-CZ" sz="2200" i="1">
                            <a:latin typeface="Cambria Math" panose="02040503050406030204" pitchFamily="18" charset="0"/>
                          </a:rPr>
                        </m:ctrlPr>
                      </m:sSubPr>
                      <m:e>
                        <m:r>
                          <a:rPr lang="cs-CZ" sz="2200" i="1">
                            <a:latin typeface="Cambria Math" panose="02040503050406030204" pitchFamily="18" charset="0"/>
                          </a:rPr>
                          <m:t>𝑃</m:t>
                        </m:r>
                      </m:e>
                      <m:sub>
                        <m:r>
                          <a:rPr lang="cs-CZ" sz="2200" i="1">
                            <a:latin typeface="Cambria Math" panose="02040503050406030204" pitchFamily="18" charset="0"/>
                          </a:rPr>
                          <m:t>𝑁𝐾𝑇</m:t>
                        </m:r>
                      </m:sub>
                    </m:sSub>
                    <m:r>
                      <a:rPr lang="cs-CZ" sz="2200" i="1">
                        <a:latin typeface="Cambria Math" panose="02040503050406030204" pitchFamily="18" charset="0"/>
                      </a:rPr>
                      <m:t> </m:t>
                    </m:r>
                  </m:oMath>
                </a14:m>
                <a:r>
                  <a:rPr lang="cs-CZ" sz="2200" dirty="0"/>
                  <a:t>- tržní cena dluhopisu s nulovým kuponem</a:t>
                </a:r>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71450" y="1337310"/>
                <a:ext cx="11830049" cy="5074920"/>
              </a:xfrm>
              <a:blipFill rotWithShape="0">
                <a:blip r:embed="rId2"/>
                <a:stretch>
                  <a:fillRect l="-927" t="-1921"/>
                </a:stretch>
              </a:blipFill>
            </p:spPr>
            <p:txBody>
              <a:bodyPr/>
              <a:lstStyle/>
              <a:p>
                <a:r>
                  <a:rPr lang="cs-CZ">
                    <a:noFill/>
                  </a:rPr>
                  <a:t> </a:t>
                </a:r>
              </a:p>
            </p:txBody>
          </p:sp>
        </mc:Fallback>
      </mc:AlternateContent>
    </p:spTree>
    <p:extLst>
      <p:ext uri="{BB962C8B-B14F-4D97-AF65-F5344CB8AC3E}">
        <p14:creationId xmlns:p14="http://schemas.microsoft.com/office/powerpoint/2010/main" val="2598349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71450" y="1337310"/>
                <a:ext cx="11830049" cy="5074920"/>
              </a:xfrm>
            </p:spPr>
            <p:txBody>
              <a:bodyPr>
                <a:normAutofit/>
              </a:bodyPr>
              <a:lstStyle/>
              <a:p>
                <a:r>
                  <a:rPr lang="cs-CZ" dirty="0"/>
                  <a:t>Výnosnost pro dluhopis bez splatnosti (věčnou rentu):</a:t>
                </a:r>
              </a:p>
              <a:p>
                <a:endParaRPr lang="cs-CZ" dirty="0"/>
              </a:p>
              <a:p>
                <a:pPr marL="0" indent="0">
                  <a:buNone/>
                </a:pPr>
                <a14:m>
                  <m:oMathPara xmlns:m="http://schemas.openxmlformats.org/officeDocument/2006/math">
                    <m:oMathParaPr>
                      <m:jc m:val="centerGroup"/>
                    </m:oMathParaPr>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𝑟</m:t>
                          </m:r>
                        </m:e>
                        <m:sub>
                          <m:r>
                            <a:rPr lang="cs-CZ" i="1">
                              <a:latin typeface="Cambria Math" panose="02040503050406030204" pitchFamily="18" charset="0"/>
                            </a:rPr>
                            <m:t>𝐵𝑆</m:t>
                          </m:r>
                        </m:sub>
                      </m:sSub>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𝐶</m:t>
                          </m:r>
                        </m:num>
                        <m:den>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𝑇𝐵𝑆</m:t>
                              </m:r>
                            </m:sub>
                          </m:sSub>
                        </m:den>
                      </m:f>
                    </m:oMath>
                  </m:oMathPara>
                </a14:m>
                <a:endParaRPr lang="cs-CZ" dirty="0"/>
              </a:p>
              <a:p>
                <a:endParaRPr lang="cs-CZ" dirty="0"/>
              </a:p>
              <a:p>
                <a:endParaRPr lang="cs-CZ" dirty="0"/>
              </a:p>
              <a:p>
                <a14:m>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𝑟</m:t>
                        </m:r>
                      </m:e>
                      <m:sub>
                        <m:r>
                          <a:rPr lang="cs-CZ" i="1">
                            <a:latin typeface="Cambria Math" panose="02040503050406030204" pitchFamily="18" charset="0"/>
                          </a:rPr>
                          <m:t>𝐵𝑆</m:t>
                        </m:r>
                      </m:sub>
                    </m:sSub>
                  </m:oMath>
                </a14:m>
                <a:r>
                  <a:rPr lang="cs-CZ" dirty="0"/>
                  <a:t> - výnosnost</a:t>
                </a:r>
              </a:p>
              <a:p>
                <a14:m>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𝑇𝐵𝑆</m:t>
                        </m:r>
                      </m:sub>
                    </m:sSub>
                  </m:oMath>
                </a14:m>
                <a:r>
                  <a:rPr lang="cs-CZ" dirty="0"/>
                  <a:t> - aktuální tržní cena dluhopisu bez splatnosti</a:t>
                </a:r>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71450" y="1337310"/>
                <a:ext cx="11830049" cy="5074920"/>
              </a:xfrm>
              <a:blipFill rotWithShape="0">
                <a:blip r:embed="rId2"/>
                <a:stretch>
                  <a:fillRect l="-927" t="-1921"/>
                </a:stretch>
              </a:blipFill>
            </p:spPr>
            <p:txBody>
              <a:bodyPr/>
              <a:lstStyle/>
              <a:p>
                <a:r>
                  <a:rPr lang="cs-CZ">
                    <a:noFill/>
                  </a:rPr>
                  <a:t> </a:t>
                </a:r>
              </a:p>
            </p:txBody>
          </p:sp>
        </mc:Fallback>
      </mc:AlternateContent>
    </p:spTree>
    <p:extLst>
      <p:ext uri="{BB962C8B-B14F-4D97-AF65-F5344CB8AC3E}">
        <p14:creationId xmlns:p14="http://schemas.microsoft.com/office/powerpoint/2010/main" val="5779510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71450" y="1337310"/>
                <a:ext cx="11830049" cy="5074920"/>
              </a:xfrm>
            </p:spPr>
            <p:txBody>
              <a:bodyPr>
                <a:normAutofit lnSpcReduction="10000"/>
              </a:bodyPr>
              <a:lstStyle/>
              <a:p>
                <a:r>
                  <a:rPr lang="cs-CZ" dirty="0"/>
                  <a:t>Rendita (skutečná, reálná výnosnost)</a:t>
                </a:r>
              </a:p>
              <a:p>
                <a:endParaRPr lang="cs-CZ" dirty="0"/>
              </a:p>
              <a:p>
                <a:pPr marL="0" indent="0">
                  <a:buNone/>
                </a:pPr>
                <a14:m>
                  <m:oMathPara xmlns:m="http://schemas.openxmlformats.org/officeDocument/2006/math">
                    <m:oMathParaPr>
                      <m:jc m:val="centerGroup"/>
                    </m:oMathParaPr>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𝑟</m:t>
                          </m:r>
                        </m:e>
                        <m:sub>
                          <m:r>
                            <a:rPr lang="cs-CZ" i="1">
                              <a:latin typeface="Cambria Math" panose="02040503050406030204" pitchFamily="18" charset="0"/>
                            </a:rPr>
                            <m:t>𝑅</m:t>
                          </m:r>
                        </m:sub>
                      </m:sSub>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𝐶</m:t>
                          </m:r>
                        </m:num>
                        <m:den>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0</m:t>
                              </m:r>
                            </m:sub>
                          </m:sSub>
                        </m:den>
                      </m:f>
                      <m:r>
                        <a:rPr lang="cs-CZ" i="1">
                          <a:latin typeface="Cambria Math" panose="02040503050406030204" pitchFamily="18" charset="0"/>
                        </a:rPr>
                        <m:t>+</m:t>
                      </m:r>
                      <m:f>
                        <m:fPr>
                          <m:ctrlPr>
                            <a:rPr lang="cs-CZ" i="1">
                              <a:latin typeface="Cambria Math" panose="02040503050406030204" pitchFamily="18" charset="0"/>
                            </a:rPr>
                          </m:ctrlPr>
                        </m:fPr>
                        <m:num>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𝑡</m:t>
                              </m:r>
                            </m:sub>
                          </m:sSub>
                          <m:r>
                            <a:rPr lang="cs-CZ" i="1">
                              <a:latin typeface="Cambria Math" panose="02040503050406030204" pitchFamily="18" charset="0"/>
                            </a:rPr>
                            <m:t>−</m:t>
                          </m:r>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0</m:t>
                              </m:r>
                            </m:sub>
                          </m:sSub>
                        </m:num>
                        <m:den>
                          <m:r>
                            <a:rPr lang="cs-CZ" i="1">
                              <a:latin typeface="Cambria Math" panose="02040503050406030204" pitchFamily="18" charset="0"/>
                            </a:rPr>
                            <m:t>𝑛</m:t>
                          </m:r>
                          <m:r>
                            <a:rPr lang="en-US" i="1">
                              <a:latin typeface="Cambria Math" panose="02040503050406030204" pitchFamily="18" charset="0"/>
                            </a:rPr>
                            <m:t>∗</m:t>
                          </m:r>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0</m:t>
                              </m:r>
                            </m:sub>
                          </m:sSub>
                        </m:den>
                      </m:f>
                    </m:oMath>
                  </m:oMathPara>
                </a14:m>
                <a:endParaRPr lang="cs-CZ" dirty="0"/>
              </a:p>
              <a:p>
                <a:endParaRPr lang="cs-CZ" dirty="0"/>
              </a:p>
              <a:p>
                <a:endParaRPr lang="cs-CZ" dirty="0"/>
              </a:p>
              <a:p>
                <a14:m>
                  <m:oMath xmlns:m="http://schemas.openxmlformats.org/officeDocument/2006/math">
                    <m:sSub>
                      <m:sSubPr>
                        <m:ctrlPr>
                          <a:rPr lang="cs-CZ" sz="2600" i="1">
                            <a:latin typeface="Cambria Math" panose="02040503050406030204" pitchFamily="18" charset="0"/>
                          </a:rPr>
                        </m:ctrlPr>
                      </m:sSubPr>
                      <m:e>
                        <m:r>
                          <a:rPr lang="cs-CZ" sz="2600" i="1">
                            <a:latin typeface="Cambria Math" panose="02040503050406030204" pitchFamily="18" charset="0"/>
                          </a:rPr>
                          <m:t>𝑟</m:t>
                        </m:r>
                      </m:e>
                      <m:sub>
                        <m:r>
                          <a:rPr lang="cs-CZ" sz="2600" i="1">
                            <a:latin typeface="Cambria Math" panose="02040503050406030204" pitchFamily="18" charset="0"/>
                          </a:rPr>
                          <m:t>𝑅</m:t>
                        </m:r>
                      </m:sub>
                    </m:sSub>
                  </m:oMath>
                </a14:m>
                <a:r>
                  <a:rPr lang="cs-CZ" sz="2600" dirty="0"/>
                  <a:t> - výnosnost za dobu držby – rendita, vyjádřená jako desetinné číslo</a:t>
                </a:r>
              </a:p>
              <a:p>
                <a14:m>
                  <m:oMath xmlns:m="http://schemas.openxmlformats.org/officeDocument/2006/math">
                    <m:sSub>
                      <m:sSubPr>
                        <m:ctrlPr>
                          <a:rPr lang="cs-CZ" sz="2600" i="1">
                            <a:latin typeface="Cambria Math" panose="02040503050406030204" pitchFamily="18" charset="0"/>
                          </a:rPr>
                        </m:ctrlPr>
                      </m:sSubPr>
                      <m:e>
                        <m:r>
                          <a:rPr lang="cs-CZ" sz="2600" i="1">
                            <a:latin typeface="Cambria Math" panose="02040503050406030204" pitchFamily="18" charset="0"/>
                          </a:rPr>
                          <m:t>𝑃</m:t>
                        </m:r>
                      </m:e>
                      <m:sub>
                        <m:r>
                          <a:rPr lang="cs-CZ" sz="2600" i="1">
                            <a:latin typeface="Cambria Math" panose="02040503050406030204" pitchFamily="18" charset="0"/>
                          </a:rPr>
                          <m:t>0</m:t>
                        </m:r>
                      </m:sub>
                    </m:sSub>
                  </m:oMath>
                </a14:m>
                <a:r>
                  <a:rPr lang="cs-CZ" sz="2600" dirty="0"/>
                  <a:t> - nákupní cena dluhopisu</a:t>
                </a:r>
              </a:p>
              <a:p>
                <a14:m>
                  <m:oMath xmlns:m="http://schemas.openxmlformats.org/officeDocument/2006/math">
                    <m:sSub>
                      <m:sSubPr>
                        <m:ctrlPr>
                          <a:rPr lang="cs-CZ" sz="2600" i="1">
                            <a:latin typeface="Cambria Math" panose="02040503050406030204" pitchFamily="18" charset="0"/>
                          </a:rPr>
                        </m:ctrlPr>
                      </m:sSubPr>
                      <m:e>
                        <m:r>
                          <a:rPr lang="cs-CZ" sz="2600" i="1">
                            <a:latin typeface="Cambria Math" panose="02040503050406030204" pitchFamily="18" charset="0"/>
                          </a:rPr>
                          <m:t>𝑃</m:t>
                        </m:r>
                      </m:e>
                      <m:sub>
                        <m:r>
                          <a:rPr lang="cs-CZ" sz="2600" i="1">
                            <a:latin typeface="Cambria Math" panose="02040503050406030204" pitchFamily="18" charset="0"/>
                          </a:rPr>
                          <m:t>𝑡</m:t>
                        </m:r>
                      </m:sub>
                    </m:sSub>
                  </m:oMath>
                </a14:m>
                <a:r>
                  <a:rPr lang="cs-CZ" sz="2600" dirty="0"/>
                  <a:t> - prodejní cena dluhopisu</a:t>
                </a:r>
              </a:p>
              <a:p>
                <a:r>
                  <a:rPr lang="cs-CZ" sz="2600" i="1" dirty="0"/>
                  <a:t>n</a:t>
                </a:r>
                <a:r>
                  <a:rPr lang="cs-CZ" sz="2600" dirty="0"/>
                  <a:t> – počet let držby dluhopisu</a:t>
                </a:r>
              </a:p>
              <a:p>
                <a:r>
                  <a:rPr lang="cs-CZ" sz="2600" i="1" dirty="0"/>
                  <a:t>C</a:t>
                </a:r>
                <a:r>
                  <a:rPr lang="cs-CZ" sz="2600" dirty="0"/>
                  <a:t> – roční kuponová platba</a:t>
                </a:r>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71450" y="1337310"/>
                <a:ext cx="11830049" cy="5074920"/>
              </a:xfrm>
              <a:blipFill rotWithShape="0">
                <a:blip r:embed="rId2"/>
                <a:stretch>
                  <a:fillRect l="-927" t="-2641"/>
                </a:stretch>
              </a:blipFill>
            </p:spPr>
            <p:txBody>
              <a:bodyPr/>
              <a:lstStyle/>
              <a:p>
                <a:r>
                  <a:rPr lang="cs-CZ">
                    <a:noFill/>
                  </a:rPr>
                  <a:t> </a:t>
                </a:r>
              </a:p>
            </p:txBody>
          </p:sp>
        </mc:Fallback>
      </mc:AlternateContent>
    </p:spTree>
    <p:extLst>
      <p:ext uri="{BB962C8B-B14F-4D97-AF65-F5344CB8AC3E}">
        <p14:creationId xmlns:p14="http://schemas.microsoft.com/office/powerpoint/2010/main" val="27592056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dirty="0"/>
              <a:t>Příklad</a:t>
            </a:r>
          </a:p>
        </p:txBody>
      </p:sp>
      <p:sp>
        <p:nvSpPr>
          <p:cNvPr id="3" name="Zástupný symbol pro obsah 2"/>
          <p:cNvSpPr>
            <a:spLocks noGrp="1"/>
          </p:cNvSpPr>
          <p:nvPr>
            <p:ph idx="4294967295"/>
          </p:nvPr>
        </p:nvSpPr>
        <p:spPr>
          <a:xfrm>
            <a:off x="171450" y="1337310"/>
            <a:ext cx="11830049" cy="5074920"/>
          </a:xfrm>
        </p:spPr>
        <p:txBody>
          <a:bodyPr>
            <a:normAutofit/>
          </a:bodyPr>
          <a:lstStyle/>
          <a:p>
            <a:pPr algn="just"/>
            <a:r>
              <a:rPr lang="cs-CZ" dirty="0"/>
              <a:t>5. Vypočítejte běžný výnos u dluhopisu, jehož nominální hodnota je 2 000 Kč, kuponová sazba je 15 % (roční výplata), výnosnost od doby splatnosti je 12 % a doba splatnosti je 7 let. </a:t>
            </a:r>
          </a:p>
        </p:txBody>
      </p:sp>
    </p:spTree>
    <p:extLst>
      <p:ext uri="{BB962C8B-B14F-4D97-AF65-F5344CB8AC3E}">
        <p14:creationId xmlns:p14="http://schemas.microsoft.com/office/powerpoint/2010/main" val="3143682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335360" y="260649"/>
            <a:ext cx="10011798" cy="737972"/>
          </a:xfrm>
        </p:spPr>
        <p:txBody>
          <a:bodyPr/>
          <a:lstStyle/>
          <a:p>
            <a:r>
              <a:rPr lang="cs-CZ" dirty="0"/>
              <a:t>Důchod dočasný</a:t>
            </a:r>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228599" y="1407695"/>
                <a:ext cx="11562347" cy="4343399"/>
              </a:xfrm>
            </p:spPr>
            <p:txBody>
              <a:bodyPr>
                <a:normAutofit fontScale="70000" lnSpcReduction="20000"/>
              </a:bodyPr>
              <a:lstStyle/>
              <a:p>
                <a:pPr marL="0" indent="0">
                  <a:buNone/>
                </a:pPr>
                <a:r>
                  <a:rPr lang="cs-CZ" dirty="0"/>
                  <a:t>Důchod dočasný předlhůtní (dlouhodobý, kombinovaný)</a:t>
                </a:r>
              </a:p>
              <a:p>
                <a:endParaRPr lang="cs-CZ" dirty="0"/>
              </a:p>
              <a:p>
                <a:pPr marL="0" indent="0">
                  <a:buNone/>
                </a:pPr>
                <a14:m>
                  <m:oMath xmlns:m="http://schemas.openxmlformats.org/officeDocument/2006/math">
                    <m:r>
                      <a:rPr lang="cs-CZ" sz="3200" i="1">
                        <a:latin typeface="Cambria Math" panose="02040503050406030204" pitchFamily="18" charset="0"/>
                      </a:rPr>
                      <m:t>𝐷</m:t>
                    </m:r>
                    <m:r>
                      <a:rPr lang="cs-CZ" sz="3200" i="1">
                        <a:latin typeface="Cambria Math" panose="02040503050406030204" pitchFamily="18" charset="0"/>
                      </a:rPr>
                      <m:t>=</m:t>
                    </m:r>
                    <m:d>
                      <m:dPr>
                        <m:begChr m:val="["/>
                        <m:endChr m:val="]"/>
                        <m:ctrlPr>
                          <a:rPr lang="cs-CZ" sz="3200" i="1">
                            <a:latin typeface="Cambria Math" panose="02040503050406030204" pitchFamily="18" charset="0"/>
                          </a:rPr>
                        </m:ctrlPr>
                      </m:dPr>
                      <m:e>
                        <m:r>
                          <a:rPr lang="cs-CZ" sz="3200" i="1">
                            <a:latin typeface="Cambria Math" panose="02040503050406030204" pitchFamily="18" charset="0"/>
                          </a:rPr>
                          <m:t>𝑎</m:t>
                        </m:r>
                        <m:r>
                          <a:rPr lang="en-US" sz="3200" i="1">
                            <a:latin typeface="Cambria Math" panose="02040503050406030204" pitchFamily="18" charset="0"/>
                          </a:rPr>
                          <m:t>∗</m:t>
                        </m:r>
                        <m:d>
                          <m:dPr>
                            <m:ctrlPr>
                              <a:rPr lang="en-US" sz="3200" i="1">
                                <a:latin typeface="Cambria Math" panose="02040503050406030204" pitchFamily="18" charset="0"/>
                              </a:rPr>
                            </m:ctrlPr>
                          </m:dPr>
                          <m:e>
                            <m:r>
                              <a:rPr lang="cs-CZ" sz="3200" i="1">
                                <a:latin typeface="Cambria Math" panose="02040503050406030204" pitchFamily="18" charset="0"/>
                              </a:rPr>
                              <m:t>1+</m:t>
                            </m:r>
                            <m:r>
                              <a:rPr lang="cs-CZ" sz="3200" i="1">
                                <a:latin typeface="Cambria Math" panose="02040503050406030204" pitchFamily="18" charset="0"/>
                              </a:rPr>
                              <m:t>𝑖</m:t>
                            </m:r>
                          </m:e>
                        </m:d>
                        <m:r>
                          <a:rPr lang="cs-CZ" sz="3200" i="1">
                            <a:latin typeface="Cambria Math" panose="02040503050406030204" pitchFamily="18" charset="0"/>
                          </a:rPr>
                          <m:t>+</m:t>
                        </m:r>
                        <m:r>
                          <a:rPr lang="cs-CZ" sz="3200" i="1">
                            <a:latin typeface="Cambria Math" panose="02040503050406030204" pitchFamily="18" charset="0"/>
                          </a:rPr>
                          <m:t>𝑃</m:t>
                        </m:r>
                      </m:e>
                    </m:d>
                    <m:r>
                      <a:rPr lang="en-US" sz="3200" i="1">
                        <a:latin typeface="Cambria Math" panose="02040503050406030204" pitchFamily="18" charset="0"/>
                      </a:rPr>
                      <m:t>∗</m:t>
                    </m:r>
                    <m:f>
                      <m:fPr>
                        <m:ctrlPr>
                          <a:rPr lang="en-US" sz="3200" i="1">
                            <a:latin typeface="Cambria Math" panose="02040503050406030204" pitchFamily="18" charset="0"/>
                          </a:rPr>
                        </m:ctrlPr>
                      </m:fPr>
                      <m:num>
                        <m:r>
                          <a:rPr lang="cs-CZ" sz="3200" i="1">
                            <a:latin typeface="Cambria Math" panose="02040503050406030204" pitchFamily="18" charset="0"/>
                          </a:rPr>
                          <m:t>1−</m:t>
                        </m:r>
                        <m:sSup>
                          <m:sSupPr>
                            <m:ctrlPr>
                              <a:rPr lang="cs-CZ" sz="3200" i="1">
                                <a:latin typeface="Cambria Math" panose="02040503050406030204" pitchFamily="18" charset="0"/>
                              </a:rPr>
                            </m:ctrlPr>
                          </m:sSupPr>
                          <m:e>
                            <m:r>
                              <a:rPr lang="cs-CZ" sz="3200" i="1">
                                <a:latin typeface="Cambria Math" panose="02040503050406030204" pitchFamily="18" charset="0"/>
                              </a:rPr>
                              <m:t>𝑣</m:t>
                            </m:r>
                          </m:e>
                          <m:sup>
                            <m:r>
                              <a:rPr lang="cs-CZ" sz="3200" i="1">
                                <a:latin typeface="Cambria Math" panose="02040503050406030204" pitchFamily="18" charset="0"/>
                              </a:rPr>
                              <m:t>𝑛</m:t>
                            </m:r>
                          </m:sup>
                        </m:sSup>
                      </m:num>
                      <m:den>
                        <m:r>
                          <a:rPr lang="cs-CZ" sz="3200" i="1">
                            <a:latin typeface="Cambria Math" panose="02040503050406030204" pitchFamily="18" charset="0"/>
                          </a:rPr>
                          <m:t>𝑖</m:t>
                        </m:r>
                      </m:den>
                    </m:f>
                  </m:oMath>
                </a14:m>
                <a:r>
                  <a:rPr lang="cs-CZ" sz="3200" dirty="0"/>
                  <a:t> 		</a:t>
                </a:r>
                <a14:m>
                  <m:oMath xmlns:m="http://schemas.openxmlformats.org/officeDocument/2006/math">
                    <m:r>
                      <a:rPr lang="cs-CZ" sz="3200" i="1">
                        <a:latin typeface="Cambria Math" panose="02040503050406030204" pitchFamily="18" charset="0"/>
                      </a:rPr>
                      <m:t>𝐷</m:t>
                    </m:r>
                    <m:r>
                      <a:rPr lang="cs-CZ" sz="3200" i="1">
                        <a:latin typeface="Cambria Math" panose="02040503050406030204" pitchFamily="18" charset="0"/>
                      </a:rPr>
                      <m:t>=</m:t>
                    </m:r>
                    <m:d>
                      <m:dPr>
                        <m:begChr m:val="["/>
                        <m:endChr m:val="]"/>
                        <m:ctrlPr>
                          <a:rPr lang="cs-CZ" sz="3200" i="1">
                            <a:latin typeface="Cambria Math" panose="02040503050406030204" pitchFamily="18" charset="0"/>
                          </a:rPr>
                        </m:ctrlPr>
                      </m:dPr>
                      <m:e>
                        <m:r>
                          <a:rPr lang="cs-CZ" sz="3200" i="1">
                            <a:latin typeface="Cambria Math" panose="02040503050406030204" pitchFamily="18" charset="0"/>
                          </a:rPr>
                          <m:t>𝑋</m:t>
                        </m:r>
                        <m:r>
                          <a:rPr lang="en-US" sz="3200" i="1">
                            <a:latin typeface="Cambria Math" panose="02040503050406030204" pitchFamily="18" charset="0"/>
                          </a:rPr>
                          <m:t>∗</m:t>
                        </m:r>
                        <m:r>
                          <a:rPr lang="cs-CZ" sz="3200" i="1">
                            <a:latin typeface="Cambria Math" panose="02040503050406030204" pitchFamily="18" charset="0"/>
                          </a:rPr>
                          <m:t>𝑚</m:t>
                        </m:r>
                        <m:r>
                          <a:rPr lang="en-US" sz="3200" i="1">
                            <a:latin typeface="Cambria Math" panose="02040503050406030204" pitchFamily="18" charset="0"/>
                          </a:rPr>
                          <m:t>∗</m:t>
                        </m:r>
                        <m:d>
                          <m:dPr>
                            <m:ctrlPr>
                              <a:rPr lang="en-US" sz="3200" i="1">
                                <a:latin typeface="Cambria Math" panose="02040503050406030204" pitchFamily="18" charset="0"/>
                              </a:rPr>
                            </m:ctrlPr>
                          </m:dPr>
                          <m:e>
                            <m:r>
                              <a:rPr lang="cs-CZ" sz="3200" i="1">
                                <a:latin typeface="Cambria Math" panose="02040503050406030204" pitchFamily="18" charset="0"/>
                              </a:rPr>
                              <m:t>1+</m:t>
                            </m:r>
                            <m:f>
                              <m:fPr>
                                <m:ctrlPr>
                                  <a:rPr lang="cs-CZ" sz="3200" i="1">
                                    <a:latin typeface="Cambria Math" panose="02040503050406030204" pitchFamily="18" charset="0"/>
                                  </a:rPr>
                                </m:ctrlPr>
                              </m:fPr>
                              <m:num>
                                <m:r>
                                  <a:rPr lang="cs-CZ" sz="3200" i="1">
                                    <a:latin typeface="Cambria Math" panose="02040503050406030204" pitchFamily="18" charset="0"/>
                                  </a:rPr>
                                  <m:t>𝑚</m:t>
                                </m:r>
                                <m:r>
                                  <a:rPr lang="cs-CZ" sz="3200" i="1">
                                    <a:latin typeface="Cambria Math" panose="02040503050406030204" pitchFamily="18" charset="0"/>
                                  </a:rPr>
                                  <m:t>+1</m:t>
                                </m:r>
                              </m:num>
                              <m:den>
                                <m:r>
                                  <a:rPr lang="cs-CZ" sz="3200" i="1">
                                    <a:latin typeface="Cambria Math" panose="02040503050406030204" pitchFamily="18" charset="0"/>
                                  </a:rPr>
                                  <m:t>2</m:t>
                                </m:r>
                                <m:r>
                                  <a:rPr lang="en-US" sz="3200" i="1">
                                    <a:latin typeface="Cambria Math" panose="02040503050406030204" pitchFamily="18" charset="0"/>
                                  </a:rPr>
                                  <m:t>∗</m:t>
                                </m:r>
                                <m:r>
                                  <a:rPr lang="cs-CZ" sz="3200" i="1">
                                    <a:latin typeface="Cambria Math" panose="02040503050406030204" pitchFamily="18" charset="0"/>
                                  </a:rPr>
                                  <m:t>𝑚</m:t>
                                </m:r>
                              </m:den>
                            </m:f>
                            <m:r>
                              <a:rPr lang="en-US" sz="3200" i="1">
                                <a:latin typeface="Cambria Math" panose="02040503050406030204" pitchFamily="18" charset="0"/>
                              </a:rPr>
                              <m:t>∗</m:t>
                            </m:r>
                            <m:r>
                              <a:rPr lang="cs-CZ" sz="3200" i="1">
                                <a:latin typeface="Cambria Math" panose="02040503050406030204" pitchFamily="18" charset="0"/>
                              </a:rPr>
                              <m:t>𝑖</m:t>
                            </m:r>
                          </m:e>
                        </m:d>
                        <m:r>
                          <a:rPr lang="cs-CZ" sz="3200" i="1">
                            <a:latin typeface="Cambria Math" panose="02040503050406030204" pitchFamily="18" charset="0"/>
                          </a:rPr>
                          <m:t>+</m:t>
                        </m:r>
                        <m:r>
                          <a:rPr lang="cs-CZ" sz="3200" i="1">
                            <a:latin typeface="Cambria Math" panose="02040503050406030204" pitchFamily="18" charset="0"/>
                          </a:rPr>
                          <m:t>𝑃</m:t>
                        </m:r>
                      </m:e>
                    </m:d>
                    <m:r>
                      <a:rPr lang="en-US" sz="3200" i="1">
                        <a:latin typeface="Cambria Math" panose="02040503050406030204" pitchFamily="18" charset="0"/>
                      </a:rPr>
                      <m:t>∗</m:t>
                    </m:r>
                    <m:f>
                      <m:fPr>
                        <m:ctrlPr>
                          <a:rPr lang="en-US" sz="3200" i="1">
                            <a:latin typeface="Cambria Math" panose="02040503050406030204" pitchFamily="18" charset="0"/>
                          </a:rPr>
                        </m:ctrlPr>
                      </m:fPr>
                      <m:num>
                        <m:r>
                          <a:rPr lang="cs-CZ" sz="3200" i="1">
                            <a:latin typeface="Cambria Math" panose="02040503050406030204" pitchFamily="18" charset="0"/>
                          </a:rPr>
                          <m:t>1−</m:t>
                        </m:r>
                        <m:sSup>
                          <m:sSupPr>
                            <m:ctrlPr>
                              <a:rPr lang="cs-CZ" sz="3200" i="1">
                                <a:latin typeface="Cambria Math" panose="02040503050406030204" pitchFamily="18" charset="0"/>
                              </a:rPr>
                            </m:ctrlPr>
                          </m:sSupPr>
                          <m:e>
                            <m:r>
                              <a:rPr lang="cs-CZ" sz="3200" i="1">
                                <a:latin typeface="Cambria Math" panose="02040503050406030204" pitchFamily="18" charset="0"/>
                              </a:rPr>
                              <m:t>𝑣</m:t>
                            </m:r>
                          </m:e>
                          <m:sup>
                            <m:r>
                              <a:rPr lang="cs-CZ" sz="3200" i="1">
                                <a:latin typeface="Cambria Math" panose="02040503050406030204" pitchFamily="18" charset="0"/>
                              </a:rPr>
                              <m:t>𝑛</m:t>
                            </m:r>
                          </m:sup>
                        </m:sSup>
                      </m:num>
                      <m:den>
                        <m:r>
                          <a:rPr lang="cs-CZ" sz="3200" i="1">
                            <a:latin typeface="Cambria Math" panose="02040503050406030204" pitchFamily="18" charset="0"/>
                          </a:rPr>
                          <m:t>𝑖</m:t>
                        </m:r>
                      </m:den>
                    </m:f>
                  </m:oMath>
                </a14:m>
                <a:endParaRPr lang="cs-CZ" sz="3200" dirty="0"/>
              </a:p>
              <a:p>
                <a:endParaRPr lang="cs-CZ" dirty="0"/>
              </a:p>
              <a:p>
                <a:endParaRPr lang="cs-CZ" dirty="0"/>
              </a:p>
              <a:p>
                <a:r>
                  <a:rPr lang="cs-CZ" i="1" dirty="0"/>
                  <a:t>D</a:t>
                </a:r>
                <a:r>
                  <a:rPr lang="cs-CZ" dirty="0"/>
                  <a:t> – počáteční hodnota důchodu (současná hodnota pravidelných plateb)</a:t>
                </a:r>
              </a:p>
              <a:p>
                <a:r>
                  <a:rPr lang="cs-CZ" i="1" dirty="0"/>
                  <a:t>i</a:t>
                </a:r>
                <a:r>
                  <a:rPr lang="cs-CZ" dirty="0"/>
                  <a:t> – úroková sazba v úrokovém období (nemusí být roční)</a:t>
                </a:r>
              </a:p>
              <a:p>
                <a:r>
                  <a:rPr lang="cs-CZ" i="1" dirty="0"/>
                  <a:t>n</a:t>
                </a:r>
                <a:r>
                  <a:rPr lang="cs-CZ" dirty="0"/>
                  <a:t> – počet úrokových období, po která se důchod vyplácí (nemusí se rovnat počtu let)</a:t>
                </a:r>
              </a:p>
              <a:p>
                <a:r>
                  <a:rPr lang="cs-CZ" i="1" dirty="0"/>
                  <a:t>a</a:t>
                </a:r>
                <a:r>
                  <a:rPr lang="cs-CZ" dirty="0"/>
                  <a:t>, </a:t>
                </a:r>
                <a:r>
                  <a:rPr lang="cs-CZ" i="1" dirty="0"/>
                  <a:t>X</a:t>
                </a:r>
                <a:r>
                  <a:rPr lang="cs-CZ" dirty="0"/>
                  <a:t> – velikost jedné pravidelné platby, anuita</a:t>
                </a:r>
              </a:p>
              <a:p>
                <a:r>
                  <a:rPr lang="cs-CZ" i="1" dirty="0"/>
                  <a:t>m</a:t>
                </a:r>
                <a:r>
                  <a:rPr lang="cs-CZ" dirty="0"/>
                  <a:t> – počet plateb za úrokové období</a:t>
                </a:r>
              </a:p>
              <a:p>
                <a:r>
                  <a:rPr lang="cs-CZ" i="1" dirty="0"/>
                  <a:t>v</a:t>
                </a:r>
                <a:r>
                  <a:rPr lang="cs-CZ" dirty="0"/>
                  <a:t> – diskontní faktor </a:t>
                </a:r>
                <a14:m>
                  <m:oMath xmlns:m="http://schemas.openxmlformats.org/officeDocument/2006/math">
                    <m:r>
                      <a:rPr lang="cs-CZ" i="1">
                        <a:latin typeface="Cambria Math" panose="02040503050406030204" pitchFamily="18" charset="0"/>
                      </a:rPr>
                      <m:t>𝑣</m:t>
                    </m:r>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1</m:t>
                        </m:r>
                      </m:num>
                      <m:den>
                        <m:r>
                          <a:rPr lang="cs-CZ" i="1">
                            <a:latin typeface="Cambria Math" panose="02040503050406030204" pitchFamily="18" charset="0"/>
                          </a:rPr>
                          <m:t>1+</m:t>
                        </m:r>
                        <m:r>
                          <a:rPr lang="cs-CZ" i="1">
                            <a:latin typeface="Cambria Math" panose="02040503050406030204" pitchFamily="18" charset="0"/>
                          </a:rPr>
                          <m:t>𝑖</m:t>
                        </m:r>
                      </m:den>
                    </m:f>
                  </m:oMath>
                </a14:m>
                <a:endParaRPr lang="cs-CZ" dirty="0"/>
              </a:p>
              <a:p>
                <a:r>
                  <a:rPr lang="cs-CZ" i="1" dirty="0"/>
                  <a:t>P</a:t>
                </a:r>
                <a:r>
                  <a:rPr lang="cs-CZ" dirty="0"/>
                  <a:t> – výše poplatku přepočtená ke konci úrokového období</a:t>
                </a:r>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228599" y="1407695"/>
                <a:ext cx="11562347" cy="4343399"/>
              </a:xfrm>
              <a:blipFill rotWithShape="0">
                <a:blip r:embed="rId2"/>
                <a:stretch>
                  <a:fillRect l="-527" t="-2669" b="-1545"/>
                </a:stretch>
              </a:blipFill>
            </p:spPr>
            <p:txBody>
              <a:bodyPr/>
              <a:lstStyle/>
              <a:p>
                <a:r>
                  <a:rPr lang="cs-CZ">
                    <a:noFill/>
                  </a:rPr>
                  <a:t> </a:t>
                </a:r>
              </a:p>
            </p:txBody>
          </p:sp>
        </mc:Fallback>
      </mc:AlternateContent>
    </p:spTree>
    <p:extLst>
      <p:ext uri="{BB962C8B-B14F-4D97-AF65-F5344CB8AC3E}">
        <p14:creationId xmlns:p14="http://schemas.microsoft.com/office/powerpoint/2010/main" val="37680698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dirty="0"/>
              <a:t>Příklad</a:t>
            </a:r>
          </a:p>
        </p:txBody>
      </p:sp>
      <p:sp>
        <p:nvSpPr>
          <p:cNvPr id="3" name="Zástupný symbol pro obsah 2"/>
          <p:cNvSpPr>
            <a:spLocks noGrp="1"/>
          </p:cNvSpPr>
          <p:nvPr>
            <p:ph idx="4294967295"/>
          </p:nvPr>
        </p:nvSpPr>
        <p:spPr>
          <a:xfrm>
            <a:off x="171450" y="1337310"/>
            <a:ext cx="11830049" cy="5074920"/>
          </a:xfrm>
        </p:spPr>
        <p:txBody>
          <a:bodyPr>
            <a:normAutofit/>
          </a:bodyPr>
          <a:lstStyle/>
          <a:p>
            <a:pPr algn="just"/>
            <a:r>
              <a:rPr lang="cs-CZ" dirty="0"/>
              <a:t>6. Investor si pořídil na trhu dluhopis o nominální hodnotě 150 000 Kč splatný přesně za 7 let za cenu 167 348 Kč. Dluhopis přináší roční kupon ve výši 6,45 % </a:t>
            </a:r>
            <a:r>
              <a:rPr lang="cs-CZ" dirty="0" err="1"/>
              <a:t>p.a</a:t>
            </a:r>
            <a:r>
              <a:rPr lang="cs-CZ" dirty="0"/>
              <a:t>. Určete výnosnost do doby splatnosti, které dosáhl investor v době pořízení dluhopisu.</a:t>
            </a:r>
          </a:p>
        </p:txBody>
      </p:sp>
    </p:spTree>
    <p:extLst>
      <p:ext uri="{BB962C8B-B14F-4D97-AF65-F5344CB8AC3E}">
        <p14:creationId xmlns:p14="http://schemas.microsoft.com/office/powerpoint/2010/main" val="15266284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40701"/>
            <a:ext cx="2266000" cy="1767481"/>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335360" y="1508787"/>
            <a:ext cx="7488832" cy="2880320"/>
          </a:xfrm>
          <a:prstGeom prst="rect">
            <a:avLst/>
          </a:prstGeom>
        </p:spPr>
        <p:txBody>
          <a:bodyPr anchor="t">
            <a:noAutofit/>
          </a:bodyPr>
          <a:lstStyle/>
          <a:p>
            <a:r>
              <a:rPr lang="cs-CZ" sz="4000" b="1" dirty="0">
                <a:solidFill>
                  <a:schemeClr val="bg1"/>
                </a:solidFill>
                <a:latin typeface="Times New Roman" panose="02020603050405020304" pitchFamily="18" charset="0"/>
                <a:cs typeface="Times New Roman" panose="02020603050405020304" pitchFamily="18" charset="0"/>
              </a:rPr>
              <a:t>Akcie</a:t>
            </a:r>
          </a:p>
        </p:txBody>
      </p:sp>
    </p:spTree>
    <p:extLst>
      <p:ext uri="{BB962C8B-B14F-4D97-AF65-F5344CB8AC3E}">
        <p14:creationId xmlns:p14="http://schemas.microsoft.com/office/powerpoint/2010/main" val="16753782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59" y="260649"/>
            <a:ext cx="9795229" cy="653751"/>
          </a:xfrm>
        </p:spPr>
        <p:txBody>
          <a:bodyPr>
            <a:normAutofit/>
          </a:bodyPr>
          <a:lstStyle/>
          <a:p>
            <a:r>
              <a:rPr lang="cs-CZ" sz="4000" dirty="0"/>
              <a:t>Akcie</a:t>
            </a:r>
          </a:p>
        </p:txBody>
      </p:sp>
      <p:sp>
        <p:nvSpPr>
          <p:cNvPr id="3" name="Zástupný symbol pro obsah 2"/>
          <p:cNvSpPr>
            <a:spLocks noGrp="1"/>
          </p:cNvSpPr>
          <p:nvPr>
            <p:ph idx="4294967295"/>
          </p:nvPr>
        </p:nvSpPr>
        <p:spPr>
          <a:xfrm>
            <a:off x="421104" y="1431758"/>
            <a:ext cx="11478127" cy="4969042"/>
          </a:xfrm>
        </p:spPr>
        <p:txBody>
          <a:bodyPr>
            <a:normAutofit/>
          </a:bodyPr>
          <a:lstStyle/>
          <a:p>
            <a:pPr algn="just"/>
            <a:r>
              <a:rPr lang="cs-CZ" dirty="0"/>
              <a:t>Co je to akcie?</a:t>
            </a:r>
          </a:p>
          <a:p>
            <a:pPr algn="just"/>
            <a:endParaRPr lang="cs-CZ" dirty="0"/>
          </a:p>
          <a:p>
            <a:pPr algn="just"/>
            <a:r>
              <a:rPr lang="cs-CZ" dirty="0"/>
              <a:t>Jaká práva má akcionář?</a:t>
            </a:r>
          </a:p>
        </p:txBody>
      </p:sp>
    </p:spTree>
    <p:extLst>
      <p:ext uri="{BB962C8B-B14F-4D97-AF65-F5344CB8AC3E}">
        <p14:creationId xmlns:p14="http://schemas.microsoft.com/office/powerpoint/2010/main" val="3649504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59" y="260649"/>
            <a:ext cx="9795229" cy="653751"/>
          </a:xfrm>
        </p:spPr>
        <p:txBody>
          <a:bodyPr>
            <a:normAutofit/>
          </a:bodyPr>
          <a:lstStyle/>
          <a:p>
            <a:r>
              <a:rPr lang="cs-CZ" sz="4000" dirty="0"/>
              <a:t>Akcie</a:t>
            </a:r>
          </a:p>
        </p:txBody>
      </p:sp>
      <p:sp>
        <p:nvSpPr>
          <p:cNvPr id="3" name="Zástupný symbol pro obsah 2"/>
          <p:cNvSpPr>
            <a:spLocks noGrp="1"/>
          </p:cNvSpPr>
          <p:nvPr>
            <p:ph idx="4294967295"/>
          </p:nvPr>
        </p:nvSpPr>
        <p:spPr>
          <a:xfrm>
            <a:off x="421104" y="1431758"/>
            <a:ext cx="11478127" cy="4969042"/>
          </a:xfrm>
        </p:spPr>
        <p:txBody>
          <a:bodyPr>
            <a:normAutofit/>
          </a:bodyPr>
          <a:lstStyle/>
          <a:p>
            <a:pPr algn="just"/>
            <a:r>
              <a:rPr lang="cs-CZ" dirty="0"/>
              <a:t>Akcie je cenný papír, který představuje podíl na základním kapitálu akciové společnosti.</a:t>
            </a:r>
          </a:p>
          <a:p>
            <a:pPr algn="just"/>
            <a:r>
              <a:rPr lang="cs-CZ" dirty="0"/>
              <a:t>Majitel akcie – akcionář – má právo podílet se zákonem a stanovami společnosti vymezeným způsobem na jejím řízení, jejím zisku a likvidačním zůstatku při případném zániku společnosti.</a:t>
            </a:r>
          </a:p>
          <a:p>
            <a:pPr algn="just"/>
            <a:r>
              <a:rPr lang="cs-CZ" dirty="0"/>
              <a:t>Každá akcie musí znít na určitou nominální hodnotu, součet nominálních hodnot všech akcií tvoří základní kapitál dané akciové společnosti.</a:t>
            </a:r>
          </a:p>
        </p:txBody>
      </p:sp>
    </p:spTree>
    <p:extLst>
      <p:ext uri="{BB962C8B-B14F-4D97-AF65-F5344CB8AC3E}">
        <p14:creationId xmlns:p14="http://schemas.microsoft.com/office/powerpoint/2010/main" val="30886094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50"/>
            <a:ext cx="10011798" cy="617656"/>
          </a:xfrm>
        </p:spPr>
        <p:txBody>
          <a:bodyPr>
            <a:normAutofit fontScale="90000"/>
          </a:bodyPr>
          <a:lstStyle/>
          <a:p>
            <a:r>
              <a:rPr lang="cs-CZ" sz="4000" dirty="0"/>
              <a:t>Akcie</a:t>
            </a:r>
          </a:p>
        </p:txBody>
      </p:sp>
      <p:sp>
        <p:nvSpPr>
          <p:cNvPr id="3" name="Zástupný symbol pro obsah 2"/>
          <p:cNvSpPr>
            <a:spLocks noGrp="1"/>
          </p:cNvSpPr>
          <p:nvPr>
            <p:ph idx="4294967295"/>
          </p:nvPr>
        </p:nvSpPr>
        <p:spPr>
          <a:xfrm>
            <a:off x="335360" y="1395662"/>
            <a:ext cx="11620420" cy="4833687"/>
          </a:xfrm>
        </p:spPr>
        <p:txBody>
          <a:bodyPr>
            <a:normAutofit/>
          </a:bodyPr>
          <a:lstStyle/>
          <a:p>
            <a:r>
              <a:rPr lang="cs-CZ" altLang="cs-CZ" sz="2500" dirty="0"/>
              <a:t>Nominální hodnota akcie</a:t>
            </a:r>
          </a:p>
          <a:p>
            <a:pPr lvl="1"/>
            <a:r>
              <a:rPr lang="cs-CZ" altLang="cs-CZ" sz="2200" dirty="0"/>
              <a:t>Podíl na majetku akciové společnosti vyjádřen vlastnictvím akcie</a:t>
            </a:r>
          </a:p>
          <a:p>
            <a:pPr lvl="1"/>
            <a:r>
              <a:rPr lang="cs-CZ" altLang="cs-CZ" sz="2200" dirty="0"/>
              <a:t>Součet nominálních hodnot všech akcií = Základní kapitál </a:t>
            </a:r>
          </a:p>
          <a:p>
            <a:endParaRPr lang="cs-CZ" altLang="cs-CZ" sz="2500" dirty="0"/>
          </a:p>
          <a:p>
            <a:r>
              <a:rPr lang="cs-CZ" altLang="cs-CZ" sz="2500" dirty="0"/>
              <a:t>Dividenda</a:t>
            </a:r>
          </a:p>
          <a:p>
            <a:pPr lvl="1"/>
            <a:r>
              <a:rPr lang="cs-CZ" altLang="cs-CZ" sz="2200" dirty="0"/>
              <a:t>Podíl na zisku společnosti vyplývající z vlastnictví akcie</a:t>
            </a:r>
          </a:p>
          <a:p>
            <a:endParaRPr lang="cs-CZ" altLang="cs-CZ" sz="2500" dirty="0"/>
          </a:p>
          <a:p>
            <a:r>
              <a:rPr lang="cs-CZ" altLang="cs-CZ" sz="2500" dirty="0"/>
              <a:t>Kurz akcie</a:t>
            </a:r>
          </a:p>
          <a:p>
            <a:pPr lvl="1"/>
            <a:r>
              <a:rPr lang="cs-CZ" altLang="cs-CZ" sz="2200" dirty="0"/>
              <a:t>Tržní cena akcie, tj. cena akcie, za kterou se obchoduje na kapitálovém trhu</a:t>
            </a:r>
          </a:p>
          <a:p>
            <a:pPr lvl="1"/>
            <a:r>
              <a:rPr lang="cs-CZ" altLang="cs-CZ" sz="2200" dirty="0"/>
              <a:t>Je dán střetem nabídky a poptávky </a:t>
            </a:r>
          </a:p>
          <a:p>
            <a:pPr algn="just"/>
            <a:endParaRPr lang="cs-CZ" sz="2500" dirty="0"/>
          </a:p>
        </p:txBody>
      </p:sp>
    </p:spTree>
    <p:extLst>
      <p:ext uri="{BB962C8B-B14F-4D97-AF65-F5344CB8AC3E}">
        <p14:creationId xmlns:p14="http://schemas.microsoft.com/office/powerpoint/2010/main" val="30828928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43339" y="1124744"/>
            <a:ext cx="11809312" cy="4896544"/>
          </a:xfrm>
          <a:prstGeom prst="rect">
            <a:avLst/>
          </a:prstGeom>
        </p:spPr>
        <p:txBody>
          <a:bodyPr>
            <a:noAutofit/>
          </a:bodyPr>
          <a:lstStyle/>
          <a:p>
            <a:pPr algn="just"/>
            <a:r>
              <a:rPr lang="cs-CZ" sz="2667" dirty="0"/>
              <a:t>Dle převoditelnosti</a:t>
            </a:r>
          </a:p>
          <a:p>
            <a:pPr lvl="1" algn="just"/>
            <a:r>
              <a:rPr lang="cs-CZ" dirty="0"/>
              <a:t>Na jméno - převoditelné rubopisem a předáním akcie</a:t>
            </a:r>
          </a:p>
          <a:p>
            <a:pPr lvl="1" algn="just"/>
            <a:r>
              <a:rPr lang="cs-CZ" dirty="0"/>
              <a:t>Na majitele - převod prostým předáním</a:t>
            </a:r>
          </a:p>
          <a:p>
            <a:pPr algn="just"/>
            <a:endParaRPr lang="cs-CZ" sz="2667" dirty="0"/>
          </a:p>
          <a:p>
            <a:pPr algn="just"/>
            <a:r>
              <a:rPr lang="cs-CZ" sz="2667" dirty="0"/>
              <a:t>Dle podoby</a:t>
            </a:r>
          </a:p>
          <a:p>
            <a:pPr lvl="1" algn="just"/>
            <a:r>
              <a:rPr lang="cs-CZ" dirty="0"/>
              <a:t>Listinné - fyzická podoba</a:t>
            </a:r>
          </a:p>
          <a:p>
            <a:pPr lvl="1" algn="just"/>
            <a:r>
              <a:rPr lang="cs-CZ" dirty="0"/>
              <a:t>Zaknihované - zápis v evidenci</a:t>
            </a:r>
          </a:p>
          <a:p>
            <a:pPr algn="just"/>
            <a:endParaRPr lang="cs-CZ" sz="2667" dirty="0"/>
          </a:p>
          <a:p>
            <a:endParaRPr lang="cs-CZ" altLang="cs-CZ" sz="2667" dirty="0"/>
          </a:p>
          <a:p>
            <a:pPr>
              <a:buClr>
                <a:srgbClr val="307871"/>
              </a:buClr>
            </a:pPr>
            <a:endParaRPr lang="cs-CZ" sz="2667" dirty="0"/>
          </a:p>
          <a:p>
            <a:pPr>
              <a:buClr>
                <a:srgbClr val="307871"/>
              </a:buClr>
            </a:pPr>
            <a:endParaRPr lang="cs-CZ" sz="1867" dirty="0"/>
          </a:p>
        </p:txBody>
      </p:sp>
      <p:sp>
        <p:nvSpPr>
          <p:cNvPr id="6" name="Nadpis 5"/>
          <p:cNvSpPr>
            <a:spLocks noGrp="1"/>
          </p:cNvSpPr>
          <p:nvPr>
            <p:ph type="title"/>
          </p:nvPr>
        </p:nvSpPr>
        <p:spPr>
          <a:xfrm>
            <a:off x="239349" y="260649"/>
            <a:ext cx="7872875" cy="676937"/>
          </a:xfrm>
        </p:spPr>
        <p:txBody>
          <a:bodyPr/>
          <a:lstStyle/>
          <a:p>
            <a:r>
              <a:rPr lang="en-US" dirty="0" err="1"/>
              <a:t>Členění</a:t>
            </a:r>
            <a:r>
              <a:rPr lang="en-US" dirty="0"/>
              <a:t> </a:t>
            </a:r>
            <a:r>
              <a:rPr lang="en-US" dirty="0" err="1"/>
              <a:t>akcií</a:t>
            </a:r>
            <a:endParaRPr lang="en-US" dirty="0"/>
          </a:p>
        </p:txBody>
      </p:sp>
    </p:spTree>
    <p:extLst>
      <p:ext uri="{BB962C8B-B14F-4D97-AF65-F5344CB8AC3E}">
        <p14:creationId xmlns:p14="http://schemas.microsoft.com/office/powerpoint/2010/main" val="39364756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43339" y="1124744"/>
            <a:ext cx="11809312" cy="4896544"/>
          </a:xfrm>
          <a:prstGeom prst="rect">
            <a:avLst/>
          </a:prstGeom>
        </p:spPr>
        <p:txBody>
          <a:bodyPr>
            <a:noAutofit/>
          </a:bodyPr>
          <a:lstStyle/>
          <a:p>
            <a:pPr algn="just"/>
            <a:r>
              <a:rPr lang="cs-CZ" sz="2667" dirty="0"/>
              <a:t>Kmenové (Obyčejné) = </a:t>
            </a:r>
            <a:r>
              <a:rPr lang="cs-CZ" sz="2667" dirty="0" err="1"/>
              <a:t>Common</a:t>
            </a:r>
            <a:r>
              <a:rPr lang="cs-CZ" sz="2667" dirty="0"/>
              <a:t> </a:t>
            </a:r>
            <a:r>
              <a:rPr lang="cs-CZ" sz="2667" dirty="0" err="1"/>
              <a:t>stock</a:t>
            </a:r>
            <a:endParaRPr lang="cs-CZ" sz="2667" dirty="0"/>
          </a:p>
          <a:p>
            <a:pPr lvl="1" algn="just"/>
            <a:r>
              <a:rPr lang="cs-CZ" sz="2133" dirty="0"/>
              <a:t>Zaručuje vlastnické právo</a:t>
            </a:r>
          </a:p>
          <a:p>
            <a:pPr algn="just"/>
            <a:endParaRPr lang="cs-CZ" sz="2667" dirty="0"/>
          </a:p>
          <a:p>
            <a:pPr algn="just"/>
            <a:r>
              <a:rPr lang="cs-CZ" sz="2667" dirty="0"/>
              <a:t>Preferenční (Prioritní) = </a:t>
            </a:r>
            <a:r>
              <a:rPr lang="cs-CZ" sz="2667" dirty="0" err="1"/>
              <a:t>Preferred</a:t>
            </a:r>
            <a:r>
              <a:rPr lang="cs-CZ" sz="2667" dirty="0"/>
              <a:t> </a:t>
            </a:r>
            <a:r>
              <a:rPr lang="cs-CZ" sz="2667" dirty="0" err="1"/>
              <a:t>stock</a:t>
            </a:r>
            <a:endParaRPr lang="cs-CZ" sz="2667" dirty="0"/>
          </a:p>
          <a:p>
            <a:pPr lvl="1" algn="just"/>
            <a:r>
              <a:rPr lang="cs-CZ" sz="2133" dirty="0"/>
              <a:t>Zaručují jistá práva, se kterými se u kmenových akcií nesetkáme </a:t>
            </a:r>
          </a:p>
          <a:p>
            <a:pPr lvl="1" algn="just"/>
            <a:r>
              <a:rPr lang="cs-CZ" sz="2133" dirty="0"/>
              <a:t>Nejčastěji je spojená s přednostním vyplacením dividendy</a:t>
            </a:r>
          </a:p>
          <a:p>
            <a:pPr lvl="1" algn="just"/>
            <a:r>
              <a:rPr lang="cs-CZ" sz="2133" dirty="0"/>
              <a:t>Součet všech nominálních hodnot preferenčních akcií nesmí překročit polovinu základního kapitálu</a:t>
            </a:r>
          </a:p>
          <a:p>
            <a:pPr lvl="1" algn="just"/>
            <a:r>
              <a:rPr lang="cs-CZ" sz="2133" dirty="0"/>
              <a:t>Stanovy společnosti mohou určit, že s prioritními akciemi není spojeno hlasovací právo</a:t>
            </a:r>
          </a:p>
          <a:p>
            <a:pPr algn="just"/>
            <a:endParaRPr lang="cs-CZ" sz="2667" dirty="0"/>
          </a:p>
          <a:p>
            <a:endParaRPr lang="cs-CZ" altLang="cs-CZ" sz="2667" dirty="0"/>
          </a:p>
          <a:p>
            <a:pPr>
              <a:buClr>
                <a:srgbClr val="307871"/>
              </a:buClr>
            </a:pPr>
            <a:endParaRPr lang="cs-CZ" sz="2667" dirty="0"/>
          </a:p>
          <a:p>
            <a:pPr>
              <a:buClr>
                <a:srgbClr val="307871"/>
              </a:buClr>
            </a:pPr>
            <a:endParaRPr lang="cs-CZ" sz="1867" dirty="0"/>
          </a:p>
        </p:txBody>
      </p:sp>
      <p:sp>
        <p:nvSpPr>
          <p:cNvPr id="6" name="Nadpis 5"/>
          <p:cNvSpPr>
            <a:spLocks noGrp="1"/>
          </p:cNvSpPr>
          <p:nvPr>
            <p:ph type="title"/>
          </p:nvPr>
        </p:nvSpPr>
        <p:spPr>
          <a:xfrm>
            <a:off x="239349" y="260649"/>
            <a:ext cx="7872875" cy="676937"/>
          </a:xfrm>
        </p:spPr>
        <p:txBody>
          <a:bodyPr/>
          <a:lstStyle/>
          <a:p>
            <a:r>
              <a:rPr lang="en-US" dirty="0" err="1"/>
              <a:t>Typy</a:t>
            </a:r>
            <a:r>
              <a:rPr lang="en-US" dirty="0"/>
              <a:t> </a:t>
            </a:r>
            <a:r>
              <a:rPr lang="en-US" dirty="0" err="1"/>
              <a:t>akcií</a:t>
            </a:r>
            <a:endParaRPr lang="en-US" dirty="0"/>
          </a:p>
        </p:txBody>
      </p:sp>
    </p:spTree>
    <p:extLst>
      <p:ext uri="{BB962C8B-B14F-4D97-AF65-F5344CB8AC3E}">
        <p14:creationId xmlns:p14="http://schemas.microsoft.com/office/powerpoint/2010/main" val="24702938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43339" y="1124744"/>
            <a:ext cx="11809312" cy="4896544"/>
          </a:xfrm>
          <a:prstGeom prst="rect">
            <a:avLst/>
          </a:prstGeom>
        </p:spPr>
        <p:txBody>
          <a:bodyPr>
            <a:noAutofit/>
          </a:bodyPr>
          <a:lstStyle/>
          <a:p>
            <a:pPr algn="just"/>
            <a:r>
              <a:rPr lang="cs-CZ" sz="2667" dirty="0"/>
              <a:t>Plášť akcie</a:t>
            </a:r>
          </a:p>
          <a:p>
            <a:pPr lvl="1" algn="just"/>
            <a:r>
              <a:rPr lang="cs-CZ" sz="2133" dirty="0"/>
              <a:t>Obchodní jméno a sídlo společnosti</a:t>
            </a:r>
          </a:p>
          <a:p>
            <a:pPr lvl="1" algn="just"/>
            <a:r>
              <a:rPr lang="cs-CZ" sz="2133" dirty="0"/>
              <a:t>Nominální hodnota akcie</a:t>
            </a:r>
          </a:p>
          <a:p>
            <a:pPr lvl="1" algn="just"/>
            <a:r>
              <a:rPr lang="cs-CZ" sz="2133" dirty="0"/>
              <a:t>Výše základního kapitálu a počet emitovaných akcií</a:t>
            </a:r>
          </a:p>
          <a:p>
            <a:pPr lvl="1" algn="just"/>
            <a:r>
              <a:rPr lang="cs-CZ" sz="2133" dirty="0"/>
              <a:t>Datum emise a podpisy</a:t>
            </a:r>
          </a:p>
          <a:p>
            <a:pPr lvl="1" algn="just"/>
            <a:r>
              <a:rPr lang="cs-CZ" sz="2133" dirty="0"/>
              <a:t>U akcií na jméno je uvedeno i jméno akcionáře</a:t>
            </a:r>
          </a:p>
          <a:p>
            <a:pPr algn="just"/>
            <a:endParaRPr lang="cs-CZ" sz="2667" dirty="0"/>
          </a:p>
          <a:p>
            <a:pPr algn="just"/>
            <a:r>
              <a:rPr lang="cs-CZ" sz="2667" dirty="0"/>
              <a:t>Kupónový arch</a:t>
            </a:r>
          </a:p>
          <a:p>
            <a:pPr lvl="1" algn="just"/>
            <a:r>
              <a:rPr lang="cs-CZ" sz="2133" dirty="0"/>
              <a:t>Kupóny pro výplatu dividend</a:t>
            </a:r>
          </a:p>
          <a:p>
            <a:pPr lvl="1" algn="just"/>
            <a:r>
              <a:rPr lang="cs-CZ" sz="2133" dirty="0"/>
              <a:t>Talón k vydání nového kuponového archu</a:t>
            </a:r>
          </a:p>
          <a:p>
            <a:pPr algn="just"/>
            <a:endParaRPr lang="cs-CZ" sz="2667" dirty="0"/>
          </a:p>
          <a:p>
            <a:endParaRPr lang="cs-CZ" altLang="cs-CZ" sz="2667" dirty="0"/>
          </a:p>
          <a:p>
            <a:pPr>
              <a:buClr>
                <a:srgbClr val="307871"/>
              </a:buClr>
            </a:pPr>
            <a:endParaRPr lang="cs-CZ" sz="2667" dirty="0"/>
          </a:p>
          <a:p>
            <a:pPr>
              <a:buClr>
                <a:srgbClr val="307871"/>
              </a:buClr>
            </a:pPr>
            <a:endParaRPr lang="cs-CZ" sz="1867" dirty="0"/>
          </a:p>
        </p:txBody>
      </p:sp>
      <p:sp>
        <p:nvSpPr>
          <p:cNvPr id="6" name="Nadpis 5"/>
          <p:cNvSpPr>
            <a:spLocks noGrp="1"/>
          </p:cNvSpPr>
          <p:nvPr>
            <p:ph type="title"/>
          </p:nvPr>
        </p:nvSpPr>
        <p:spPr>
          <a:xfrm>
            <a:off x="239349" y="260649"/>
            <a:ext cx="7872875" cy="676937"/>
          </a:xfrm>
        </p:spPr>
        <p:txBody>
          <a:bodyPr/>
          <a:lstStyle/>
          <a:p>
            <a:r>
              <a:rPr lang="en-US" dirty="0" err="1"/>
              <a:t>Formální</a:t>
            </a:r>
            <a:r>
              <a:rPr lang="en-US" dirty="0"/>
              <a:t> </a:t>
            </a:r>
            <a:r>
              <a:rPr lang="en-US" dirty="0" err="1"/>
              <a:t>stránka</a:t>
            </a:r>
            <a:r>
              <a:rPr lang="en-US" dirty="0"/>
              <a:t> </a:t>
            </a:r>
            <a:r>
              <a:rPr lang="en-US" dirty="0" err="1"/>
              <a:t>kmenové</a:t>
            </a:r>
            <a:r>
              <a:rPr lang="en-US" dirty="0"/>
              <a:t> </a:t>
            </a:r>
            <a:r>
              <a:rPr lang="en-US" dirty="0" err="1"/>
              <a:t>akcie</a:t>
            </a:r>
            <a:endParaRPr lang="en-US" dirty="0"/>
          </a:p>
        </p:txBody>
      </p:sp>
    </p:spTree>
    <p:extLst>
      <p:ext uri="{BB962C8B-B14F-4D97-AF65-F5344CB8AC3E}">
        <p14:creationId xmlns:p14="http://schemas.microsoft.com/office/powerpoint/2010/main" val="30083488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50"/>
            <a:ext cx="10011798" cy="617656"/>
          </a:xfrm>
        </p:spPr>
        <p:txBody>
          <a:bodyPr>
            <a:normAutofit fontScale="90000"/>
          </a:bodyPr>
          <a:lstStyle/>
          <a:p>
            <a:r>
              <a:rPr lang="cs-CZ" sz="4000" dirty="0"/>
              <a:t>Cena akcie</a:t>
            </a:r>
          </a:p>
        </p:txBody>
      </p:sp>
      <p:sp>
        <p:nvSpPr>
          <p:cNvPr id="3" name="Zástupný symbol pro obsah 2"/>
          <p:cNvSpPr>
            <a:spLocks noGrp="1"/>
          </p:cNvSpPr>
          <p:nvPr>
            <p:ph idx="4294967295"/>
          </p:nvPr>
        </p:nvSpPr>
        <p:spPr>
          <a:xfrm>
            <a:off x="335360" y="1395662"/>
            <a:ext cx="11620420" cy="4833687"/>
          </a:xfrm>
        </p:spPr>
        <p:txBody>
          <a:bodyPr>
            <a:normAutofit fontScale="92500" lnSpcReduction="10000"/>
          </a:bodyPr>
          <a:lstStyle/>
          <a:p>
            <a:pPr algn="just"/>
            <a:r>
              <a:rPr lang="cs-CZ" dirty="0"/>
              <a:t>S veřejně obchodovatelnými akciemi se obchoduje na sekundárním kapitálovém trhu za tržní ceny (kurzy akcií), které jsou obecně výsledkem vztahu nabídky a poptávky na trhu. </a:t>
            </a:r>
          </a:p>
          <a:p>
            <a:pPr algn="just"/>
            <a:r>
              <a:rPr lang="cs-CZ" dirty="0"/>
              <a:t>Cena jedné akcie je vyjadřována v absolutní výši, to znamená v korunách.</a:t>
            </a:r>
          </a:p>
          <a:p>
            <a:pPr algn="just"/>
            <a:r>
              <a:rPr lang="cs-CZ" dirty="0"/>
              <a:t>Výše ceny akcie je ovlivňována řadou faktorů nejen ekonomických, ale i politických či psychologických.</a:t>
            </a:r>
          </a:p>
          <a:p>
            <a:pPr algn="just"/>
            <a:r>
              <a:rPr lang="cs-CZ" dirty="0"/>
              <a:t>Proto určit teoreticky správnou cenu akcie a odhadnout její chování není jednoduché. Snaží se o to celá řada metod. </a:t>
            </a:r>
          </a:p>
          <a:p>
            <a:pPr algn="just"/>
            <a:r>
              <a:rPr lang="cs-CZ" dirty="0"/>
              <a:t>Za základní jsou považovány:</a:t>
            </a:r>
          </a:p>
          <a:p>
            <a:pPr lvl="1" algn="just"/>
            <a:r>
              <a:rPr lang="cs-CZ" dirty="0"/>
              <a:t>Fundamentální akciová analýza</a:t>
            </a:r>
          </a:p>
          <a:p>
            <a:pPr lvl="1" algn="just"/>
            <a:r>
              <a:rPr lang="cs-CZ" dirty="0"/>
              <a:t>Technická akciová analýza</a:t>
            </a:r>
          </a:p>
          <a:p>
            <a:pPr lvl="1" algn="just"/>
            <a:r>
              <a:rPr lang="cs-CZ" dirty="0"/>
              <a:t>Psychologická  analýza</a:t>
            </a:r>
          </a:p>
          <a:p>
            <a:pPr lvl="1" algn="just"/>
            <a:r>
              <a:rPr lang="cs-CZ" dirty="0"/>
              <a:t>Akciová analýza založena na teorii efektivních trhů</a:t>
            </a:r>
          </a:p>
        </p:txBody>
      </p:sp>
    </p:spTree>
    <p:extLst>
      <p:ext uri="{BB962C8B-B14F-4D97-AF65-F5344CB8AC3E}">
        <p14:creationId xmlns:p14="http://schemas.microsoft.com/office/powerpoint/2010/main" val="25221525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43339" y="1124744"/>
            <a:ext cx="11809312" cy="4896544"/>
          </a:xfrm>
          <a:prstGeom prst="rect">
            <a:avLst/>
          </a:prstGeom>
        </p:spPr>
        <p:txBody>
          <a:bodyPr>
            <a:noAutofit/>
          </a:bodyPr>
          <a:lstStyle/>
          <a:p>
            <a:r>
              <a:rPr lang="cs-CZ" sz="2667" dirty="0"/>
              <a:t>Fundamentální akciová analýza</a:t>
            </a:r>
          </a:p>
          <a:p>
            <a:pPr lvl="1"/>
            <a:r>
              <a:rPr lang="cs-CZ" sz="2133" dirty="0"/>
              <a:t>založena na zkoumání faktorů působících na cenu akcie a na její vývoj na úrovni makroekonomické, odvětvové i podnikové.</a:t>
            </a:r>
          </a:p>
          <a:p>
            <a:pPr lvl="1"/>
            <a:r>
              <a:rPr lang="cs-CZ" sz="2133" dirty="0"/>
              <a:t>Výsledkem je </a:t>
            </a:r>
            <a:r>
              <a:rPr lang="cs-CZ" sz="2133" b="1" dirty="0"/>
              <a:t>vnitřní hodnota akcie</a:t>
            </a:r>
          </a:p>
          <a:p>
            <a:r>
              <a:rPr lang="cs-CZ" sz="2667" dirty="0"/>
              <a:t>Technická akciová analýza</a:t>
            </a:r>
          </a:p>
          <a:p>
            <a:pPr lvl="1"/>
            <a:r>
              <a:rPr lang="cs-CZ" sz="2133" dirty="0"/>
              <a:t>Vychází ze zkoumání na trhu (vývoj cen, objem obchodů…)</a:t>
            </a:r>
          </a:p>
          <a:p>
            <a:pPr lvl="1"/>
            <a:r>
              <a:rPr lang="cs-CZ" sz="2133" dirty="0"/>
              <a:t>Výsledkem je odvození trendu</a:t>
            </a:r>
          </a:p>
          <a:p>
            <a:r>
              <a:rPr lang="cs-CZ" sz="2667" dirty="0"/>
              <a:t>Psychologická analýza</a:t>
            </a:r>
          </a:p>
          <a:p>
            <a:pPr lvl="1"/>
            <a:r>
              <a:rPr lang="cs-CZ" sz="2133" dirty="0"/>
              <a:t>Soustředí se na psychologii chování investorů</a:t>
            </a:r>
          </a:p>
          <a:p>
            <a:r>
              <a:rPr lang="cs-CZ" sz="2667" dirty="0"/>
              <a:t>Akciová analýza založena na teorii efektivních trhů</a:t>
            </a:r>
          </a:p>
          <a:p>
            <a:pPr lvl="1"/>
            <a:r>
              <a:rPr lang="cs-CZ" sz="2133" dirty="0"/>
              <a:t>Vývoj cen je náhodný  a nemá tedy smysl hledat teoreticky správnou cenu</a:t>
            </a:r>
          </a:p>
          <a:p>
            <a:pPr algn="just"/>
            <a:endParaRPr lang="cs-CZ" sz="1867" dirty="0"/>
          </a:p>
          <a:p>
            <a:endParaRPr lang="cs-CZ" altLang="cs-CZ" sz="1867" dirty="0"/>
          </a:p>
          <a:p>
            <a:pPr>
              <a:buClr>
                <a:srgbClr val="307871"/>
              </a:buClr>
            </a:pPr>
            <a:endParaRPr lang="cs-CZ" sz="1867" dirty="0"/>
          </a:p>
          <a:p>
            <a:pPr>
              <a:buClr>
                <a:srgbClr val="307871"/>
              </a:buClr>
            </a:pPr>
            <a:endParaRPr lang="cs-CZ" sz="1400" dirty="0"/>
          </a:p>
        </p:txBody>
      </p:sp>
      <p:sp>
        <p:nvSpPr>
          <p:cNvPr id="6" name="Nadpis 5"/>
          <p:cNvSpPr>
            <a:spLocks noGrp="1"/>
          </p:cNvSpPr>
          <p:nvPr>
            <p:ph type="title"/>
          </p:nvPr>
        </p:nvSpPr>
        <p:spPr>
          <a:xfrm>
            <a:off x="239349" y="260649"/>
            <a:ext cx="7872875" cy="676937"/>
          </a:xfrm>
        </p:spPr>
        <p:txBody>
          <a:bodyPr/>
          <a:lstStyle/>
          <a:p>
            <a:r>
              <a:rPr lang="en-US" dirty="0" err="1"/>
              <a:t>Metody</a:t>
            </a:r>
            <a:r>
              <a:rPr lang="en-US" dirty="0"/>
              <a:t> </a:t>
            </a:r>
            <a:r>
              <a:rPr lang="en-US" dirty="0" err="1"/>
              <a:t>stanovení</a:t>
            </a:r>
            <a:r>
              <a:rPr lang="en-US" dirty="0"/>
              <a:t> </a:t>
            </a:r>
            <a:r>
              <a:rPr lang="en-US" dirty="0" err="1"/>
              <a:t>cen</a:t>
            </a:r>
            <a:r>
              <a:rPr lang="en-US" dirty="0"/>
              <a:t> </a:t>
            </a:r>
            <a:r>
              <a:rPr lang="en-US" dirty="0" err="1"/>
              <a:t>akcií</a:t>
            </a:r>
            <a:endParaRPr lang="en-US" dirty="0"/>
          </a:p>
        </p:txBody>
      </p:sp>
    </p:spTree>
    <p:extLst>
      <p:ext uri="{BB962C8B-B14F-4D97-AF65-F5344CB8AC3E}">
        <p14:creationId xmlns:p14="http://schemas.microsoft.com/office/powerpoint/2010/main" val="3150324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071956" cy="641719"/>
          </a:xfrm>
        </p:spPr>
        <p:txBody>
          <a:bodyPr/>
          <a:lstStyle/>
          <a:p>
            <a:r>
              <a:rPr lang="cs-CZ" dirty="0"/>
              <a:t>Důchod dočasný</a:t>
            </a:r>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80474" y="1347537"/>
                <a:ext cx="11754852" cy="4644189"/>
              </a:xfrm>
            </p:spPr>
            <p:txBody>
              <a:bodyPr>
                <a:normAutofit fontScale="85000" lnSpcReduction="10000"/>
              </a:bodyPr>
              <a:lstStyle/>
              <a:p>
                <a:pPr marL="0" indent="0">
                  <a:buNone/>
                </a:pPr>
                <a:r>
                  <a:rPr lang="cs-CZ" sz="2400" dirty="0"/>
                  <a:t>Důchod dočasný polhůtní (dlouhodobý, kombinovaný)</a:t>
                </a:r>
              </a:p>
              <a:p>
                <a:pPr marL="0" indent="0">
                  <a:buNone/>
                </a:pPr>
                <a:endParaRPr lang="cs-CZ" sz="2400" dirty="0"/>
              </a:p>
              <a:p>
                <a:pPr marL="0" indent="0">
                  <a:buNone/>
                </a:pPr>
                <a14:m>
                  <m:oMath xmlns:m="http://schemas.openxmlformats.org/officeDocument/2006/math">
                    <m:r>
                      <a:rPr lang="cs-CZ" sz="3200" i="1">
                        <a:latin typeface="Cambria Math" panose="02040503050406030204" pitchFamily="18" charset="0"/>
                      </a:rPr>
                      <m:t>𝐷</m:t>
                    </m:r>
                    <m:r>
                      <a:rPr lang="cs-CZ" sz="3200" i="1">
                        <a:latin typeface="Cambria Math" panose="02040503050406030204" pitchFamily="18" charset="0"/>
                      </a:rPr>
                      <m:t>=</m:t>
                    </m:r>
                    <m:d>
                      <m:dPr>
                        <m:ctrlPr>
                          <a:rPr lang="cs-CZ" sz="3200" i="1" dirty="0">
                            <a:latin typeface="Cambria Math" panose="02040503050406030204" pitchFamily="18" charset="0"/>
                          </a:rPr>
                        </m:ctrlPr>
                      </m:dPr>
                      <m:e>
                        <m:r>
                          <a:rPr lang="cs-CZ" sz="3200" i="1" dirty="0">
                            <a:latin typeface="Cambria Math" panose="02040503050406030204" pitchFamily="18" charset="0"/>
                          </a:rPr>
                          <m:t>𝑎</m:t>
                        </m:r>
                        <m:r>
                          <a:rPr lang="cs-CZ" sz="3200" i="1" dirty="0">
                            <a:latin typeface="Cambria Math" panose="02040503050406030204" pitchFamily="18" charset="0"/>
                          </a:rPr>
                          <m:t>+</m:t>
                        </m:r>
                        <m:r>
                          <a:rPr lang="cs-CZ" sz="3200" i="1" dirty="0">
                            <a:latin typeface="Cambria Math" panose="02040503050406030204" pitchFamily="18" charset="0"/>
                          </a:rPr>
                          <m:t>𝑃</m:t>
                        </m:r>
                      </m:e>
                    </m:d>
                    <m:r>
                      <a:rPr lang="en-US" sz="3200" i="1">
                        <a:latin typeface="Cambria Math" panose="02040503050406030204" pitchFamily="18" charset="0"/>
                      </a:rPr>
                      <m:t>∗</m:t>
                    </m:r>
                    <m:f>
                      <m:fPr>
                        <m:ctrlPr>
                          <a:rPr lang="en-US" sz="3200" i="1">
                            <a:latin typeface="Cambria Math" panose="02040503050406030204" pitchFamily="18" charset="0"/>
                          </a:rPr>
                        </m:ctrlPr>
                      </m:fPr>
                      <m:num>
                        <m:r>
                          <a:rPr lang="cs-CZ" sz="3200" i="1">
                            <a:latin typeface="Cambria Math" panose="02040503050406030204" pitchFamily="18" charset="0"/>
                          </a:rPr>
                          <m:t>1−</m:t>
                        </m:r>
                        <m:sSup>
                          <m:sSupPr>
                            <m:ctrlPr>
                              <a:rPr lang="cs-CZ" sz="3200" i="1">
                                <a:latin typeface="Cambria Math" panose="02040503050406030204" pitchFamily="18" charset="0"/>
                              </a:rPr>
                            </m:ctrlPr>
                          </m:sSupPr>
                          <m:e>
                            <m:r>
                              <a:rPr lang="cs-CZ" sz="3200" i="1">
                                <a:latin typeface="Cambria Math" panose="02040503050406030204" pitchFamily="18" charset="0"/>
                              </a:rPr>
                              <m:t>𝑣</m:t>
                            </m:r>
                          </m:e>
                          <m:sup>
                            <m:r>
                              <a:rPr lang="cs-CZ" sz="3200" i="1">
                                <a:latin typeface="Cambria Math" panose="02040503050406030204" pitchFamily="18" charset="0"/>
                              </a:rPr>
                              <m:t>𝑛</m:t>
                            </m:r>
                          </m:sup>
                        </m:sSup>
                      </m:num>
                      <m:den>
                        <m:r>
                          <a:rPr lang="cs-CZ" sz="3200" i="1">
                            <a:latin typeface="Cambria Math" panose="02040503050406030204" pitchFamily="18" charset="0"/>
                          </a:rPr>
                          <m:t>𝑖</m:t>
                        </m:r>
                      </m:den>
                    </m:f>
                  </m:oMath>
                </a14:m>
                <a:r>
                  <a:rPr lang="cs-CZ" sz="3200" dirty="0"/>
                  <a:t>			</a:t>
                </a:r>
                <a14:m>
                  <m:oMath xmlns:m="http://schemas.openxmlformats.org/officeDocument/2006/math">
                    <m:r>
                      <a:rPr lang="cs-CZ" sz="3200" i="1">
                        <a:latin typeface="Cambria Math" panose="02040503050406030204" pitchFamily="18" charset="0"/>
                      </a:rPr>
                      <m:t>𝐷</m:t>
                    </m:r>
                    <m:r>
                      <a:rPr lang="cs-CZ" sz="3200" i="1">
                        <a:latin typeface="Cambria Math" panose="02040503050406030204" pitchFamily="18" charset="0"/>
                      </a:rPr>
                      <m:t>=</m:t>
                    </m:r>
                    <m:d>
                      <m:dPr>
                        <m:begChr m:val="["/>
                        <m:endChr m:val="]"/>
                        <m:ctrlPr>
                          <a:rPr lang="cs-CZ" sz="3200" i="1">
                            <a:latin typeface="Cambria Math" panose="02040503050406030204" pitchFamily="18" charset="0"/>
                          </a:rPr>
                        </m:ctrlPr>
                      </m:dPr>
                      <m:e>
                        <m:r>
                          <a:rPr lang="cs-CZ" sz="3200" i="1">
                            <a:latin typeface="Cambria Math" panose="02040503050406030204" pitchFamily="18" charset="0"/>
                          </a:rPr>
                          <m:t>𝑋</m:t>
                        </m:r>
                        <m:r>
                          <a:rPr lang="en-US" sz="3200" i="1">
                            <a:latin typeface="Cambria Math" panose="02040503050406030204" pitchFamily="18" charset="0"/>
                          </a:rPr>
                          <m:t>∗</m:t>
                        </m:r>
                        <m:r>
                          <a:rPr lang="cs-CZ" sz="3200" i="1">
                            <a:latin typeface="Cambria Math" panose="02040503050406030204" pitchFamily="18" charset="0"/>
                          </a:rPr>
                          <m:t>𝑚</m:t>
                        </m:r>
                        <m:r>
                          <a:rPr lang="en-US" sz="3200" i="1">
                            <a:latin typeface="Cambria Math" panose="02040503050406030204" pitchFamily="18" charset="0"/>
                          </a:rPr>
                          <m:t>∗</m:t>
                        </m:r>
                        <m:d>
                          <m:dPr>
                            <m:ctrlPr>
                              <a:rPr lang="en-US" sz="3200" i="1">
                                <a:latin typeface="Cambria Math" panose="02040503050406030204" pitchFamily="18" charset="0"/>
                              </a:rPr>
                            </m:ctrlPr>
                          </m:dPr>
                          <m:e>
                            <m:r>
                              <a:rPr lang="cs-CZ" sz="3200" i="1">
                                <a:latin typeface="Cambria Math" panose="02040503050406030204" pitchFamily="18" charset="0"/>
                              </a:rPr>
                              <m:t>1+</m:t>
                            </m:r>
                            <m:f>
                              <m:fPr>
                                <m:ctrlPr>
                                  <a:rPr lang="cs-CZ" sz="3200" i="1">
                                    <a:latin typeface="Cambria Math" panose="02040503050406030204" pitchFamily="18" charset="0"/>
                                  </a:rPr>
                                </m:ctrlPr>
                              </m:fPr>
                              <m:num>
                                <m:r>
                                  <a:rPr lang="cs-CZ" sz="3200" i="1">
                                    <a:latin typeface="Cambria Math" panose="02040503050406030204" pitchFamily="18" charset="0"/>
                                  </a:rPr>
                                  <m:t>𝑚</m:t>
                                </m:r>
                                <m:r>
                                  <a:rPr lang="cs-CZ" sz="3200" i="1">
                                    <a:latin typeface="Cambria Math" panose="02040503050406030204" pitchFamily="18" charset="0"/>
                                  </a:rPr>
                                  <m:t>−1</m:t>
                                </m:r>
                              </m:num>
                              <m:den>
                                <m:r>
                                  <a:rPr lang="cs-CZ" sz="3200" i="1">
                                    <a:latin typeface="Cambria Math" panose="02040503050406030204" pitchFamily="18" charset="0"/>
                                  </a:rPr>
                                  <m:t>2</m:t>
                                </m:r>
                                <m:r>
                                  <a:rPr lang="en-US" sz="3200" i="1">
                                    <a:latin typeface="Cambria Math" panose="02040503050406030204" pitchFamily="18" charset="0"/>
                                  </a:rPr>
                                  <m:t>∗</m:t>
                                </m:r>
                                <m:r>
                                  <a:rPr lang="cs-CZ" sz="3200" i="1">
                                    <a:latin typeface="Cambria Math" panose="02040503050406030204" pitchFamily="18" charset="0"/>
                                  </a:rPr>
                                  <m:t>𝑚</m:t>
                                </m:r>
                              </m:den>
                            </m:f>
                            <m:r>
                              <a:rPr lang="en-US" sz="3200" i="1">
                                <a:latin typeface="Cambria Math" panose="02040503050406030204" pitchFamily="18" charset="0"/>
                              </a:rPr>
                              <m:t>∗</m:t>
                            </m:r>
                            <m:r>
                              <a:rPr lang="cs-CZ" sz="3200" i="1">
                                <a:latin typeface="Cambria Math" panose="02040503050406030204" pitchFamily="18" charset="0"/>
                              </a:rPr>
                              <m:t>𝑖</m:t>
                            </m:r>
                          </m:e>
                        </m:d>
                        <m:r>
                          <a:rPr lang="cs-CZ" sz="3200" i="1">
                            <a:latin typeface="Cambria Math" panose="02040503050406030204" pitchFamily="18" charset="0"/>
                          </a:rPr>
                          <m:t>+</m:t>
                        </m:r>
                        <m:r>
                          <a:rPr lang="cs-CZ" sz="3200" i="1">
                            <a:latin typeface="Cambria Math" panose="02040503050406030204" pitchFamily="18" charset="0"/>
                          </a:rPr>
                          <m:t>𝑃</m:t>
                        </m:r>
                      </m:e>
                    </m:d>
                    <m:r>
                      <a:rPr lang="en-US" sz="3200" i="1">
                        <a:latin typeface="Cambria Math" panose="02040503050406030204" pitchFamily="18" charset="0"/>
                      </a:rPr>
                      <m:t>∗</m:t>
                    </m:r>
                    <m:f>
                      <m:fPr>
                        <m:ctrlPr>
                          <a:rPr lang="en-US" sz="3200" i="1">
                            <a:latin typeface="Cambria Math" panose="02040503050406030204" pitchFamily="18" charset="0"/>
                          </a:rPr>
                        </m:ctrlPr>
                      </m:fPr>
                      <m:num>
                        <m:r>
                          <a:rPr lang="cs-CZ" sz="3200" i="1">
                            <a:latin typeface="Cambria Math" panose="02040503050406030204" pitchFamily="18" charset="0"/>
                          </a:rPr>
                          <m:t>1−</m:t>
                        </m:r>
                        <m:sSup>
                          <m:sSupPr>
                            <m:ctrlPr>
                              <a:rPr lang="cs-CZ" sz="3200" i="1">
                                <a:latin typeface="Cambria Math" panose="02040503050406030204" pitchFamily="18" charset="0"/>
                              </a:rPr>
                            </m:ctrlPr>
                          </m:sSupPr>
                          <m:e>
                            <m:r>
                              <a:rPr lang="cs-CZ" sz="3200" i="1">
                                <a:latin typeface="Cambria Math" panose="02040503050406030204" pitchFamily="18" charset="0"/>
                              </a:rPr>
                              <m:t>𝑣</m:t>
                            </m:r>
                          </m:e>
                          <m:sup>
                            <m:r>
                              <a:rPr lang="cs-CZ" sz="3200" i="1">
                                <a:latin typeface="Cambria Math" panose="02040503050406030204" pitchFamily="18" charset="0"/>
                              </a:rPr>
                              <m:t>𝑛</m:t>
                            </m:r>
                          </m:sup>
                        </m:sSup>
                      </m:num>
                      <m:den>
                        <m:r>
                          <a:rPr lang="cs-CZ" sz="3200" i="1">
                            <a:latin typeface="Cambria Math" panose="02040503050406030204" pitchFamily="18" charset="0"/>
                          </a:rPr>
                          <m:t>𝑖</m:t>
                        </m:r>
                      </m:den>
                    </m:f>
                  </m:oMath>
                </a14:m>
                <a:endParaRPr lang="cs-CZ" sz="3200" dirty="0"/>
              </a:p>
              <a:p>
                <a:pPr marL="0" indent="0">
                  <a:buNone/>
                </a:pPr>
                <a:endParaRPr lang="cs-CZ" sz="2400" dirty="0"/>
              </a:p>
              <a:p>
                <a:pPr marL="0" indent="0">
                  <a:buNone/>
                </a:pPr>
                <a:endParaRPr lang="cs-CZ" sz="2400" dirty="0"/>
              </a:p>
              <a:p>
                <a:r>
                  <a:rPr lang="cs-CZ" sz="1800" i="1" dirty="0"/>
                  <a:t>D</a:t>
                </a:r>
                <a:r>
                  <a:rPr lang="cs-CZ" sz="1800" dirty="0"/>
                  <a:t> – počáteční hodnota důchodu (současná hodnota pravidelných plateb)</a:t>
                </a:r>
              </a:p>
              <a:p>
                <a:r>
                  <a:rPr lang="cs-CZ" sz="1800" i="1" dirty="0"/>
                  <a:t>i</a:t>
                </a:r>
                <a:r>
                  <a:rPr lang="cs-CZ" sz="1800" dirty="0"/>
                  <a:t> – úroková sazba v úrokovém období (nemusí být roční)</a:t>
                </a:r>
              </a:p>
              <a:p>
                <a:r>
                  <a:rPr lang="cs-CZ" sz="1800" i="1" dirty="0"/>
                  <a:t>n</a:t>
                </a:r>
                <a:r>
                  <a:rPr lang="cs-CZ" sz="1800" dirty="0"/>
                  <a:t> – počet úrokových období, po která se důchod vyplácí (nemusí se rovnat počtu let)</a:t>
                </a:r>
              </a:p>
              <a:p>
                <a:r>
                  <a:rPr lang="cs-CZ" sz="1800" i="1" dirty="0"/>
                  <a:t>a</a:t>
                </a:r>
                <a:r>
                  <a:rPr lang="cs-CZ" sz="1800" dirty="0"/>
                  <a:t>, </a:t>
                </a:r>
                <a:r>
                  <a:rPr lang="cs-CZ" sz="1800" i="1" dirty="0"/>
                  <a:t>X</a:t>
                </a:r>
                <a:r>
                  <a:rPr lang="cs-CZ" sz="1800" dirty="0"/>
                  <a:t> – velikost jedné pravidelné platby, anuita</a:t>
                </a:r>
              </a:p>
              <a:p>
                <a:r>
                  <a:rPr lang="cs-CZ" sz="1800" i="1" dirty="0"/>
                  <a:t>m</a:t>
                </a:r>
                <a:r>
                  <a:rPr lang="cs-CZ" sz="1800" dirty="0"/>
                  <a:t> – počet plateb za úrokové období</a:t>
                </a:r>
              </a:p>
              <a:p>
                <a:r>
                  <a:rPr lang="cs-CZ" sz="1800" i="1" dirty="0"/>
                  <a:t>v</a:t>
                </a:r>
                <a:r>
                  <a:rPr lang="cs-CZ" sz="1800" dirty="0"/>
                  <a:t> – diskontní faktor </a:t>
                </a:r>
                <a14:m>
                  <m:oMath xmlns:m="http://schemas.openxmlformats.org/officeDocument/2006/math">
                    <m:r>
                      <a:rPr lang="cs-CZ" sz="1800" i="1">
                        <a:latin typeface="Cambria Math" panose="02040503050406030204" pitchFamily="18" charset="0"/>
                      </a:rPr>
                      <m:t>𝑣</m:t>
                    </m:r>
                    <m:r>
                      <a:rPr lang="cs-CZ" sz="1800" i="1">
                        <a:latin typeface="Cambria Math" panose="02040503050406030204" pitchFamily="18" charset="0"/>
                      </a:rPr>
                      <m:t>=</m:t>
                    </m:r>
                    <m:f>
                      <m:fPr>
                        <m:ctrlPr>
                          <a:rPr lang="cs-CZ" sz="1800" i="1">
                            <a:latin typeface="Cambria Math" panose="02040503050406030204" pitchFamily="18" charset="0"/>
                          </a:rPr>
                        </m:ctrlPr>
                      </m:fPr>
                      <m:num>
                        <m:r>
                          <a:rPr lang="cs-CZ" sz="1800" i="1">
                            <a:latin typeface="Cambria Math" panose="02040503050406030204" pitchFamily="18" charset="0"/>
                          </a:rPr>
                          <m:t>1</m:t>
                        </m:r>
                      </m:num>
                      <m:den>
                        <m:r>
                          <a:rPr lang="cs-CZ" sz="1800" i="1">
                            <a:latin typeface="Cambria Math" panose="02040503050406030204" pitchFamily="18" charset="0"/>
                          </a:rPr>
                          <m:t>1+</m:t>
                        </m:r>
                        <m:r>
                          <a:rPr lang="cs-CZ" sz="1800" i="1">
                            <a:latin typeface="Cambria Math" panose="02040503050406030204" pitchFamily="18" charset="0"/>
                          </a:rPr>
                          <m:t>𝑖</m:t>
                        </m:r>
                      </m:den>
                    </m:f>
                  </m:oMath>
                </a14:m>
                <a:endParaRPr lang="cs-CZ" sz="1800" dirty="0"/>
              </a:p>
              <a:p>
                <a:r>
                  <a:rPr lang="cs-CZ" sz="1800" i="1" dirty="0"/>
                  <a:t>P</a:t>
                </a:r>
                <a:r>
                  <a:rPr lang="cs-CZ" sz="1800" dirty="0"/>
                  <a:t> – výše poplatku přepočtená ke konci úrokového období</a:t>
                </a:r>
              </a:p>
              <a:p>
                <a:pPr marL="0" indent="0">
                  <a:buNone/>
                </a:pPr>
                <a:endParaRPr lang="cs-CZ" sz="2400"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80474" y="1347537"/>
                <a:ext cx="11754852" cy="4644189"/>
              </a:xfrm>
              <a:blipFill rotWithShape="0">
                <a:blip r:embed="rId2"/>
                <a:stretch>
                  <a:fillRect l="-571" t="-1837"/>
                </a:stretch>
              </a:blipFill>
            </p:spPr>
            <p:txBody>
              <a:bodyPr/>
              <a:lstStyle/>
              <a:p>
                <a:r>
                  <a:rPr lang="cs-CZ">
                    <a:noFill/>
                  </a:rPr>
                  <a:t> </a:t>
                </a:r>
              </a:p>
            </p:txBody>
          </p:sp>
        </mc:Fallback>
      </mc:AlternateContent>
    </p:spTree>
    <p:extLst>
      <p:ext uri="{BB962C8B-B14F-4D97-AF65-F5344CB8AC3E}">
        <p14:creationId xmlns:p14="http://schemas.microsoft.com/office/powerpoint/2010/main" val="33645056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335360" y="260649"/>
            <a:ext cx="10011798" cy="737972"/>
          </a:xfrm>
        </p:spPr>
        <p:txBody>
          <a:bodyPr/>
          <a:lstStyle/>
          <a:p>
            <a:r>
              <a:rPr lang="cs-CZ" dirty="0"/>
              <a:t>Dividendový diskontní model (DDM)</a:t>
            </a:r>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228599" y="1407695"/>
                <a:ext cx="11616071" cy="4929310"/>
              </a:xfrm>
            </p:spPr>
            <p:txBody>
              <a:bodyPr>
                <a:normAutofit fontScale="77500" lnSpcReduction="20000"/>
              </a:bodyPr>
              <a:lstStyle/>
              <a:p>
                <a:pPr algn="just"/>
                <a:r>
                  <a:rPr lang="cs-CZ" sz="3200" dirty="0"/>
                  <a:t>Dividendový diskontní model vychází z toho, že vnitřní hodnota akcie je současnou hodnotou veškerých budoucích příjmů, plynoucích z akcie jejímu majiteli.</a:t>
                </a:r>
              </a:p>
              <a:p>
                <a:pPr algn="just"/>
                <a:r>
                  <a:rPr lang="cs-CZ" sz="3200" dirty="0"/>
                  <a:t>Majiteli akcií mohou z akcie plynout příjmy ve formě dividend a z prodeje akcie.</a:t>
                </a:r>
              </a:p>
              <a:p>
                <a:pPr algn="just"/>
                <a:r>
                  <a:rPr lang="cs-CZ" sz="3200" dirty="0"/>
                  <a:t>Pokud předpokládáme, že budeme akcii držet po dobu jednoho roku, lze vnitřní hodnotu akcie stanovit jako:</a:t>
                </a:r>
              </a:p>
              <a:p>
                <a:pPr algn="just"/>
                <a:endParaRPr lang="cs-CZ" sz="3200" dirty="0"/>
              </a:p>
              <a:p>
                <a:pPr marL="0" indent="0" algn="just">
                  <a:buNone/>
                </a:pPr>
                <a14:m>
                  <m:oMathPara xmlns:m="http://schemas.openxmlformats.org/officeDocument/2006/math">
                    <m:oMathParaPr>
                      <m:jc m:val="centerGroup"/>
                    </m:oMathParaPr>
                    <m:oMath xmlns:m="http://schemas.openxmlformats.org/officeDocument/2006/math">
                      <m:r>
                        <a:rPr lang="cs-CZ" sz="3200" i="1">
                          <a:latin typeface="Cambria Math" panose="02040503050406030204" pitchFamily="18" charset="0"/>
                        </a:rPr>
                        <m:t>𝑉𝐻</m:t>
                      </m:r>
                      <m:r>
                        <a:rPr lang="cs-CZ" sz="3200" i="1">
                          <a:latin typeface="Cambria Math" panose="02040503050406030204" pitchFamily="18" charset="0"/>
                        </a:rPr>
                        <m:t>=</m:t>
                      </m:r>
                      <m:f>
                        <m:fPr>
                          <m:ctrlPr>
                            <a:rPr lang="cs-CZ" sz="3200" i="1">
                              <a:latin typeface="Cambria Math" panose="02040503050406030204" pitchFamily="18" charset="0"/>
                            </a:rPr>
                          </m:ctrlPr>
                        </m:fPr>
                        <m:num>
                          <m:sSub>
                            <m:sSubPr>
                              <m:ctrlPr>
                                <a:rPr lang="cs-CZ" sz="3200" i="1">
                                  <a:latin typeface="Cambria Math" panose="02040503050406030204" pitchFamily="18" charset="0"/>
                                </a:rPr>
                              </m:ctrlPr>
                            </m:sSubPr>
                            <m:e>
                              <m:r>
                                <a:rPr lang="cs-CZ" sz="3200" i="1">
                                  <a:latin typeface="Cambria Math" panose="02040503050406030204" pitchFamily="18" charset="0"/>
                                </a:rPr>
                                <m:t>𝐷</m:t>
                              </m:r>
                            </m:e>
                            <m:sub>
                              <m:r>
                                <a:rPr lang="cs-CZ" sz="3200" i="1">
                                  <a:latin typeface="Cambria Math" panose="02040503050406030204" pitchFamily="18" charset="0"/>
                                </a:rPr>
                                <m:t>1</m:t>
                              </m:r>
                            </m:sub>
                          </m:sSub>
                          <m:r>
                            <a:rPr lang="cs-CZ" sz="3200" i="1">
                              <a:latin typeface="Cambria Math" panose="02040503050406030204" pitchFamily="18" charset="0"/>
                            </a:rPr>
                            <m:t>+</m:t>
                          </m:r>
                          <m:sSub>
                            <m:sSubPr>
                              <m:ctrlPr>
                                <a:rPr lang="cs-CZ" sz="3200" i="1">
                                  <a:latin typeface="Cambria Math" panose="02040503050406030204" pitchFamily="18" charset="0"/>
                                </a:rPr>
                              </m:ctrlPr>
                            </m:sSubPr>
                            <m:e>
                              <m:r>
                                <a:rPr lang="cs-CZ" sz="3200" i="1">
                                  <a:latin typeface="Cambria Math" panose="02040503050406030204" pitchFamily="18" charset="0"/>
                                </a:rPr>
                                <m:t>𝑃</m:t>
                              </m:r>
                            </m:e>
                            <m:sub>
                              <m:r>
                                <a:rPr lang="cs-CZ" sz="3200" i="1">
                                  <a:latin typeface="Cambria Math" panose="02040503050406030204" pitchFamily="18" charset="0"/>
                                </a:rPr>
                                <m:t>1</m:t>
                              </m:r>
                            </m:sub>
                          </m:sSub>
                        </m:num>
                        <m:den>
                          <m:r>
                            <a:rPr lang="cs-CZ" sz="3200" i="1">
                              <a:latin typeface="Cambria Math" panose="02040503050406030204" pitchFamily="18" charset="0"/>
                            </a:rPr>
                            <m:t>1+</m:t>
                          </m:r>
                          <m:r>
                            <a:rPr lang="cs-CZ" sz="3200" i="1">
                              <a:latin typeface="Cambria Math" panose="02040503050406030204" pitchFamily="18" charset="0"/>
                            </a:rPr>
                            <m:t>𝑖</m:t>
                          </m:r>
                        </m:den>
                      </m:f>
                    </m:oMath>
                  </m:oMathPara>
                </a14:m>
                <a:endParaRPr lang="cs-CZ" sz="3200" dirty="0"/>
              </a:p>
              <a:p>
                <a:pPr algn="just"/>
                <a:endParaRPr lang="cs-CZ" sz="3200" dirty="0"/>
              </a:p>
              <a:p>
                <a:pPr algn="just"/>
                <a14:m>
                  <m:oMath xmlns:m="http://schemas.openxmlformats.org/officeDocument/2006/math">
                    <m:sSub>
                      <m:sSubPr>
                        <m:ctrlPr>
                          <a:rPr lang="cs-CZ" sz="3200" i="1">
                            <a:latin typeface="Cambria Math" panose="02040503050406030204" pitchFamily="18" charset="0"/>
                          </a:rPr>
                        </m:ctrlPr>
                      </m:sSubPr>
                      <m:e>
                        <m:r>
                          <a:rPr lang="cs-CZ" sz="3200" i="1">
                            <a:latin typeface="Cambria Math" panose="02040503050406030204" pitchFamily="18" charset="0"/>
                          </a:rPr>
                          <m:t>𝑃</m:t>
                        </m:r>
                      </m:e>
                      <m:sub>
                        <m:r>
                          <a:rPr lang="cs-CZ" sz="3200" i="1">
                            <a:latin typeface="Cambria Math" panose="02040503050406030204" pitchFamily="18" charset="0"/>
                          </a:rPr>
                          <m:t>1</m:t>
                        </m:r>
                      </m:sub>
                    </m:sSub>
                  </m:oMath>
                </a14:m>
                <a:r>
                  <a:rPr lang="cs-CZ" sz="3200" dirty="0"/>
                  <a:t> - očekávaná cena na konci prvního roku</a:t>
                </a:r>
              </a:p>
              <a:p>
                <a:pPr algn="just"/>
                <a14:m>
                  <m:oMath xmlns:m="http://schemas.openxmlformats.org/officeDocument/2006/math">
                    <m:sSub>
                      <m:sSubPr>
                        <m:ctrlPr>
                          <a:rPr lang="cs-CZ" sz="3200" i="1">
                            <a:latin typeface="Cambria Math" panose="02040503050406030204" pitchFamily="18" charset="0"/>
                          </a:rPr>
                        </m:ctrlPr>
                      </m:sSubPr>
                      <m:e>
                        <m:r>
                          <a:rPr lang="cs-CZ" sz="3200" i="1">
                            <a:latin typeface="Cambria Math" panose="02040503050406030204" pitchFamily="18" charset="0"/>
                          </a:rPr>
                          <m:t>𝐷</m:t>
                        </m:r>
                      </m:e>
                      <m:sub>
                        <m:r>
                          <a:rPr lang="cs-CZ" sz="3200" i="1">
                            <a:latin typeface="Cambria Math" panose="02040503050406030204" pitchFamily="18" charset="0"/>
                          </a:rPr>
                          <m:t>1</m:t>
                        </m:r>
                      </m:sub>
                    </m:sSub>
                  </m:oMath>
                </a14:m>
                <a:r>
                  <a:rPr lang="cs-CZ" sz="3200" dirty="0"/>
                  <a:t> - očekávaná dividenda na konci prvního roku</a:t>
                </a:r>
              </a:p>
              <a:p>
                <a:pPr algn="just"/>
                <a14:m>
                  <m:oMath xmlns:m="http://schemas.openxmlformats.org/officeDocument/2006/math">
                    <m:sSub>
                      <m:sSubPr>
                        <m:ctrlPr>
                          <a:rPr lang="cs-CZ" sz="3200" i="1">
                            <a:latin typeface="Cambria Math" panose="02040503050406030204" pitchFamily="18" charset="0"/>
                          </a:rPr>
                        </m:ctrlPr>
                      </m:sSubPr>
                      <m:e>
                        <m:r>
                          <a:rPr lang="cs-CZ" sz="3200" i="1">
                            <a:latin typeface="Cambria Math" panose="02040503050406030204" pitchFamily="18" charset="0"/>
                          </a:rPr>
                          <m:t>𝑃</m:t>
                        </m:r>
                      </m:e>
                      <m:sub>
                        <m:r>
                          <a:rPr lang="cs-CZ" sz="3200" i="1">
                            <a:latin typeface="Cambria Math" panose="02040503050406030204" pitchFamily="18" charset="0"/>
                          </a:rPr>
                          <m:t>2</m:t>
                        </m:r>
                      </m:sub>
                    </m:sSub>
                  </m:oMath>
                </a14:m>
                <a:r>
                  <a:rPr lang="cs-CZ" sz="3200" dirty="0"/>
                  <a:t> - očekávaná cena na konci druhého roku</a:t>
                </a:r>
              </a:p>
              <a:p>
                <a:pPr algn="just"/>
                <a:r>
                  <a:rPr lang="cs-CZ" sz="3200" dirty="0"/>
                  <a:t> </a:t>
                </a:r>
                <a14:m>
                  <m:oMath xmlns:m="http://schemas.openxmlformats.org/officeDocument/2006/math">
                    <m:r>
                      <a:rPr lang="cs-CZ" sz="3200" i="1">
                        <a:latin typeface="Cambria Math" panose="02040503050406030204" pitchFamily="18" charset="0"/>
                      </a:rPr>
                      <m:t>𝑖</m:t>
                    </m:r>
                  </m:oMath>
                </a14:m>
                <a:r>
                  <a:rPr lang="cs-CZ" sz="3200" dirty="0"/>
                  <a:t> – úroková sazba, tedy požadovaná výnosnost</a:t>
                </a:r>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228599" y="1407695"/>
                <a:ext cx="11616071" cy="4929310"/>
              </a:xfrm>
              <a:blipFill rotWithShape="0">
                <a:blip r:embed="rId2"/>
                <a:stretch>
                  <a:fillRect l="-735" t="-2967" r="-892"/>
                </a:stretch>
              </a:blipFill>
            </p:spPr>
            <p:txBody>
              <a:bodyPr/>
              <a:lstStyle/>
              <a:p>
                <a:r>
                  <a:rPr lang="cs-CZ">
                    <a:noFill/>
                  </a:rPr>
                  <a:t> </a:t>
                </a:r>
              </a:p>
            </p:txBody>
          </p:sp>
        </mc:Fallback>
      </mc:AlternateContent>
    </p:spTree>
    <p:extLst>
      <p:ext uri="{BB962C8B-B14F-4D97-AF65-F5344CB8AC3E}">
        <p14:creationId xmlns:p14="http://schemas.microsoft.com/office/powerpoint/2010/main" val="27687978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50"/>
            <a:ext cx="8659784" cy="675016"/>
          </a:xfrm>
        </p:spPr>
        <p:txBody>
          <a:bodyPr/>
          <a:lstStyle/>
          <a:p>
            <a:r>
              <a:rPr lang="cs-CZ" dirty="0"/>
              <a:t>Vnitřní hodnota akcie pro n-let (DDM)</a:t>
            </a:r>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32347" y="1275907"/>
                <a:ext cx="12059653" cy="4901056"/>
              </a:xfrm>
            </p:spPr>
            <p:txBody>
              <a:bodyPr>
                <a:normAutofit/>
              </a:bodyPr>
              <a:lstStyle/>
              <a:p>
                <a:pPr algn="just"/>
                <a:r>
                  <a:rPr lang="cs-CZ" sz="3200" dirty="0"/>
                  <a:t>Vnitřní hodnotu akcie pro </a:t>
                </a:r>
                <a:r>
                  <a:rPr lang="cs-CZ" sz="3200" i="1" dirty="0"/>
                  <a:t>n</a:t>
                </a:r>
                <a:r>
                  <a:rPr lang="cs-CZ" sz="3200" dirty="0"/>
                  <a:t>-let lze tedy vyjádřit jako:</a:t>
                </a:r>
              </a:p>
              <a:p>
                <a:pPr algn="just"/>
                <a:endParaRPr lang="cs-CZ" sz="3200" dirty="0"/>
              </a:p>
              <a:p>
                <a:pPr marL="0" indent="0" algn="ctr">
                  <a:buNone/>
                </a:pPr>
                <a14:m>
                  <m:oMath xmlns:m="http://schemas.openxmlformats.org/officeDocument/2006/math">
                    <m:r>
                      <a:rPr lang="cs-CZ" sz="3200" i="1">
                        <a:latin typeface="Cambria Math" panose="02040503050406030204" pitchFamily="18" charset="0"/>
                      </a:rPr>
                      <m:t>𝑉𝐻</m:t>
                    </m:r>
                    <m:r>
                      <a:rPr lang="cs-CZ" sz="3200" i="1">
                        <a:latin typeface="Cambria Math" panose="02040503050406030204" pitchFamily="18" charset="0"/>
                      </a:rPr>
                      <m:t>=</m:t>
                    </m:r>
                    <m:f>
                      <m:fPr>
                        <m:ctrlPr>
                          <a:rPr lang="cs-CZ" sz="3200" i="1">
                            <a:latin typeface="Cambria Math" panose="02040503050406030204" pitchFamily="18" charset="0"/>
                          </a:rPr>
                        </m:ctrlPr>
                      </m:fPr>
                      <m:num>
                        <m:sSub>
                          <m:sSubPr>
                            <m:ctrlPr>
                              <a:rPr lang="cs-CZ" sz="3200" i="1">
                                <a:latin typeface="Cambria Math" panose="02040503050406030204" pitchFamily="18" charset="0"/>
                              </a:rPr>
                            </m:ctrlPr>
                          </m:sSubPr>
                          <m:e>
                            <m:r>
                              <a:rPr lang="cs-CZ" sz="3200" i="1">
                                <a:latin typeface="Cambria Math" panose="02040503050406030204" pitchFamily="18" charset="0"/>
                              </a:rPr>
                              <m:t>𝐷</m:t>
                            </m:r>
                          </m:e>
                          <m:sub>
                            <m:r>
                              <a:rPr lang="cs-CZ" sz="3200" i="1">
                                <a:latin typeface="Cambria Math" panose="02040503050406030204" pitchFamily="18" charset="0"/>
                              </a:rPr>
                              <m:t>1</m:t>
                            </m:r>
                          </m:sub>
                        </m:sSub>
                      </m:num>
                      <m:den>
                        <m:r>
                          <a:rPr lang="cs-CZ" sz="3200" i="1">
                            <a:latin typeface="Cambria Math" panose="02040503050406030204" pitchFamily="18" charset="0"/>
                          </a:rPr>
                          <m:t>1+</m:t>
                        </m:r>
                        <m:r>
                          <a:rPr lang="cs-CZ" sz="3200" i="1">
                            <a:latin typeface="Cambria Math" panose="02040503050406030204" pitchFamily="18" charset="0"/>
                          </a:rPr>
                          <m:t>𝑖</m:t>
                        </m:r>
                      </m:den>
                    </m:f>
                    <m:r>
                      <a:rPr lang="cs-CZ" sz="3200" i="1">
                        <a:latin typeface="Cambria Math" panose="02040503050406030204" pitchFamily="18" charset="0"/>
                      </a:rPr>
                      <m:t>+</m:t>
                    </m:r>
                    <m:f>
                      <m:fPr>
                        <m:ctrlPr>
                          <a:rPr lang="cs-CZ" sz="3200" i="1">
                            <a:latin typeface="Cambria Math" panose="02040503050406030204" pitchFamily="18" charset="0"/>
                          </a:rPr>
                        </m:ctrlPr>
                      </m:fPr>
                      <m:num>
                        <m:sSub>
                          <m:sSubPr>
                            <m:ctrlPr>
                              <a:rPr lang="cs-CZ" sz="3200" i="1">
                                <a:latin typeface="Cambria Math" panose="02040503050406030204" pitchFamily="18" charset="0"/>
                              </a:rPr>
                            </m:ctrlPr>
                          </m:sSubPr>
                          <m:e>
                            <m:r>
                              <a:rPr lang="cs-CZ" sz="3200" i="1">
                                <a:latin typeface="Cambria Math" panose="02040503050406030204" pitchFamily="18" charset="0"/>
                              </a:rPr>
                              <m:t>𝐷</m:t>
                            </m:r>
                          </m:e>
                          <m:sub>
                            <m:r>
                              <a:rPr lang="cs-CZ" sz="3200" i="1">
                                <a:latin typeface="Cambria Math" panose="02040503050406030204" pitchFamily="18" charset="0"/>
                              </a:rPr>
                              <m:t>2</m:t>
                            </m:r>
                          </m:sub>
                        </m:sSub>
                      </m:num>
                      <m:den>
                        <m:sSup>
                          <m:sSupPr>
                            <m:ctrlPr>
                              <a:rPr lang="cs-CZ" sz="3200" i="1">
                                <a:latin typeface="Cambria Math" panose="02040503050406030204" pitchFamily="18" charset="0"/>
                              </a:rPr>
                            </m:ctrlPr>
                          </m:sSupPr>
                          <m:e>
                            <m:d>
                              <m:dPr>
                                <m:ctrlPr>
                                  <a:rPr lang="cs-CZ" sz="3200" i="1">
                                    <a:latin typeface="Cambria Math" panose="02040503050406030204" pitchFamily="18" charset="0"/>
                                  </a:rPr>
                                </m:ctrlPr>
                              </m:dPr>
                              <m:e>
                                <m:r>
                                  <a:rPr lang="cs-CZ" sz="3200" i="1">
                                    <a:latin typeface="Cambria Math" panose="02040503050406030204" pitchFamily="18" charset="0"/>
                                  </a:rPr>
                                  <m:t>1+</m:t>
                                </m:r>
                                <m:r>
                                  <a:rPr lang="cs-CZ" sz="3200" i="1">
                                    <a:latin typeface="Cambria Math" panose="02040503050406030204" pitchFamily="18" charset="0"/>
                                  </a:rPr>
                                  <m:t>𝑖</m:t>
                                </m:r>
                              </m:e>
                            </m:d>
                          </m:e>
                          <m:sup>
                            <m:r>
                              <a:rPr lang="cs-CZ" sz="3200" i="1">
                                <a:latin typeface="Cambria Math" panose="02040503050406030204" pitchFamily="18" charset="0"/>
                              </a:rPr>
                              <m:t>2</m:t>
                            </m:r>
                          </m:sup>
                        </m:sSup>
                      </m:den>
                    </m:f>
                  </m:oMath>
                </a14:m>
                <a:r>
                  <a:rPr lang="cs-CZ" sz="3200" dirty="0"/>
                  <a:t>+…+</a:t>
                </a:r>
                <a14:m>
                  <m:oMath xmlns:m="http://schemas.openxmlformats.org/officeDocument/2006/math">
                    <m:f>
                      <m:fPr>
                        <m:ctrlPr>
                          <a:rPr lang="cs-CZ" sz="3200" i="1">
                            <a:latin typeface="Cambria Math" panose="02040503050406030204" pitchFamily="18" charset="0"/>
                          </a:rPr>
                        </m:ctrlPr>
                      </m:fPr>
                      <m:num>
                        <m:sSub>
                          <m:sSubPr>
                            <m:ctrlPr>
                              <a:rPr lang="cs-CZ" sz="3200" i="1">
                                <a:latin typeface="Cambria Math" panose="02040503050406030204" pitchFamily="18" charset="0"/>
                              </a:rPr>
                            </m:ctrlPr>
                          </m:sSubPr>
                          <m:e>
                            <m:r>
                              <a:rPr lang="cs-CZ" sz="3200" i="1">
                                <a:latin typeface="Cambria Math" panose="02040503050406030204" pitchFamily="18" charset="0"/>
                              </a:rPr>
                              <m:t>𝐷</m:t>
                            </m:r>
                          </m:e>
                          <m:sub>
                            <m:r>
                              <a:rPr lang="cs-CZ" sz="3200" i="1">
                                <a:latin typeface="Cambria Math" panose="02040503050406030204" pitchFamily="18" charset="0"/>
                              </a:rPr>
                              <m:t>𝑛</m:t>
                            </m:r>
                          </m:sub>
                        </m:sSub>
                        <m:r>
                          <a:rPr lang="cs-CZ" sz="3200" i="1">
                            <a:latin typeface="Cambria Math" panose="02040503050406030204" pitchFamily="18" charset="0"/>
                          </a:rPr>
                          <m:t>+</m:t>
                        </m:r>
                        <m:sSub>
                          <m:sSubPr>
                            <m:ctrlPr>
                              <a:rPr lang="cs-CZ" sz="3200" i="1">
                                <a:latin typeface="Cambria Math" panose="02040503050406030204" pitchFamily="18" charset="0"/>
                              </a:rPr>
                            </m:ctrlPr>
                          </m:sSubPr>
                          <m:e>
                            <m:r>
                              <a:rPr lang="cs-CZ" sz="3200" i="1">
                                <a:latin typeface="Cambria Math" panose="02040503050406030204" pitchFamily="18" charset="0"/>
                              </a:rPr>
                              <m:t>𝑃</m:t>
                            </m:r>
                          </m:e>
                          <m:sub>
                            <m:r>
                              <a:rPr lang="cs-CZ" sz="3200" i="1">
                                <a:latin typeface="Cambria Math" panose="02040503050406030204" pitchFamily="18" charset="0"/>
                              </a:rPr>
                              <m:t>𝑛</m:t>
                            </m:r>
                          </m:sub>
                        </m:sSub>
                      </m:num>
                      <m:den>
                        <m:sSup>
                          <m:sSupPr>
                            <m:ctrlPr>
                              <a:rPr lang="cs-CZ" sz="3200" i="1">
                                <a:latin typeface="Cambria Math" panose="02040503050406030204" pitchFamily="18" charset="0"/>
                              </a:rPr>
                            </m:ctrlPr>
                          </m:sSupPr>
                          <m:e>
                            <m:d>
                              <m:dPr>
                                <m:ctrlPr>
                                  <a:rPr lang="cs-CZ" sz="3200" i="1">
                                    <a:latin typeface="Cambria Math" panose="02040503050406030204" pitchFamily="18" charset="0"/>
                                  </a:rPr>
                                </m:ctrlPr>
                              </m:dPr>
                              <m:e>
                                <m:r>
                                  <a:rPr lang="cs-CZ" sz="3200" i="1">
                                    <a:latin typeface="Cambria Math" panose="02040503050406030204" pitchFamily="18" charset="0"/>
                                  </a:rPr>
                                  <m:t>1+</m:t>
                                </m:r>
                                <m:r>
                                  <a:rPr lang="cs-CZ" sz="3200" i="1">
                                    <a:latin typeface="Cambria Math" panose="02040503050406030204" pitchFamily="18" charset="0"/>
                                  </a:rPr>
                                  <m:t>𝑖</m:t>
                                </m:r>
                              </m:e>
                            </m:d>
                          </m:e>
                          <m:sup>
                            <m:r>
                              <a:rPr lang="cs-CZ" sz="3200" i="1">
                                <a:latin typeface="Cambria Math" panose="02040503050406030204" pitchFamily="18" charset="0"/>
                              </a:rPr>
                              <m:t>𝑛</m:t>
                            </m:r>
                          </m:sup>
                        </m:sSup>
                      </m:den>
                    </m:f>
                    <m:r>
                      <a:rPr lang="cs-CZ" sz="3200" i="1">
                        <a:latin typeface="Cambria Math" panose="02040503050406030204" pitchFamily="18" charset="0"/>
                      </a:rPr>
                      <m:t>=</m:t>
                    </m:r>
                    <m:nary>
                      <m:naryPr>
                        <m:chr m:val="∑"/>
                        <m:ctrlPr>
                          <a:rPr lang="cs-CZ" sz="3200" i="1">
                            <a:latin typeface="Cambria Math" panose="02040503050406030204" pitchFamily="18" charset="0"/>
                          </a:rPr>
                        </m:ctrlPr>
                      </m:naryPr>
                      <m:sub>
                        <m:r>
                          <m:rPr>
                            <m:brk m:alnAt="23"/>
                          </m:rPr>
                          <a:rPr lang="cs-CZ" sz="3200" i="1">
                            <a:latin typeface="Cambria Math" panose="02040503050406030204" pitchFamily="18" charset="0"/>
                          </a:rPr>
                          <m:t>𝑗</m:t>
                        </m:r>
                        <m:r>
                          <a:rPr lang="cs-CZ" sz="3200" i="1">
                            <a:latin typeface="Cambria Math" panose="02040503050406030204" pitchFamily="18" charset="0"/>
                          </a:rPr>
                          <m:t>=1</m:t>
                        </m:r>
                      </m:sub>
                      <m:sup>
                        <m:r>
                          <a:rPr lang="cs-CZ" sz="3200" i="1">
                            <a:latin typeface="Cambria Math" panose="02040503050406030204" pitchFamily="18" charset="0"/>
                          </a:rPr>
                          <m:t>𝑛</m:t>
                        </m:r>
                      </m:sup>
                      <m:e>
                        <m:f>
                          <m:fPr>
                            <m:ctrlPr>
                              <a:rPr lang="cs-CZ" sz="3200" i="1">
                                <a:latin typeface="Cambria Math" panose="02040503050406030204" pitchFamily="18" charset="0"/>
                              </a:rPr>
                            </m:ctrlPr>
                          </m:fPr>
                          <m:num>
                            <m:sSub>
                              <m:sSubPr>
                                <m:ctrlPr>
                                  <a:rPr lang="cs-CZ" sz="3200" i="1">
                                    <a:latin typeface="Cambria Math" panose="02040503050406030204" pitchFamily="18" charset="0"/>
                                  </a:rPr>
                                </m:ctrlPr>
                              </m:sSubPr>
                              <m:e>
                                <m:r>
                                  <a:rPr lang="cs-CZ" sz="3200" i="1">
                                    <a:latin typeface="Cambria Math" panose="02040503050406030204" pitchFamily="18" charset="0"/>
                                  </a:rPr>
                                  <m:t>𝐷</m:t>
                                </m:r>
                              </m:e>
                              <m:sub>
                                <m:r>
                                  <a:rPr lang="cs-CZ" sz="3200" i="1">
                                    <a:latin typeface="Cambria Math" panose="02040503050406030204" pitchFamily="18" charset="0"/>
                                  </a:rPr>
                                  <m:t>𝑗</m:t>
                                </m:r>
                              </m:sub>
                            </m:sSub>
                          </m:num>
                          <m:den>
                            <m:sSup>
                              <m:sSupPr>
                                <m:ctrlPr>
                                  <a:rPr lang="cs-CZ" sz="3200" i="1">
                                    <a:latin typeface="Cambria Math" panose="02040503050406030204" pitchFamily="18" charset="0"/>
                                  </a:rPr>
                                </m:ctrlPr>
                              </m:sSupPr>
                              <m:e>
                                <m:d>
                                  <m:dPr>
                                    <m:ctrlPr>
                                      <a:rPr lang="cs-CZ" sz="3200" i="1">
                                        <a:latin typeface="Cambria Math" panose="02040503050406030204" pitchFamily="18" charset="0"/>
                                      </a:rPr>
                                    </m:ctrlPr>
                                  </m:dPr>
                                  <m:e>
                                    <m:r>
                                      <a:rPr lang="cs-CZ" sz="3200" i="1">
                                        <a:latin typeface="Cambria Math" panose="02040503050406030204" pitchFamily="18" charset="0"/>
                                      </a:rPr>
                                      <m:t>1+</m:t>
                                    </m:r>
                                    <m:r>
                                      <a:rPr lang="cs-CZ" sz="3200" i="1">
                                        <a:latin typeface="Cambria Math" panose="02040503050406030204" pitchFamily="18" charset="0"/>
                                      </a:rPr>
                                      <m:t>𝑖</m:t>
                                    </m:r>
                                  </m:e>
                                </m:d>
                              </m:e>
                              <m:sup>
                                <m:r>
                                  <a:rPr lang="cs-CZ" sz="3200" i="1">
                                    <a:latin typeface="Cambria Math" panose="02040503050406030204" pitchFamily="18" charset="0"/>
                                  </a:rPr>
                                  <m:t>𝑗</m:t>
                                </m:r>
                              </m:sup>
                            </m:sSup>
                          </m:den>
                        </m:f>
                        <m:r>
                          <m:rPr>
                            <m:nor/>
                          </m:rPr>
                          <a:rPr lang="cs-CZ" sz="3200" dirty="0"/>
                          <m:t>+</m:t>
                        </m:r>
                        <m:f>
                          <m:fPr>
                            <m:ctrlPr>
                              <a:rPr lang="cs-CZ" sz="3200" i="1">
                                <a:latin typeface="Cambria Math" panose="02040503050406030204" pitchFamily="18" charset="0"/>
                              </a:rPr>
                            </m:ctrlPr>
                          </m:fPr>
                          <m:num>
                            <m:sSub>
                              <m:sSubPr>
                                <m:ctrlPr>
                                  <a:rPr lang="cs-CZ" sz="3200" i="1">
                                    <a:latin typeface="Cambria Math" panose="02040503050406030204" pitchFamily="18" charset="0"/>
                                  </a:rPr>
                                </m:ctrlPr>
                              </m:sSubPr>
                              <m:e>
                                <m:r>
                                  <a:rPr lang="cs-CZ" sz="3200" i="1">
                                    <a:latin typeface="Cambria Math" panose="02040503050406030204" pitchFamily="18" charset="0"/>
                                  </a:rPr>
                                  <m:t>𝑃</m:t>
                                </m:r>
                              </m:e>
                              <m:sub>
                                <m:r>
                                  <a:rPr lang="cs-CZ" sz="3200" i="1">
                                    <a:latin typeface="Cambria Math" panose="02040503050406030204" pitchFamily="18" charset="0"/>
                                  </a:rPr>
                                  <m:t>𝑛</m:t>
                                </m:r>
                              </m:sub>
                            </m:sSub>
                          </m:num>
                          <m:den>
                            <m:sSup>
                              <m:sSupPr>
                                <m:ctrlPr>
                                  <a:rPr lang="cs-CZ" sz="3200" i="1">
                                    <a:latin typeface="Cambria Math" panose="02040503050406030204" pitchFamily="18" charset="0"/>
                                  </a:rPr>
                                </m:ctrlPr>
                              </m:sSupPr>
                              <m:e>
                                <m:d>
                                  <m:dPr>
                                    <m:ctrlPr>
                                      <a:rPr lang="cs-CZ" sz="3200" i="1">
                                        <a:latin typeface="Cambria Math" panose="02040503050406030204" pitchFamily="18" charset="0"/>
                                      </a:rPr>
                                    </m:ctrlPr>
                                  </m:dPr>
                                  <m:e>
                                    <m:r>
                                      <a:rPr lang="cs-CZ" sz="3200" i="1">
                                        <a:latin typeface="Cambria Math" panose="02040503050406030204" pitchFamily="18" charset="0"/>
                                      </a:rPr>
                                      <m:t>1+</m:t>
                                    </m:r>
                                    <m:r>
                                      <a:rPr lang="cs-CZ" sz="3200" i="1">
                                        <a:latin typeface="Cambria Math" panose="02040503050406030204" pitchFamily="18" charset="0"/>
                                      </a:rPr>
                                      <m:t>𝑖</m:t>
                                    </m:r>
                                  </m:e>
                                </m:d>
                              </m:e>
                              <m:sup>
                                <m:r>
                                  <a:rPr lang="cs-CZ" sz="3200" i="1">
                                    <a:latin typeface="Cambria Math" panose="02040503050406030204" pitchFamily="18" charset="0"/>
                                  </a:rPr>
                                  <m:t>𝑛</m:t>
                                </m:r>
                              </m:sup>
                            </m:sSup>
                          </m:den>
                        </m:f>
                      </m:e>
                    </m:nary>
                  </m:oMath>
                </a14:m>
                <a:endParaRPr lang="cs-CZ" sz="3200" dirty="0"/>
              </a:p>
              <a:p>
                <a:pPr algn="just"/>
                <a:endParaRPr lang="cs-CZ" sz="3200" dirty="0"/>
              </a:p>
              <a:p>
                <a:pPr algn="just"/>
                <a14:m>
                  <m:oMath xmlns:m="http://schemas.openxmlformats.org/officeDocument/2006/math">
                    <m:sSub>
                      <m:sSubPr>
                        <m:ctrlPr>
                          <a:rPr lang="cs-CZ" sz="3200" i="1">
                            <a:latin typeface="Cambria Math" panose="02040503050406030204" pitchFamily="18" charset="0"/>
                          </a:rPr>
                        </m:ctrlPr>
                      </m:sSubPr>
                      <m:e>
                        <m:r>
                          <a:rPr lang="cs-CZ" sz="3200" i="1">
                            <a:latin typeface="Cambria Math" panose="02040503050406030204" pitchFamily="18" charset="0"/>
                          </a:rPr>
                          <m:t>𝐷</m:t>
                        </m:r>
                      </m:e>
                      <m:sub>
                        <m:r>
                          <a:rPr lang="cs-CZ" sz="3200" i="1">
                            <a:latin typeface="Cambria Math" panose="02040503050406030204" pitchFamily="18" charset="0"/>
                          </a:rPr>
                          <m:t>𝑗</m:t>
                        </m:r>
                      </m:sub>
                    </m:sSub>
                  </m:oMath>
                </a14:m>
                <a:r>
                  <a:rPr lang="cs-CZ" sz="3200" dirty="0"/>
                  <a:t>, </a:t>
                </a:r>
                <a14:m>
                  <m:oMath xmlns:m="http://schemas.openxmlformats.org/officeDocument/2006/math">
                    <m:sSub>
                      <m:sSubPr>
                        <m:ctrlPr>
                          <a:rPr lang="cs-CZ" sz="3200" i="1">
                            <a:latin typeface="Cambria Math" panose="02040503050406030204" pitchFamily="18" charset="0"/>
                          </a:rPr>
                        </m:ctrlPr>
                      </m:sSubPr>
                      <m:e>
                        <m:r>
                          <a:rPr lang="cs-CZ" sz="3200" i="1">
                            <a:latin typeface="Cambria Math" panose="02040503050406030204" pitchFamily="18" charset="0"/>
                          </a:rPr>
                          <m:t>𝐷</m:t>
                        </m:r>
                      </m:e>
                      <m:sub>
                        <m:r>
                          <a:rPr lang="cs-CZ" sz="3200" i="1">
                            <a:latin typeface="Cambria Math" panose="02040503050406030204" pitchFamily="18" charset="0"/>
                          </a:rPr>
                          <m:t>𝑛</m:t>
                        </m:r>
                      </m:sub>
                    </m:sSub>
                  </m:oMath>
                </a14:m>
                <a:r>
                  <a:rPr lang="cs-CZ" sz="3200" dirty="0"/>
                  <a:t> - očekávaná dividenda na konci </a:t>
                </a:r>
                <a:r>
                  <a:rPr lang="cs-CZ" sz="3200" i="1" dirty="0"/>
                  <a:t>j-</a:t>
                </a:r>
                <a:r>
                  <a:rPr lang="cs-CZ" sz="3200" dirty="0" err="1"/>
                  <a:t>tého</a:t>
                </a:r>
                <a:r>
                  <a:rPr lang="cs-CZ" sz="3200" dirty="0"/>
                  <a:t>, resp. </a:t>
                </a:r>
                <a:r>
                  <a:rPr lang="cs-CZ" sz="3200" i="1" dirty="0"/>
                  <a:t>n-</a:t>
                </a:r>
                <a:r>
                  <a:rPr lang="cs-CZ" sz="3200" dirty="0" err="1"/>
                  <a:t>tého</a:t>
                </a:r>
                <a:r>
                  <a:rPr lang="cs-CZ" sz="3200" dirty="0"/>
                  <a:t> roku</a:t>
                </a:r>
              </a:p>
              <a:p>
                <a:pPr algn="just"/>
                <a14:m>
                  <m:oMath xmlns:m="http://schemas.openxmlformats.org/officeDocument/2006/math">
                    <m:sSub>
                      <m:sSubPr>
                        <m:ctrlPr>
                          <a:rPr lang="cs-CZ" sz="3200" i="1">
                            <a:latin typeface="Cambria Math" panose="02040503050406030204" pitchFamily="18" charset="0"/>
                          </a:rPr>
                        </m:ctrlPr>
                      </m:sSubPr>
                      <m:e>
                        <m:r>
                          <a:rPr lang="cs-CZ" sz="3200" i="1">
                            <a:latin typeface="Cambria Math" panose="02040503050406030204" pitchFamily="18" charset="0"/>
                          </a:rPr>
                          <m:t>𝑃</m:t>
                        </m:r>
                      </m:e>
                      <m:sub>
                        <m:r>
                          <a:rPr lang="cs-CZ" sz="3200" i="1">
                            <a:latin typeface="Cambria Math" panose="02040503050406030204" pitchFamily="18" charset="0"/>
                          </a:rPr>
                          <m:t>𝑛</m:t>
                        </m:r>
                      </m:sub>
                    </m:sSub>
                  </m:oMath>
                </a14:m>
                <a:r>
                  <a:rPr lang="cs-CZ" sz="3200" dirty="0"/>
                  <a:t> - očekávaná cena na konci </a:t>
                </a:r>
                <a:r>
                  <a:rPr lang="cs-CZ" sz="3200" i="1" dirty="0"/>
                  <a:t>n-</a:t>
                </a:r>
                <a:r>
                  <a:rPr lang="cs-CZ" sz="3200" dirty="0" err="1"/>
                  <a:t>tého</a:t>
                </a:r>
                <a:r>
                  <a:rPr lang="cs-CZ" sz="3200" dirty="0"/>
                  <a:t> roku</a:t>
                </a:r>
              </a:p>
              <a:p>
                <a:pPr algn="just"/>
                <a14:m>
                  <m:oMath xmlns:m="http://schemas.openxmlformats.org/officeDocument/2006/math">
                    <m:r>
                      <a:rPr lang="cs-CZ" sz="3200" i="1">
                        <a:latin typeface="Cambria Math" panose="02040503050406030204" pitchFamily="18" charset="0"/>
                      </a:rPr>
                      <m:t>𝑖</m:t>
                    </m:r>
                  </m:oMath>
                </a14:m>
                <a:r>
                  <a:rPr lang="cs-CZ" sz="3200" dirty="0"/>
                  <a:t> – požadovaná výnosnost</a:t>
                </a:r>
              </a:p>
              <a:p>
                <a:pPr algn="just"/>
                <a:endParaRPr lang="cs-CZ" sz="3200"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32347" y="1275907"/>
                <a:ext cx="12059653" cy="4901056"/>
              </a:xfrm>
              <a:blipFill rotWithShape="0">
                <a:blip r:embed="rId2"/>
                <a:stretch>
                  <a:fillRect l="-1163" t="-2612"/>
                </a:stretch>
              </a:blipFill>
            </p:spPr>
            <p:txBody>
              <a:bodyPr/>
              <a:lstStyle/>
              <a:p>
                <a:r>
                  <a:rPr lang="cs-CZ">
                    <a:noFill/>
                  </a:rPr>
                  <a:t> </a:t>
                </a:r>
              </a:p>
            </p:txBody>
          </p:sp>
        </mc:Fallback>
      </mc:AlternateContent>
    </p:spTree>
    <p:extLst>
      <p:ext uri="{BB962C8B-B14F-4D97-AF65-F5344CB8AC3E}">
        <p14:creationId xmlns:p14="http://schemas.microsoft.com/office/powerpoint/2010/main" val="18628469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59" y="260650"/>
            <a:ext cx="8595989" cy="675016"/>
          </a:xfrm>
        </p:spPr>
        <p:txBody>
          <a:bodyPr/>
          <a:lstStyle/>
          <a:p>
            <a:r>
              <a:rPr lang="cs-CZ" dirty="0"/>
              <a:t>Vnitřní hodnota akcie bez prodeje (DDM)</a:t>
            </a:r>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32347" y="1254641"/>
                <a:ext cx="11839913" cy="4922321"/>
              </a:xfrm>
            </p:spPr>
            <p:txBody>
              <a:bodyPr/>
              <a:lstStyle/>
              <a:p>
                <a:pPr algn="just"/>
                <a:r>
                  <a:rPr lang="cs-CZ" sz="3200" dirty="0"/>
                  <a:t>Při praktickém využití se obvykle neodhaduje absolutní výše dividend v jednotlivých letech, ale spíše očekávaný růst dividend.</a:t>
                </a:r>
              </a:p>
              <a:p>
                <a:pPr algn="just"/>
                <a:r>
                  <a:rPr lang="cs-CZ" sz="3200" dirty="0"/>
                  <a:t>V případě konstantního růstu dividend pro dividendu na konci </a:t>
                </a:r>
                <a:r>
                  <a:rPr lang="cs-CZ" sz="3200" i="1" dirty="0"/>
                  <a:t>j-</a:t>
                </a:r>
                <a:r>
                  <a:rPr lang="cs-CZ" sz="3200" dirty="0" err="1"/>
                  <a:t>tého</a:t>
                </a:r>
                <a:r>
                  <a:rPr lang="cs-CZ" sz="3200" dirty="0"/>
                  <a:t> roku platí:</a:t>
                </a:r>
              </a:p>
              <a:p>
                <a:pPr algn="just"/>
                <a:endParaRPr lang="cs-CZ" sz="3200" dirty="0"/>
              </a:p>
              <a:p>
                <a:pPr marL="0" indent="0" algn="just">
                  <a:buNone/>
                </a:pPr>
                <a14:m>
                  <m:oMathPara xmlns:m="http://schemas.openxmlformats.org/officeDocument/2006/math">
                    <m:oMathParaPr>
                      <m:jc m:val="centerGroup"/>
                    </m:oMathParaPr>
                    <m:oMath xmlns:m="http://schemas.openxmlformats.org/officeDocument/2006/math">
                      <m:sSub>
                        <m:sSubPr>
                          <m:ctrlPr>
                            <a:rPr lang="cs-CZ" sz="3200" i="1">
                              <a:latin typeface="Cambria Math" panose="02040503050406030204" pitchFamily="18" charset="0"/>
                            </a:rPr>
                          </m:ctrlPr>
                        </m:sSubPr>
                        <m:e>
                          <m:r>
                            <a:rPr lang="cs-CZ" sz="3200" i="1">
                              <a:latin typeface="Cambria Math" panose="02040503050406030204" pitchFamily="18" charset="0"/>
                            </a:rPr>
                            <m:t>𝐷</m:t>
                          </m:r>
                        </m:e>
                        <m:sub>
                          <m:r>
                            <a:rPr lang="cs-CZ" sz="3200" i="1">
                              <a:latin typeface="Cambria Math" panose="02040503050406030204" pitchFamily="18" charset="0"/>
                            </a:rPr>
                            <m:t>𝑗</m:t>
                          </m:r>
                          <m:r>
                            <a:rPr lang="cs-CZ" sz="3200" i="1">
                              <a:latin typeface="Cambria Math" panose="02040503050406030204" pitchFamily="18" charset="0"/>
                            </a:rPr>
                            <m:t>+1</m:t>
                          </m:r>
                        </m:sub>
                      </m:sSub>
                      <m:r>
                        <a:rPr lang="cs-CZ" sz="3200" i="1">
                          <a:latin typeface="Cambria Math" panose="02040503050406030204" pitchFamily="18" charset="0"/>
                        </a:rPr>
                        <m:t>=</m:t>
                      </m:r>
                      <m:sSub>
                        <m:sSubPr>
                          <m:ctrlPr>
                            <a:rPr lang="cs-CZ" sz="3200" i="1">
                              <a:latin typeface="Cambria Math" panose="02040503050406030204" pitchFamily="18" charset="0"/>
                            </a:rPr>
                          </m:ctrlPr>
                        </m:sSubPr>
                        <m:e>
                          <m:r>
                            <a:rPr lang="cs-CZ" sz="3200" i="1">
                              <a:latin typeface="Cambria Math" panose="02040503050406030204" pitchFamily="18" charset="0"/>
                            </a:rPr>
                            <m:t>𝐷</m:t>
                          </m:r>
                        </m:e>
                        <m:sub>
                          <m:r>
                            <a:rPr lang="cs-CZ" sz="3200" i="1">
                              <a:latin typeface="Cambria Math" panose="02040503050406030204" pitchFamily="18" charset="0"/>
                            </a:rPr>
                            <m:t>𝑗</m:t>
                          </m:r>
                        </m:sub>
                      </m:sSub>
                      <m:r>
                        <a:rPr lang="en-US" sz="3200" i="1">
                          <a:latin typeface="Cambria Math" panose="02040503050406030204" pitchFamily="18" charset="0"/>
                        </a:rPr>
                        <m:t>∗</m:t>
                      </m:r>
                      <m:d>
                        <m:dPr>
                          <m:ctrlPr>
                            <a:rPr lang="en-US" sz="3200" i="1">
                              <a:latin typeface="Cambria Math" panose="02040503050406030204" pitchFamily="18" charset="0"/>
                            </a:rPr>
                          </m:ctrlPr>
                        </m:dPr>
                        <m:e>
                          <m:r>
                            <a:rPr lang="cs-CZ" sz="3200" i="1">
                              <a:latin typeface="Cambria Math" panose="02040503050406030204" pitchFamily="18" charset="0"/>
                            </a:rPr>
                            <m:t>1+</m:t>
                          </m:r>
                          <m:r>
                            <a:rPr lang="cs-CZ" sz="3200" i="1">
                              <a:latin typeface="Cambria Math" panose="02040503050406030204" pitchFamily="18" charset="0"/>
                            </a:rPr>
                            <m:t>𝑔</m:t>
                          </m:r>
                        </m:e>
                      </m:d>
                    </m:oMath>
                  </m:oMathPara>
                </a14:m>
                <a:endParaRPr lang="cs-CZ" sz="3200" dirty="0"/>
              </a:p>
              <a:p>
                <a:pPr algn="just"/>
                <a:endParaRPr lang="cs-CZ" sz="3200" dirty="0"/>
              </a:p>
              <a:p>
                <a:pPr algn="just"/>
                <a:r>
                  <a:rPr lang="cs-CZ" sz="3200" dirty="0"/>
                  <a:t>g – konstantní roční míra růstu dividend</a:t>
                </a:r>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32347" y="1254641"/>
                <a:ext cx="11839913" cy="4922321"/>
              </a:xfrm>
              <a:blipFill rotWithShape="0">
                <a:blip r:embed="rId2"/>
                <a:stretch>
                  <a:fillRect l="-1184" t="-2602" r="-1287"/>
                </a:stretch>
              </a:blipFill>
            </p:spPr>
            <p:txBody>
              <a:bodyPr/>
              <a:lstStyle/>
              <a:p>
                <a:r>
                  <a:rPr lang="cs-CZ">
                    <a:noFill/>
                  </a:rPr>
                  <a:t> </a:t>
                </a:r>
              </a:p>
            </p:txBody>
          </p:sp>
        </mc:Fallback>
      </mc:AlternateContent>
    </p:spTree>
    <p:extLst>
      <p:ext uri="{BB962C8B-B14F-4D97-AF65-F5344CB8AC3E}">
        <p14:creationId xmlns:p14="http://schemas.microsoft.com/office/powerpoint/2010/main" val="286701073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dirty="0"/>
              <a:t>Vnitřní hodnota akcie bez prodeje (DDM)</a:t>
            </a:r>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68442" y="1227220"/>
                <a:ext cx="11833057" cy="5185010"/>
              </a:xfrm>
            </p:spPr>
            <p:txBody>
              <a:bodyPr>
                <a:normAutofit lnSpcReduction="10000"/>
              </a:bodyPr>
              <a:lstStyle/>
              <a:p>
                <a:r>
                  <a:rPr lang="cs-CZ" dirty="0"/>
                  <a:t>Akcie nemá stanovenou dobu splatnosti =&gt; jestli je konstantní dividendová politika jedná se o </a:t>
                </a:r>
                <a:r>
                  <a:rPr lang="cs-CZ" dirty="0" err="1"/>
                  <a:t>perpetuitu</a:t>
                </a:r>
                <a:endParaRPr lang="cs-CZ" dirty="0"/>
              </a:p>
              <a:p>
                <a:r>
                  <a:rPr lang="cs-CZ" dirty="0"/>
                  <a:t>Situace, kdy očekáváme konstantní absolutní výši dividend (DDM nulového růstu)</a:t>
                </a:r>
              </a:p>
              <a:p>
                <a:endParaRPr lang="cs-CZ" dirty="0"/>
              </a:p>
              <a:p>
                <a:pPr marL="0" indent="0">
                  <a:buNone/>
                </a:pPr>
                <a14:m>
                  <m:oMathPara xmlns:m="http://schemas.openxmlformats.org/officeDocument/2006/math">
                    <m:oMathParaPr>
                      <m:jc m:val="centerGroup"/>
                    </m:oMathParaPr>
                    <m:oMath xmlns:m="http://schemas.openxmlformats.org/officeDocument/2006/math">
                      <m:r>
                        <a:rPr lang="cs-CZ" b="1" i="1">
                          <a:latin typeface="Cambria Math" panose="02040503050406030204" pitchFamily="18" charset="0"/>
                        </a:rPr>
                        <m:t>𝑽𝑯</m:t>
                      </m:r>
                      <m:r>
                        <a:rPr lang="cs-CZ" b="1" i="1">
                          <a:latin typeface="Cambria Math" panose="02040503050406030204" pitchFamily="18" charset="0"/>
                        </a:rPr>
                        <m:t>=</m:t>
                      </m:r>
                      <m:f>
                        <m:fPr>
                          <m:ctrlPr>
                            <a:rPr lang="cs-CZ" b="1" i="1">
                              <a:latin typeface="Cambria Math" panose="02040503050406030204" pitchFamily="18" charset="0"/>
                            </a:rPr>
                          </m:ctrlPr>
                        </m:fPr>
                        <m:num>
                          <m:sSub>
                            <m:sSubPr>
                              <m:ctrlPr>
                                <a:rPr lang="cs-CZ" b="1" i="1">
                                  <a:latin typeface="Cambria Math" panose="02040503050406030204" pitchFamily="18" charset="0"/>
                                </a:rPr>
                              </m:ctrlPr>
                            </m:sSubPr>
                            <m:e>
                              <m:r>
                                <a:rPr lang="cs-CZ" b="1" i="1">
                                  <a:latin typeface="Cambria Math" panose="02040503050406030204" pitchFamily="18" charset="0"/>
                                </a:rPr>
                                <m:t>𝑫</m:t>
                              </m:r>
                            </m:e>
                            <m:sub>
                              <m:r>
                                <a:rPr lang="cs-CZ" b="1" i="1">
                                  <a:latin typeface="Cambria Math" panose="02040503050406030204" pitchFamily="18" charset="0"/>
                                </a:rPr>
                                <m:t>𝟏</m:t>
                              </m:r>
                            </m:sub>
                          </m:sSub>
                        </m:num>
                        <m:den>
                          <m:r>
                            <a:rPr lang="cs-CZ" b="1" i="1">
                              <a:latin typeface="Cambria Math" panose="02040503050406030204" pitchFamily="18" charset="0"/>
                            </a:rPr>
                            <m:t>𝒊</m:t>
                          </m:r>
                          <m:r>
                            <a:rPr lang="cs-CZ" b="1" i="1">
                              <a:latin typeface="Cambria Math" panose="02040503050406030204" pitchFamily="18" charset="0"/>
                            </a:rPr>
                            <m:t>−</m:t>
                          </m:r>
                          <m:r>
                            <a:rPr lang="cs-CZ" b="1" i="1">
                              <a:latin typeface="Cambria Math" panose="02040503050406030204" pitchFamily="18" charset="0"/>
                            </a:rPr>
                            <m:t>𝒈</m:t>
                          </m:r>
                        </m:den>
                      </m:f>
                    </m:oMath>
                  </m:oMathPara>
                </a14:m>
                <a:endParaRPr lang="cs-CZ" b="1" dirty="0"/>
              </a:p>
              <a:p>
                <a:endParaRPr lang="cs-CZ" dirty="0"/>
              </a:p>
              <a:p>
                <a:r>
                  <a:rPr lang="cs-CZ" dirty="0"/>
                  <a:t>Při konstantní absolutní výši dividend, VH lze vyjádřit:</a:t>
                </a:r>
              </a:p>
              <a:p>
                <a:endParaRPr lang="cs-CZ" dirty="0"/>
              </a:p>
              <a:p>
                <a:pPr marL="0" indent="0">
                  <a:buNone/>
                </a:pPr>
                <a14:m>
                  <m:oMathPara xmlns:m="http://schemas.openxmlformats.org/officeDocument/2006/math">
                    <m:oMathParaPr>
                      <m:jc m:val="centerGroup"/>
                    </m:oMathParaPr>
                    <m:oMath xmlns:m="http://schemas.openxmlformats.org/officeDocument/2006/math">
                      <m:r>
                        <a:rPr lang="cs-CZ" b="1" i="1">
                          <a:latin typeface="Cambria Math" panose="02040503050406030204" pitchFamily="18" charset="0"/>
                        </a:rPr>
                        <m:t>𝑽𝑯</m:t>
                      </m:r>
                      <m:r>
                        <a:rPr lang="cs-CZ" b="1" i="1">
                          <a:latin typeface="Cambria Math" panose="02040503050406030204" pitchFamily="18" charset="0"/>
                        </a:rPr>
                        <m:t>=</m:t>
                      </m:r>
                      <m:f>
                        <m:fPr>
                          <m:ctrlPr>
                            <a:rPr lang="cs-CZ" b="1" i="1">
                              <a:latin typeface="Cambria Math" panose="02040503050406030204" pitchFamily="18" charset="0"/>
                            </a:rPr>
                          </m:ctrlPr>
                        </m:fPr>
                        <m:num>
                          <m:r>
                            <a:rPr lang="cs-CZ" b="1" i="1">
                              <a:latin typeface="Cambria Math" panose="02040503050406030204" pitchFamily="18" charset="0"/>
                            </a:rPr>
                            <m:t>𝑫</m:t>
                          </m:r>
                        </m:num>
                        <m:den>
                          <m:r>
                            <a:rPr lang="cs-CZ" b="1" i="1">
                              <a:latin typeface="Cambria Math" panose="02040503050406030204" pitchFamily="18" charset="0"/>
                            </a:rPr>
                            <m:t>𝒊</m:t>
                          </m:r>
                        </m:den>
                      </m:f>
                    </m:oMath>
                  </m:oMathPara>
                </a14:m>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68442" y="1227220"/>
                <a:ext cx="11833057" cy="5185010"/>
              </a:xfrm>
              <a:blipFill rotWithShape="0">
                <a:blip r:embed="rId2"/>
                <a:stretch>
                  <a:fillRect l="-927" t="-2585"/>
                </a:stretch>
              </a:blipFill>
            </p:spPr>
            <p:txBody>
              <a:bodyPr/>
              <a:lstStyle/>
              <a:p>
                <a:r>
                  <a:rPr lang="cs-CZ">
                    <a:noFill/>
                  </a:rPr>
                  <a:t> </a:t>
                </a:r>
              </a:p>
            </p:txBody>
          </p:sp>
        </mc:Fallback>
      </mc:AlternateContent>
    </p:spTree>
    <p:extLst>
      <p:ext uri="{BB962C8B-B14F-4D97-AF65-F5344CB8AC3E}">
        <p14:creationId xmlns:p14="http://schemas.microsoft.com/office/powerpoint/2010/main" val="10764640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endParaRPr lang="cs-CZ" dirty="0"/>
          </a:p>
        </p:txBody>
      </p:sp>
      <p:sp>
        <p:nvSpPr>
          <p:cNvPr id="3" name="Zástupný symbol pro obsah 2"/>
          <p:cNvSpPr>
            <a:spLocks noGrp="1"/>
          </p:cNvSpPr>
          <p:nvPr>
            <p:ph idx="4294967295"/>
          </p:nvPr>
        </p:nvSpPr>
        <p:spPr>
          <a:xfrm>
            <a:off x="168442" y="1227220"/>
            <a:ext cx="11833057" cy="5185010"/>
          </a:xfrm>
        </p:spPr>
        <p:txBody>
          <a:bodyPr>
            <a:normAutofit/>
          </a:bodyPr>
          <a:lstStyle/>
          <a:p>
            <a:pPr lvl="0" algn="just"/>
            <a:r>
              <a:rPr lang="cs-CZ" dirty="0"/>
              <a:t>1. Stanovte vnitřní hodnotu akcie firmy za předpokladu, že očekáváte výši dividendy na konci prvního roku 120 Kč a uvažujete 14 % požadovanou míru výnosnosti, přičemž předpokládáte:</a:t>
            </a:r>
          </a:p>
          <a:p>
            <a:pPr lvl="1" algn="just"/>
            <a:r>
              <a:rPr lang="cs-CZ" dirty="0"/>
              <a:t>a) konstantní absolutní výši dividend v jednotlivých letech,</a:t>
            </a:r>
          </a:p>
          <a:p>
            <a:pPr lvl="1" algn="just"/>
            <a:r>
              <a:rPr lang="cs-CZ" dirty="0"/>
              <a:t>b) konstantní roční míru růstu dividend ve výši 10 %.</a:t>
            </a:r>
          </a:p>
          <a:p>
            <a:pPr algn="just"/>
            <a:endParaRPr lang="cs-CZ" dirty="0"/>
          </a:p>
        </p:txBody>
      </p:sp>
    </p:spTree>
    <p:extLst>
      <p:ext uri="{BB962C8B-B14F-4D97-AF65-F5344CB8AC3E}">
        <p14:creationId xmlns:p14="http://schemas.microsoft.com/office/powerpoint/2010/main" val="241707938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endParaRPr lang="cs-CZ" dirty="0"/>
          </a:p>
        </p:txBody>
      </p:sp>
      <p:sp>
        <p:nvSpPr>
          <p:cNvPr id="3" name="Zástupný symbol pro obsah 2"/>
          <p:cNvSpPr>
            <a:spLocks noGrp="1"/>
          </p:cNvSpPr>
          <p:nvPr>
            <p:ph idx="4294967295"/>
          </p:nvPr>
        </p:nvSpPr>
        <p:spPr>
          <a:xfrm>
            <a:off x="168443" y="1227220"/>
            <a:ext cx="11803818" cy="4897133"/>
          </a:xfrm>
        </p:spPr>
        <p:txBody>
          <a:bodyPr>
            <a:normAutofit/>
          </a:bodyPr>
          <a:lstStyle/>
          <a:p>
            <a:pPr algn="just"/>
            <a:r>
              <a:rPr lang="cs-CZ" dirty="0"/>
              <a:t>2. Akcie společnosti A se na burze prodává za 1 500 Kč, společnost vyplácí konstantní dividendu ve výši 100 Kč ročně, která je navíc zdaněná 15 % daní. Koupíte si tuto akcii, pokud požadujete výnosnost minimálně 10 % </a:t>
            </a:r>
            <a:r>
              <a:rPr lang="cs-CZ" dirty="0" err="1"/>
              <a:t>p.a</a:t>
            </a:r>
            <a:r>
              <a:rPr lang="cs-CZ" dirty="0"/>
              <a:t>. </a:t>
            </a:r>
          </a:p>
        </p:txBody>
      </p:sp>
    </p:spTree>
    <p:extLst>
      <p:ext uri="{BB962C8B-B14F-4D97-AF65-F5344CB8AC3E}">
        <p14:creationId xmlns:p14="http://schemas.microsoft.com/office/powerpoint/2010/main" val="355061915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dirty="0"/>
              <a:t>Ziskové modely</a:t>
            </a:r>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68442" y="1227220"/>
                <a:ext cx="11833057" cy="5185010"/>
              </a:xfrm>
            </p:spPr>
            <p:txBody>
              <a:bodyPr>
                <a:normAutofit fontScale="85000" lnSpcReduction="20000"/>
              </a:bodyPr>
              <a:lstStyle/>
              <a:p>
                <a:pPr algn="just"/>
                <a:r>
                  <a:rPr lang="cs-CZ" dirty="0"/>
                  <a:t>Ziskové modely vycházejí při hledání vnitřní hodnoty akcie z ukazatele poměru mezi cenou akcie a ziskem na jednu akcii (</a:t>
                </a:r>
                <a:r>
                  <a:rPr lang="cs-CZ" dirty="0" err="1"/>
                  <a:t>price-earning</a:t>
                </a:r>
                <a:r>
                  <a:rPr lang="cs-CZ" dirty="0"/>
                  <a:t> ratio P/E). Je definován jako:</a:t>
                </a:r>
              </a:p>
              <a:p>
                <a:pPr algn="just"/>
                <a:endParaRPr lang="cs-CZ" dirty="0"/>
              </a:p>
              <a:p>
                <a:pPr marL="0" indent="0" algn="just">
                  <a:buNone/>
                </a:pPr>
                <a14:m>
                  <m:oMathPara xmlns:m="http://schemas.openxmlformats.org/officeDocument/2006/math">
                    <m:oMathParaPr>
                      <m:jc m:val="centerGroup"/>
                    </m:oMathParaPr>
                    <m:oMath xmlns:m="http://schemas.openxmlformats.org/officeDocument/2006/math">
                      <m:f>
                        <m:fPr>
                          <m:type m:val="skw"/>
                          <m:ctrlPr>
                            <a:rPr lang="cs-CZ" i="1">
                              <a:latin typeface="Cambria Math" panose="02040503050406030204" pitchFamily="18" charset="0"/>
                            </a:rPr>
                          </m:ctrlPr>
                        </m:fPr>
                        <m:num>
                          <m:r>
                            <a:rPr lang="cs-CZ" i="1">
                              <a:latin typeface="Cambria Math" panose="02040503050406030204" pitchFamily="18" charset="0"/>
                            </a:rPr>
                            <m:t>𝑃</m:t>
                          </m:r>
                        </m:num>
                        <m:den>
                          <m:r>
                            <a:rPr lang="cs-CZ" i="1">
                              <a:latin typeface="Cambria Math" panose="02040503050406030204" pitchFamily="18" charset="0"/>
                            </a:rPr>
                            <m:t>𝐸</m:t>
                          </m:r>
                        </m:den>
                      </m:f>
                      <m:r>
                        <a:rPr lang="cs-CZ" i="1">
                          <a:latin typeface="Cambria Math" panose="02040503050406030204" pitchFamily="18" charset="0"/>
                        </a:rPr>
                        <m:t>= </m:t>
                      </m:r>
                      <m:f>
                        <m:fPr>
                          <m:ctrlPr>
                            <a:rPr lang="cs-CZ" i="1">
                              <a:latin typeface="Cambria Math" panose="02040503050406030204" pitchFamily="18" charset="0"/>
                            </a:rPr>
                          </m:ctrlPr>
                        </m:fPr>
                        <m:num>
                          <m:r>
                            <a:rPr lang="cs-CZ" i="1">
                              <a:latin typeface="Cambria Math" panose="02040503050406030204" pitchFamily="18" charset="0"/>
                            </a:rPr>
                            <m:t>𝑃</m:t>
                          </m:r>
                        </m:num>
                        <m:den>
                          <m:r>
                            <a:rPr lang="cs-CZ" i="1">
                              <a:latin typeface="Cambria Math" panose="02040503050406030204" pitchFamily="18" charset="0"/>
                            </a:rPr>
                            <m:t>𝐸</m:t>
                          </m:r>
                        </m:den>
                      </m:f>
                    </m:oMath>
                  </m:oMathPara>
                </a14:m>
                <a:endParaRPr lang="cs-CZ" dirty="0"/>
              </a:p>
              <a:p>
                <a:pPr algn="just"/>
                <a:endParaRPr lang="cs-CZ" dirty="0"/>
              </a:p>
              <a:p>
                <a:pPr algn="just"/>
                <a:r>
                  <a:rPr lang="cs-CZ" dirty="0"/>
                  <a:t>P/E – ukazatel </a:t>
                </a:r>
                <a:r>
                  <a:rPr lang="cs-CZ" dirty="0" err="1"/>
                  <a:t>price-earning</a:t>
                </a:r>
                <a:r>
                  <a:rPr lang="cs-CZ" dirty="0"/>
                  <a:t> ratio</a:t>
                </a:r>
              </a:p>
              <a:p>
                <a:pPr algn="just"/>
                <a:r>
                  <a:rPr lang="cs-CZ" dirty="0"/>
                  <a:t>P – tržní cena akcie</a:t>
                </a:r>
              </a:p>
              <a:p>
                <a:pPr algn="just"/>
                <a:r>
                  <a:rPr lang="cs-CZ" dirty="0"/>
                  <a:t>E – čistý zisk připadající na jednu akcii</a:t>
                </a:r>
              </a:p>
              <a:p>
                <a:pPr algn="just"/>
                <a:endParaRPr lang="cs-CZ" dirty="0"/>
              </a:p>
              <a:p>
                <a:pPr algn="just"/>
                <a:r>
                  <a:rPr lang="cs-CZ" dirty="0"/>
                  <a:t>Tento ukazatel má široké využití při hodnocení firem. </a:t>
                </a:r>
              </a:p>
              <a:p>
                <a:pPr algn="just"/>
                <a:r>
                  <a:rPr lang="cs-CZ" dirty="0"/>
                  <a:t>Je s ním spojeno nebezpečí zkreslení vlivem používaných účetních metod, jednorázových finančních transakcí, vykazuje navíc v různých odvětvích různé střední hodnoty. </a:t>
                </a:r>
              </a:p>
              <a:p>
                <a:pPr algn="just"/>
                <a:r>
                  <a:rPr lang="cs-CZ" dirty="0"/>
                  <a:t>Proto při jeho interpretaci je nutné postupovat obezřetně.</a:t>
                </a:r>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68442" y="1227220"/>
                <a:ext cx="11833057" cy="5185010"/>
              </a:xfrm>
              <a:blipFill rotWithShape="0">
                <a:blip r:embed="rId2"/>
                <a:stretch>
                  <a:fillRect l="-721" t="-2703" r="-773"/>
                </a:stretch>
              </a:blipFill>
            </p:spPr>
            <p:txBody>
              <a:bodyPr/>
              <a:lstStyle/>
              <a:p>
                <a:r>
                  <a:rPr lang="cs-CZ">
                    <a:noFill/>
                  </a:rPr>
                  <a:t> </a:t>
                </a:r>
              </a:p>
            </p:txBody>
          </p:sp>
        </mc:Fallback>
      </mc:AlternateContent>
    </p:spTree>
    <p:extLst>
      <p:ext uri="{BB962C8B-B14F-4D97-AF65-F5344CB8AC3E}">
        <p14:creationId xmlns:p14="http://schemas.microsoft.com/office/powerpoint/2010/main" val="315887194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68442" y="1227220"/>
                <a:ext cx="11833057" cy="5185010"/>
              </a:xfrm>
            </p:spPr>
            <p:txBody>
              <a:bodyPr>
                <a:normAutofit lnSpcReduction="10000"/>
              </a:bodyPr>
              <a:lstStyle/>
              <a:p>
                <a:pPr algn="just"/>
                <a:r>
                  <a:rPr lang="cs-CZ" dirty="0"/>
                  <a:t>Využití ukazatele P/E ke stanovení vnitřní hodnoty:</a:t>
                </a:r>
              </a:p>
              <a:p>
                <a:pPr algn="just"/>
                <a:r>
                  <a:rPr lang="cs-CZ" dirty="0"/>
                  <a:t>Nejprve se odhadne určitá normální hodnota ukazatele P/E – k tomu se využívá různých metod, např. metoda založená na dividendovém diskontním modelu, regresní metoda, která počítá P/E jako funkci určitých veličin, komparativní metoda vycházející ze srovnání P/E jednotlivé akcie s agregátním P/E… </a:t>
                </a:r>
              </a:p>
              <a:p>
                <a:pPr algn="just"/>
                <a:r>
                  <a:rPr lang="cs-CZ" dirty="0"/>
                  <a:t>Vnitřní hodnota akcie se potom dostane jako součin normální hodnoty ukazatele P/E a očekávaného zisku na jednu akcii v následujícím roce. Tedy:</a:t>
                </a:r>
              </a:p>
              <a:p>
                <a:pPr algn="just"/>
                <a:endParaRPr lang="cs-CZ" dirty="0"/>
              </a:p>
              <a:p>
                <a:pPr marL="0" indent="0" algn="just">
                  <a:buNone/>
                </a:pPr>
                <a14:m>
                  <m:oMathPara xmlns:m="http://schemas.openxmlformats.org/officeDocument/2006/math">
                    <m:oMathParaPr>
                      <m:jc m:val="centerGroup"/>
                    </m:oMathParaPr>
                    <m:oMath xmlns:m="http://schemas.openxmlformats.org/officeDocument/2006/math">
                      <m:r>
                        <a:rPr lang="cs-CZ" i="1">
                          <a:latin typeface="Cambria Math" panose="02040503050406030204" pitchFamily="18" charset="0"/>
                        </a:rPr>
                        <m:t>𝑉𝐻</m:t>
                      </m:r>
                      <m:r>
                        <a:rPr lang="cs-CZ" i="1">
                          <a:latin typeface="Cambria Math" panose="02040503050406030204" pitchFamily="18" charset="0"/>
                        </a:rPr>
                        <m:t>=</m:t>
                      </m:r>
                      <m:sSub>
                        <m:sSubPr>
                          <m:ctrlPr>
                            <a:rPr lang="cs-CZ" i="1">
                              <a:latin typeface="Cambria Math" panose="02040503050406030204" pitchFamily="18" charset="0"/>
                            </a:rPr>
                          </m:ctrlPr>
                        </m:sSubPr>
                        <m:e>
                          <m:r>
                            <a:rPr lang="cs-CZ" i="1">
                              <a:latin typeface="Cambria Math" panose="02040503050406030204" pitchFamily="18" charset="0"/>
                            </a:rPr>
                            <m:t>𝐸</m:t>
                          </m:r>
                        </m:e>
                        <m:sub>
                          <m:r>
                            <a:rPr lang="cs-CZ" i="1">
                              <a:latin typeface="Cambria Math" panose="02040503050406030204" pitchFamily="18" charset="0"/>
                            </a:rPr>
                            <m:t>𝑖</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cs-CZ" i="1">
                              <a:latin typeface="Cambria Math" panose="02040503050406030204" pitchFamily="18" charset="0"/>
                            </a:rPr>
                            <m:t>𝑃</m:t>
                          </m:r>
                          <m:r>
                            <a:rPr lang="cs-CZ" i="1">
                              <a:latin typeface="Cambria Math" panose="02040503050406030204" pitchFamily="18" charset="0"/>
                            </a:rPr>
                            <m:t>/</m:t>
                          </m:r>
                          <m:r>
                            <a:rPr lang="cs-CZ" i="1">
                              <a:latin typeface="Cambria Math" panose="02040503050406030204" pitchFamily="18" charset="0"/>
                            </a:rPr>
                            <m:t>𝐸</m:t>
                          </m:r>
                        </m:e>
                        <m:sub>
                          <m:r>
                            <a:rPr lang="cs-CZ" i="1">
                              <a:latin typeface="Cambria Math" panose="02040503050406030204" pitchFamily="18" charset="0"/>
                            </a:rPr>
                            <m:t>𝑛𝑜𝑟𝑚</m:t>
                          </m:r>
                        </m:sub>
                      </m:sSub>
                    </m:oMath>
                  </m:oMathPara>
                </a14:m>
                <a:endParaRPr lang="cs-CZ" dirty="0"/>
              </a:p>
              <a:p>
                <a:pPr algn="just"/>
                <a:endParaRPr lang="cs-CZ" dirty="0"/>
              </a:p>
              <a:p>
                <a:pPr algn="just"/>
                <a14:m>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𝐸</m:t>
                        </m:r>
                      </m:e>
                      <m:sub>
                        <m:r>
                          <a:rPr lang="cs-CZ" i="1">
                            <a:latin typeface="Cambria Math" panose="02040503050406030204" pitchFamily="18" charset="0"/>
                          </a:rPr>
                          <m:t>𝑖</m:t>
                        </m:r>
                      </m:sub>
                    </m:sSub>
                  </m:oMath>
                </a14:m>
                <a:r>
                  <a:rPr lang="cs-CZ" dirty="0"/>
                  <a:t> - očekávaný zisk na jednu akcii v následujícím roce</a:t>
                </a:r>
              </a:p>
              <a:p>
                <a:pPr algn="just"/>
                <a14:m>
                  <m:oMath xmlns:m="http://schemas.openxmlformats.org/officeDocument/2006/math">
                    <m:sSub>
                      <m:sSubPr>
                        <m:ctrlPr>
                          <a:rPr lang="en-US" i="1">
                            <a:latin typeface="Cambria Math" panose="02040503050406030204" pitchFamily="18" charset="0"/>
                          </a:rPr>
                        </m:ctrlPr>
                      </m:sSubPr>
                      <m:e>
                        <m:r>
                          <a:rPr lang="cs-CZ" i="1">
                            <a:latin typeface="Cambria Math" panose="02040503050406030204" pitchFamily="18" charset="0"/>
                          </a:rPr>
                          <m:t>𝑃</m:t>
                        </m:r>
                        <m:r>
                          <a:rPr lang="cs-CZ" i="1">
                            <a:latin typeface="Cambria Math" panose="02040503050406030204" pitchFamily="18" charset="0"/>
                          </a:rPr>
                          <m:t>/</m:t>
                        </m:r>
                        <m:r>
                          <a:rPr lang="cs-CZ" i="1">
                            <a:latin typeface="Cambria Math" panose="02040503050406030204" pitchFamily="18" charset="0"/>
                          </a:rPr>
                          <m:t>𝐸</m:t>
                        </m:r>
                      </m:e>
                      <m:sub>
                        <m:r>
                          <a:rPr lang="cs-CZ" i="1">
                            <a:latin typeface="Cambria Math" panose="02040503050406030204" pitchFamily="18" charset="0"/>
                          </a:rPr>
                          <m:t>𝑛𝑜𝑟𝑚</m:t>
                        </m:r>
                      </m:sub>
                    </m:sSub>
                  </m:oMath>
                </a14:m>
                <a:r>
                  <a:rPr lang="cs-CZ" dirty="0"/>
                  <a:t> - normální hodnota ukazatele P/E</a:t>
                </a:r>
              </a:p>
              <a:p>
                <a:pPr marL="0" indent="0" algn="just">
                  <a:buNone/>
                </a:pPr>
                <a:endParaRPr lang="cs-CZ" dirty="0"/>
              </a:p>
              <a:p>
                <a:pPr algn="just"/>
                <a:endParaRPr lang="cs-CZ" dirty="0"/>
              </a:p>
              <a:p>
                <a:pPr algn="just"/>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68442" y="1227220"/>
                <a:ext cx="11833057" cy="5185010"/>
              </a:xfrm>
              <a:blipFill rotWithShape="0">
                <a:blip r:embed="rId2"/>
                <a:stretch>
                  <a:fillRect l="-927" t="-2585" r="-1030"/>
                </a:stretch>
              </a:blipFill>
            </p:spPr>
            <p:txBody>
              <a:bodyPr/>
              <a:lstStyle/>
              <a:p>
                <a:r>
                  <a:rPr lang="cs-CZ">
                    <a:noFill/>
                  </a:rPr>
                  <a:t> </a:t>
                </a:r>
              </a:p>
            </p:txBody>
          </p:sp>
        </mc:Fallback>
      </mc:AlternateContent>
    </p:spTree>
    <p:extLst>
      <p:ext uri="{BB962C8B-B14F-4D97-AF65-F5344CB8AC3E}">
        <p14:creationId xmlns:p14="http://schemas.microsoft.com/office/powerpoint/2010/main" val="39805872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dirty="0"/>
              <a:t>Příklad</a:t>
            </a:r>
          </a:p>
        </p:txBody>
      </p:sp>
      <p:sp>
        <p:nvSpPr>
          <p:cNvPr id="3" name="Zástupný symbol pro obsah 2"/>
          <p:cNvSpPr>
            <a:spLocks noGrp="1"/>
          </p:cNvSpPr>
          <p:nvPr>
            <p:ph idx="4294967295"/>
          </p:nvPr>
        </p:nvSpPr>
        <p:spPr>
          <a:xfrm>
            <a:off x="168442" y="1500554"/>
            <a:ext cx="11833057" cy="4911676"/>
          </a:xfrm>
        </p:spPr>
        <p:txBody>
          <a:bodyPr>
            <a:normAutofit/>
          </a:bodyPr>
          <a:lstStyle/>
          <a:p>
            <a:pPr algn="just"/>
            <a:r>
              <a:rPr lang="cs-CZ" dirty="0"/>
              <a:t>3. P/E poměr činí 25. V příštím roce se očekává čistý zisk na 1 akcii 50 Kč. Určete hodnotu akcie.</a:t>
            </a:r>
          </a:p>
          <a:p>
            <a:pPr algn="just"/>
            <a:endParaRPr lang="cs-CZ" dirty="0"/>
          </a:p>
        </p:txBody>
      </p:sp>
    </p:spTree>
    <p:extLst>
      <p:ext uri="{BB962C8B-B14F-4D97-AF65-F5344CB8AC3E}">
        <p14:creationId xmlns:p14="http://schemas.microsoft.com/office/powerpoint/2010/main" val="88596637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dirty="0"/>
              <a:t>Emise akcií</a:t>
            </a:r>
          </a:p>
        </p:txBody>
      </p:sp>
      <p:sp>
        <p:nvSpPr>
          <p:cNvPr id="3" name="Zástupný symbol pro obsah 2"/>
          <p:cNvSpPr>
            <a:spLocks noGrp="1"/>
          </p:cNvSpPr>
          <p:nvPr>
            <p:ph idx="4294967295"/>
          </p:nvPr>
        </p:nvSpPr>
        <p:spPr>
          <a:xfrm>
            <a:off x="168442" y="1227220"/>
            <a:ext cx="11833057" cy="5185010"/>
          </a:xfrm>
        </p:spPr>
        <p:txBody>
          <a:bodyPr>
            <a:normAutofit/>
          </a:bodyPr>
          <a:lstStyle/>
          <a:p>
            <a:pPr algn="just"/>
            <a:r>
              <a:rPr lang="cs-CZ" sz="2400" b="1" dirty="0"/>
              <a:t>Zvýšení základního kapitálu:</a:t>
            </a:r>
          </a:p>
          <a:p>
            <a:pPr algn="just"/>
            <a:r>
              <a:rPr lang="cs-CZ" sz="2400" dirty="0"/>
              <a:t>Akciová společnost může zvýšit svůj základní kapitál emisí nových, tzv. mladých akcií.</a:t>
            </a:r>
          </a:p>
          <a:p>
            <a:pPr algn="just"/>
            <a:endParaRPr lang="cs-CZ" sz="2400" dirty="0"/>
          </a:p>
          <a:p>
            <a:pPr algn="just"/>
            <a:r>
              <a:rPr lang="cs-CZ" sz="2400" dirty="0"/>
              <a:t>Emise akcií = </a:t>
            </a:r>
            <a:r>
              <a:rPr lang="cs-CZ" sz="2000" dirty="0"/>
              <a:t>umístění nových akcií na kapitálovém trhu</a:t>
            </a:r>
          </a:p>
          <a:p>
            <a:pPr marL="0" indent="0">
              <a:buNone/>
            </a:pPr>
            <a:endParaRPr lang="cs-CZ" sz="2000" dirty="0"/>
          </a:p>
          <a:p>
            <a:pPr lvl="1"/>
            <a:r>
              <a:rPr lang="cs-CZ" sz="2000" dirty="0"/>
              <a:t>Veřejná nabídka akcií</a:t>
            </a:r>
          </a:p>
          <a:p>
            <a:pPr lvl="3"/>
            <a:r>
              <a:rPr lang="cs-CZ" sz="2000" dirty="0"/>
              <a:t>Přímá nabídka veřejnosti</a:t>
            </a:r>
          </a:p>
          <a:p>
            <a:pPr lvl="3"/>
            <a:r>
              <a:rPr lang="cs-CZ" sz="2000" dirty="0"/>
              <a:t>Zprostředkovaná nabídka (emisními domy, konsorcii bank...)</a:t>
            </a:r>
          </a:p>
          <a:p>
            <a:pPr lvl="2"/>
            <a:r>
              <a:rPr lang="cs-CZ" dirty="0"/>
              <a:t>Za fixní cenu</a:t>
            </a:r>
          </a:p>
          <a:p>
            <a:pPr lvl="2"/>
            <a:r>
              <a:rPr lang="cs-CZ" dirty="0"/>
              <a:t>Aukce</a:t>
            </a:r>
          </a:p>
          <a:p>
            <a:pPr lvl="2"/>
            <a:r>
              <a:rPr lang="cs-CZ" dirty="0"/>
              <a:t>Tender</a:t>
            </a:r>
          </a:p>
          <a:p>
            <a:pPr lvl="1"/>
            <a:r>
              <a:rPr lang="cs-CZ" sz="2000" dirty="0"/>
              <a:t>Neveřejný prodej</a:t>
            </a:r>
          </a:p>
          <a:p>
            <a:pPr lvl="2"/>
            <a:r>
              <a:rPr lang="cs-CZ" dirty="0"/>
              <a:t>Prodej omezenému většinou předem vytypovanému okruhu osob</a:t>
            </a:r>
          </a:p>
          <a:p>
            <a:endParaRPr lang="cs-CZ" altLang="cs-CZ" sz="1600" dirty="0"/>
          </a:p>
          <a:p>
            <a:pPr>
              <a:buClr>
                <a:srgbClr val="307871"/>
              </a:buClr>
            </a:pPr>
            <a:endParaRPr lang="cs-CZ" sz="1600" dirty="0"/>
          </a:p>
          <a:p>
            <a:pPr>
              <a:buClr>
                <a:srgbClr val="307871"/>
              </a:buClr>
            </a:pPr>
            <a:endParaRPr lang="cs-CZ" sz="1100" dirty="0"/>
          </a:p>
          <a:p>
            <a:pPr algn="just"/>
            <a:endParaRPr lang="cs-CZ" sz="2400" dirty="0"/>
          </a:p>
        </p:txBody>
      </p:sp>
    </p:spTree>
    <p:extLst>
      <p:ext uri="{BB962C8B-B14F-4D97-AF65-F5344CB8AC3E}">
        <p14:creationId xmlns:p14="http://schemas.microsoft.com/office/powerpoint/2010/main" val="1483585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dirty="0"/>
              <a:t>Příklad</a:t>
            </a:r>
          </a:p>
        </p:txBody>
      </p:sp>
      <p:sp>
        <p:nvSpPr>
          <p:cNvPr id="3" name="Zástupný symbol pro obsah 2"/>
          <p:cNvSpPr>
            <a:spLocks noGrp="1"/>
          </p:cNvSpPr>
          <p:nvPr>
            <p:ph idx="4294967295"/>
          </p:nvPr>
        </p:nvSpPr>
        <p:spPr>
          <a:xfrm>
            <a:off x="168442" y="1227220"/>
            <a:ext cx="11833057" cy="5185010"/>
          </a:xfrm>
        </p:spPr>
        <p:txBody>
          <a:bodyPr>
            <a:normAutofit/>
          </a:bodyPr>
          <a:lstStyle/>
          <a:p>
            <a:pPr lvl="0" algn="just"/>
            <a:r>
              <a:rPr lang="cs-CZ" dirty="0"/>
              <a:t>1. Kolik budeme ochotni zaplatit za investici, jejíž životnost je dvacet let a koncem každého roku nám z ní plyne platba ve výši 16 000 Kč? Uvažujeme roční úrokovou sazbu 5 % </a:t>
            </a:r>
            <a:r>
              <a:rPr lang="cs-CZ" dirty="0" err="1"/>
              <a:t>p.a</a:t>
            </a:r>
            <a:r>
              <a:rPr lang="cs-CZ" dirty="0"/>
              <a:t>. (abstrahujeme od všech poplatků a zdanění úroků).</a:t>
            </a:r>
          </a:p>
        </p:txBody>
      </p:sp>
    </p:spTree>
    <p:extLst>
      <p:ext uri="{BB962C8B-B14F-4D97-AF65-F5344CB8AC3E}">
        <p14:creationId xmlns:p14="http://schemas.microsoft.com/office/powerpoint/2010/main" val="266092080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dirty="0"/>
              <a:t>Předkupní právo</a:t>
            </a:r>
          </a:p>
        </p:txBody>
      </p:sp>
      <p:sp>
        <p:nvSpPr>
          <p:cNvPr id="3" name="Zástupný symbol pro obsah 2"/>
          <p:cNvSpPr>
            <a:spLocks noGrp="1"/>
          </p:cNvSpPr>
          <p:nvPr>
            <p:ph idx="4294967295"/>
          </p:nvPr>
        </p:nvSpPr>
        <p:spPr>
          <a:xfrm>
            <a:off x="168442" y="1227220"/>
            <a:ext cx="11833057" cy="5185010"/>
          </a:xfrm>
        </p:spPr>
        <p:txBody>
          <a:bodyPr>
            <a:normAutofit/>
          </a:bodyPr>
          <a:lstStyle/>
          <a:p>
            <a:pPr algn="just"/>
            <a:r>
              <a:rPr lang="cs-CZ" sz="2400" dirty="0"/>
              <a:t>Aby se v důsledku emise akcií nesnížil podíl stávajících akcionářů ve společnosti, získávají akcionáři </a:t>
            </a:r>
            <a:r>
              <a:rPr lang="cs-CZ" sz="2400" b="1" dirty="0"/>
              <a:t>předkupní právo </a:t>
            </a:r>
            <a:r>
              <a:rPr lang="cs-CZ" sz="2400" dirty="0"/>
              <a:t>na nákup mladých akcií v poměru, v jakém se podíleli na dosavadním základním kapitálu akciové společnosti.</a:t>
            </a:r>
          </a:p>
          <a:p>
            <a:pPr algn="just"/>
            <a:endParaRPr lang="cs-CZ" sz="2400" dirty="0"/>
          </a:p>
          <a:p>
            <a:pPr algn="just"/>
            <a:r>
              <a:rPr lang="cs-CZ" sz="2400" dirty="0"/>
              <a:t>Předkupní právo zabezpečuje stávajícím akcionářům nezmenšený podíl na ZK při jeho navyšování dodatečnou emisí akcií.</a:t>
            </a:r>
          </a:p>
          <a:p>
            <a:pPr algn="just"/>
            <a:endParaRPr lang="cs-CZ" sz="2400" dirty="0"/>
          </a:p>
          <a:p>
            <a:pPr algn="just"/>
            <a:r>
              <a:rPr lang="cs-CZ" sz="2400" dirty="0"/>
              <a:t>Nárok na získání předkupního práva získávají všichni akcionáři, kteří drží akcie.</a:t>
            </a:r>
          </a:p>
          <a:p>
            <a:pPr algn="just"/>
            <a:r>
              <a:rPr lang="cs-CZ" sz="2400" dirty="0"/>
              <a:t>Pro určení, zda je či není se zakoupenou akcí spojeno předkupní právo, je rozhodující </a:t>
            </a:r>
            <a:r>
              <a:rPr lang="cs-CZ" sz="2400" b="1" dirty="0"/>
              <a:t>datum ex-předkupní právo </a:t>
            </a:r>
            <a:r>
              <a:rPr lang="cs-CZ" sz="2400" dirty="0"/>
              <a:t>(dále ex-datum).</a:t>
            </a:r>
          </a:p>
          <a:p>
            <a:pPr algn="just"/>
            <a:r>
              <a:rPr lang="cs-CZ" sz="2400" dirty="0"/>
              <a:t>Nový majitel akcie, který by ji zakoupil v tento den a později, již se zakoupenou akcií nezískává nárok na předkupní právo na mladé akcie.</a:t>
            </a:r>
          </a:p>
        </p:txBody>
      </p:sp>
    </p:spTree>
    <p:extLst>
      <p:ext uri="{BB962C8B-B14F-4D97-AF65-F5344CB8AC3E}">
        <p14:creationId xmlns:p14="http://schemas.microsoft.com/office/powerpoint/2010/main" val="230518685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endParaRPr lang="cs-CZ" dirty="0"/>
          </a:p>
        </p:txBody>
      </p:sp>
      <p:sp>
        <p:nvSpPr>
          <p:cNvPr id="3" name="Zástupný symbol pro obsah 2"/>
          <p:cNvSpPr>
            <a:spLocks noGrp="1"/>
          </p:cNvSpPr>
          <p:nvPr>
            <p:ph idx="4294967295"/>
          </p:nvPr>
        </p:nvSpPr>
        <p:spPr>
          <a:xfrm>
            <a:off x="168442" y="1227220"/>
            <a:ext cx="11833057" cy="5185010"/>
          </a:xfrm>
        </p:spPr>
        <p:txBody>
          <a:bodyPr>
            <a:normAutofit/>
          </a:bodyPr>
          <a:lstStyle/>
          <a:p>
            <a:r>
              <a:rPr lang="cs-CZ" dirty="0"/>
              <a:t>Dosavadní akcionáři mají na základě předkupního práva nárok na zakoupení mladých akcií.</a:t>
            </a:r>
          </a:p>
          <a:p>
            <a:r>
              <a:rPr lang="cs-CZ" dirty="0"/>
              <a:t>Předkupní právo mohou uplatit během </a:t>
            </a:r>
            <a:r>
              <a:rPr lang="cs-CZ" b="1" dirty="0"/>
              <a:t>upisovací (odebírací, odběrné) lhůty</a:t>
            </a:r>
            <a:r>
              <a:rPr lang="cs-CZ" dirty="0"/>
              <a:t>.</a:t>
            </a:r>
          </a:p>
          <a:p>
            <a:r>
              <a:rPr lang="cs-CZ" dirty="0"/>
              <a:t>Během této lhůty může dosavadní akcionář předkupní právo také prodat.</a:t>
            </a:r>
          </a:p>
          <a:p>
            <a:r>
              <a:rPr lang="cs-CZ" dirty="0"/>
              <a:t>Upisovací cena, za kterou může majitel předkupního práva zakoupit mladé akcie, je obvykle nižší než aktuální kurz akcie na trhu.</a:t>
            </a:r>
          </a:p>
          <a:p>
            <a:r>
              <a:rPr lang="cs-CZ" dirty="0"/>
              <a:t>Tedy i předkupní právo má svoji cenu, za kterou může být během upisovací lhůty obchodováno na sekundárním trhu.</a:t>
            </a:r>
          </a:p>
        </p:txBody>
      </p:sp>
    </p:spTree>
    <p:extLst>
      <p:ext uri="{BB962C8B-B14F-4D97-AF65-F5344CB8AC3E}">
        <p14:creationId xmlns:p14="http://schemas.microsoft.com/office/powerpoint/2010/main" val="99912046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68442" y="1227220"/>
                <a:ext cx="11833057" cy="5185010"/>
              </a:xfrm>
            </p:spPr>
            <p:txBody>
              <a:bodyPr>
                <a:normAutofit fontScale="92500" lnSpcReduction="10000"/>
              </a:bodyPr>
              <a:lstStyle/>
              <a:p>
                <a:r>
                  <a:rPr lang="cs-CZ" dirty="0"/>
                  <a:t>Na jednu dosavadní akcii obvykle připadá jedno předkupní právo, na zakoupení jedné mladé akcie je zapotřebí tolik předkupních práv, kolik určuje upisovací (odebírací) poměr.</a:t>
                </a:r>
              </a:p>
              <a:p>
                <a:r>
                  <a:rPr lang="cs-CZ" b="1" dirty="0"/>
                  <a:t>Upisovací poměr </a:t>
                </a:r>
                <a:r>
                  <a:rPr lang="cs-CZ" dirty="0"/>
                  <a:t>je definován jako poměr dosavadního objemu základního kapitálu a objemu zvýšení základního kapitálu, odpovídajícího nově emitovaným mladým akciím:</a:t>
                </a:r>
              </a:p>
              <a:p>
                <a:endParaRPr lang="cs-CZ" dirty="0"/>
              </a:p>
              <a:p>
                <a:pPr marL="0" indent="0">
                  <a:buNone/>
                </a:pPr>
                <a14:m>
                  <m:oMathPara xmlns:m="http://schemas.openxmlformats.org/officeDocument/2006/math">
                    <m:oMathParaPr>
                      <m:jc m:val="centerGroup"/>
                    </m:oMathParaPr>
                    <m:oMath xmlns:m="http://schemas.openxmlformats.org/officeDocument/2006/math">
                      <m:r>
                        <a:rPr lang="cs-CZ" i="1">
                          <a:latin typeface="Cambria Math" panose="02040503050406030204" pitchFamily="18" charset="0"/>
                        </a:rPr>
                        <m:t>𝑈𝑃</m:t>
                      </m:r>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𝑍𝐾</m:t>
                          </m:r>
                        </m:num>
                        <m:den>
                          <m:r>
                            <m:rPr>
                              <m:sty m:val="p"/>
                            </m:rPr>
                            <a:rPr lang="el-GR" i="1">
                              <a:latin typeface="Cambria Math" panose="02040503050406030204" pitchFamily="18" charset="0"/>
                              <a:ea typeface="Cambria Math" panose="02040503050406030204" pitchFamily="18" charset="0"/>
                            </a:rPr>
                            <m:t>Δ</m:t>
                          </m:r>
                          <m:r>
                            <a:rPr lang="cs-CZ" i="1">
                              <a:latin typeface="Cambria Math" panose="02040503050406030204" pitchFamily="18" charset="0"/>
                              <a:ea typeface="Cambria Math" panose="02040503050406030204" pitchFamily="18" charset="0"/>
                            </a:rPr>
                            <m:t>𝑍𝐾</m:t>
                          </m:r>
                        </m:den>
                      </m:f>
                    </m:oMath>
                  </m:oMathPara>
                </a14:m>
                <a:endParaRPr lang="cs-CZ" dirty="0"/>
              </a:p>
              <a:p>
                <a:endParaRPr lang="cs-CZ" dirty="0"/>
              </a:p>
              <a:p>
                <a:r>
                  <a:rPr lang="cs-CZ" dirty="0"/>
                  <a:t>UP – upisovací poměr</a:t>
                </a:r>
              </a:p>
              <a:p>
                <a:r>
                  <a:rPr lang="cs-CZ" dirty="0"/>
                  <a:t>ZK – původní výše základního kapitálu</a:t>
                </a:r>
              </a:p>
              <a:p>
                <a14:m>
                  <m:oMath xmlns:m="http://schemas.openxmlformats.org/officeDocument/2006/math">
                    <m:r>
                      <m:rPr>
                        <m:sty m:val="p"/>
                      </m:rPr>
                      <a:rPr lang="el-GR">
                        <a:latin typeface="Cambria Math" panose="02040503050406030204" pitchFamily="18" charset="0"/>
                        <a:ea typeface="Cambria Math" panose="02040503050406030204" pitchFamily="18" charset="0"/>
                      </a:rPr>
                      <m:t>Δ</m:t>
                    </m:r>
                    <m:r>
                      <m:rPr>
                        <m:sty m:val="p"/>
                      </m:rPr>
                      <a:rPr lang="cs-CZ">
                        <a:latin typeface="Cambria Math" panose="02040503050406030204" pitchFamily="18" charset="0"/>
                        <a:ea typeface="Cambria Math" panose="02040503050406030204" pitchFamily="18" charset="0"/>
                      </a:rPr>
                      <m:t>ZK</m:t>
                    </m:r>
                  </m:oMath>
                </a14:m>
                <a:r>
                  <a:rPr lang="cs-CZ" dirty="0"/>
                  <a:t> – objem zvýšení základního kapitálu emisí mladých akcií</a:t>
                </a:r>
              </a:p>
              <a:p>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68442" y="1227220"/>
                <a:ext cx="11833057" cy="5185010"/>
              </a:xfrm>
              <a:blipFill rotWithShape="0">
                <a:blip r:embed="rId2"/>
                <a:stretch>
                  <a:fillRect l="-824" t="-2350" r="-1288"/>
                </a:stretch>
              </a:blipFill>
            </p:spPr>
            <p:txBody>
              <a:bodyPr/>
              <a:lstStyle/>
              <a:p>
                <a:r>
                  <a:rPr lang="cs-CZ">
                    <a:noFill/>
                  </a:rPr>
                  <a:t> </a:t>
                </a:r>
              </a:p>
            </p:txBody>
          </p:sp>
        </mc:Fallback>
      </mc:AlternateContent>
    </p:spTree>
    <p:extLst>
      <p:ext uri="{BB962C8B-B14F-4D97-AF65-F5344CB8AC3E}">
        <p14:creationId xmlns:p14="http://schemas.microsoft.com/office/powerpoint/2010/main" val="355467909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68442" y="1227220"/>
                <a:ext cx="11833057" cy="5185010"/>
              </a:xfrm>
            </p:spPr>
            <p:txBody>
              <a:bodyPr>
                <a:normAutofit/>
              </a:bodyPr>
              <a:lstStyle/>
              <a:p>
                <a:r>
                  <a:rPr lang="cs-CZ" dirty="0"/>
                  <a:t>V případě, že nominální hodnota původních i mladých akcií je stejná, lze výši ZK vyjádřit jako součin nominální hodnoty jedné akcie a počtu všech akcií. Upisovací poměr lze zapsat:</a:t>
                </a:r>
              </a:p>
              <a:p>
                <a:endParaRPr lang="cs-CZ" dirty="0"/>
              </a:p>
              <a:p>
                <a:pPr marL="0" indent="0">
                  <a:buNone/>
                </a:pPr>
                <a14:m>
                  <m:oMathPara xmlns:m="http://schemas.openxmlformats.org/officeDocument/2006/math">
                    <m:oMathParaPr>
                      <m:jc m:val="centerGroup"/>
                    </m:oMathParaPr>
                    <m:oMath xmlns:m="http://schemas.openxmlformats.org/officeDocument/2006/math">
                      <m:r>
                        <a:rPr lang="cs-CZ" i="1">
                          <a:latin typeface="Cambria Math" panose="02040503050406030204" pitchFamily="18" charset="0"/>
                        </a:rPr>
                        <m:t>𝑈𝑃</m:t>
                      </m:r>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𝑁𝐻</m:t>
                          </m:r>
                          <m:r>
                            <a:rPr lang="en-US" i="1">
                              <a:latin typeface="Cambria Math" panose="02040503050406030204" pitchFamily="18" charset="0"/>
                            </a:rPr>
                            <m:t>∗</m:t>
                          </m:r>
                          <m:r>
                            <a:rPr lang="cs-CZ" i="1">
                              <a:latin typeface="Cambria Math" panose="02040503050406030204" pitchFamily="18" charset="0"/>
                            </a:rPr>
                            <m:t>𝑘</m:t>
                          </m:r>
                        </m:num>
                        <m:den>
                          <m:r>
                            <a:rPr lang="cs-CZ" i="1">
                              <a:latin typeface="Cambria Math" panose="02040503050406030204" pitchFamily="18" charset="0"/>
                            </a:rPr>
                            <m:t>𝑁𝐻</m:t>
                          </m:r>
                          <m:r>
                            <a:rPr lang="en-US" i="1">
                              <a:latin typeface="Cambria Math" panose="02040503050406030204" pitchFamily="18" charset="0"/>
                            </a:rPr>
                            <m:t>∗</m:t>
                          </m:r>
                          <m:r>
                            <a:rPr lang="cs-CZ" i="1">
                              <a:latin typeface="Cambria Math" panose="02040503050406030204" pitchFamily="18" charset="0"/>
                            </a:rPr>
                            <m:t>𝑚</m:t>
                          </m:r>
                        </m:den>
                      </m:f>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𝑘</m:t>
                          </m:r>
                        </m:num>
                        <m:den>
                          <m:r>
                            <a:rPr lang="cs-CZ" i="1">
                              <a:latin typeface="Cambria Math" panose="02040503050406030204" pitchFamily="18" charset="0"/>
                            </a:rPr>
                            <m:t>𝑚</m:t>
                          </m:r>
                        </m:den>
                      </m:f>
                    </m:oMath>
                  </m:oMathPara>
                </a14:m>
                <a:endParaRPr lang="cs-CZ" dirty="0"/>
              </a:p>
              <a:p>
                <a:endParaRPr lang="cs-CZ" dirty="0"/>
              </a:p>
              <a:p>
                <a:r>
                  <a:rPr lang="cs-CZ" i="1" dirty="0"/>
                  <a:t>UP</a:t>
                </a:r>
                <a:r>
                  <a:rPr lang="cs-CZ" dirty="0"/>
                  <a:t> – upisovací poměr</a:t>
                </a:r>
              </a:p>
              <a:p>
                <a:r>
                  <a:rPr lang="cs-CZ" i="1" dirty="0"/>
                  <a:t>NH</a:t>
                </a:r>
                <a:r>
                  <a:rPr lang="cs-CZ" dirty="0"/>
                  <a:t> – nominální hodnota jedné akcie</a:t>
                </a:r>
              </a:p>
              <a:p>
                <a:r>
                  <a:rPr lang="cs-CZ" i="1" dirty="0"/>
                  <a:t>k</a:t>
                </a:r>
                <a:r>
                  <a:rPr lang="cs-CZ" dirty="0"/>
                  <a:t> – počet původních akcií</a:t>
                </a:r>
              </a:p>
              <a:p>
                <a:r>
                  <a:rPr lang="cs-CZ" i="1" dirty="0"/>
                  <a:t>m</a:t>
                </a:r>
                <a:r>
                  <a:rPr lang="cs-CZ" dirty="0"/>
                  <a:t> – počet mladých akcií (nových akcií)  </a:t>
                </a:r>
                <a14:m>
                  <m:oMath xmlns:m="http://schemas.openxmlformats.org/officeDocument/2006/math">
                    <m:r>
                      <a:rPr lang="cs-CZ" sz="2200" i="1">
                        <a:latin typeface="Cambria Math"/>
                      </a:rPr>
                      <m:t>𝑚</m:t>
                    </m:r>
                    <m:r>
                      <a:rPr lang="cs-CZ" sz="2200" i="1">
                        <a:latin typeface="Cambria Math"/>
                      </a:rPr>
                      <m:t>=</m:t>
                    </m:r>
                    <m:f>
                      <m:fPr>
                        <m:ctrlPr>
                          <a:rPr lang="cs-CZ" sz="2200" i="1">
                            <a:latin typeface="Cambria Math" panose="02040503050406030204" pitchFamily="18" charset="0"/>
                          </a:rPr>
                        </m:ctrlPr>
                      </m:fPr>
                      <m:num>
                        <m:r>
                          <a:rPr lang="cs-CZ" sz="2200" i="1">
                            <a:latin typeface="Cambria Math"/>
                            <a:ea typeface="Cambria Math"/>
                          </a:rPr>
                          <m:t>∆</m:t>
                        </m:r>
                        <m:r>
                          <a:rPr lang="cs-CZ" sz="2200" i="1">
                            <a:latin typeface="Cambria Math"/>
                            <a:ea typeface="Cambria Math"/>
                          </a:rPr>
                          <m:t>𝑍𝐾</m:t>
                        </m:r>
                      </m:num>
                      <m:den>
                        <m:r>
                          <a:rPr lang="cs-CZ" sz="2200" i="1">
                            <a:latin typeface="Cambria Math"/>
                          </a:rPr>
                          <m:t>𝑁𝐻</m:t>
                        </m:r>
                        <m:r>
                          <a:rPr lang="cs-CZ" sz="2200" i="1">
                            <a:latin typeface="Cambria Math"/>
                          </a:rPr>
                          <m:t> </m:t>
                        </m:r>
                        <m:r>
                          <a:rPr lang="cs-CZ" sz="2200" i="1">
                            <a:latin typeface="Cambria Math"/>
                          </a:rPr>
                          <m:t>𝑎𝑘𝑐𝑖𝑒</m:t>
                        </m:r>
                      </m:den>
                    </m:f>
                  </m:oMath>
                </a14:m>
                <a:r>
                  <a:rPr lang="cs-CZ" sz="2200" dirty="0"/>
                  <a:t>	</a:t>
                </a:r>
                <a14:m>
                  <m:oMath xmlns:m="http://schemas.openxmlformats.org/officeDocument/2006/math">
                    <m:r>
                      <a:rPr lang="cs-CZ" sz="2200" i="1">
                        <a:latin typeface="Cambria Math"/>
                      </a:rPr>
                      <m:t>𝑚</m:t>
                    </m:r>
                    <m:r>
                      <a:rPr lang="cs-CZ" sz="2200" i="1">
                        <a:latin typeface="Cambria Math"/>
                      </a:rPr>
                      <m:t>= </m:t>
                    </m:r>
                    <m:f>
                      <m:fPr>
                        <m:ctrlPr>
                          <a:rPr lang="cs-CZ" sz="2200" i="1">
                            <a:latin typeface="Cambria Math" panose="02040503050406030204" pitchFamily="18" charset="0"/>
                          </a:rPr>
                        </m:ctrlPr>
                      </m:fPr>
                      <m:num>
                        <m:r>
                          <a:rPr lang="cs-CZ" sz="2200" i="1">
                            <a:latin typeface="Cambria Math"/>
                          </a:rPr>
                          <m:t>𝑝𝑜</m:t>
                        </m:r>
                        <m:r>
                          <a:rPr lang="cs-CZ" sz="2200" i="1">
                            <a:latin typeface="Cambria Math"/>
                          </a:rPr>
                          <m:t>č</m:t>
                        </m:r>
                        <m:r>
                          <a:rPr lang="cs-CZ" sz="2200" i="1">
                            <a:latin typeface="Cambria Math"/>
                          </a:rPr>
                          <m:t>𝑒𝑡</m:t>
                        </m:r>
                        <m:r>
                          <a:rPr lang="cs-CZ" sz="2200" i="1">
                            <a:latin typeface="Cambria Math"/>
                          </a:rPr>
                          <m:t> </m:t>
                        </m:r>
                        <m:r>
                          <a:rPr lang="cs-CZ" sz="2200" i="1">
                            <a:latin typeface="Cambria Math"/>
                          </a:rPr>
                          <m:t>𝑠𝑡𝑎𝑟</m:t>
                        </m:r>
                        <m:r>
                          <a:rPr lang="cs-CZ" sz="2200" i="1">
                            <a:latin typeface="Cambria Math"/>
                          </a:rPr>
                          <m:t>ý</m:t>
                        </m:r>
                        <m:r>
                          <a:rPr lang="cs-CZ" sz="2200" i="1">
                            <a:latin typeface="Cambria Math"/>
                          </a:rPr>
                          <m:t>𝑐h</m:t>
                        </m:r>
                        <m:r>
                          <a:rPr lang="cs-CZ" sz="2200" i="1">
                            <a:latin typeface="Cambria Math"/>
                          </a:rPr>
                          <m:t> </m:t>
                        </m:r>
                        <m:r>
                          <a:rPr lang="cs-CZ" sz="2200" i="1">
                            <a:latin typeface="Cambria Math"/>
                          </a:rPr>
                          <m:t>𝑎𝑘𝑐𝑖</m:t>
                        </m:r>
                        <m:r>
                          <a:rPr lang="cs-CZ" sz="2200" i="1">
                            <a:latin typeface="Cambria Math"/>
                          </a:rPr>
                          <m:t>í</m:t>
                        </m:r>
                      </m:num>
                      <m:den>
                        <m:r>
                          <a:rPr lang="cs-CZ" sz="2200" b="0" i="1" smtClean="0">
                            <a:latin typeface="Cambria Math" panose="02040503050406030204" pitchFamily="18" charset="0"/>
                          </a:rPr>
                          <m:t>𝑢𝑝𝑖𝑜𝑠𝑣𝑎𝑐</m:t>
                        </m:r>
                        <m:r>
                          <a:rPr lang="cs-CZ" sz="2200" b="0" i="1" smtClean="0">
                            <a:latin typeface="Cambria Math" panose="02040503050406030204" pitchFamily="18" charset="0"/>
                          </a:rPr>
                          <m:t>í </m:t>
                        </m:r>
                        <m:r>
                          <a:rPr lang="cs-CZ" sz="2200" i="1">
                            <a:latin typeface="Cambria Math"/>
                          </a:rPr>
                          <m:t>𝑝𝑜𝑚</m:t>
                        </m:r>
                        <m:r>
                          <a:rPr lang="cs-CZ" sz="2200" i="1">
                            <a:latin typeface="Cambria Math"/>
                          </a:rPr>
                          <m:t>ě</m:t>
                        </m:r>
                        <m:r>
                          <a:rPr lang="cs-CZ" sz="2200" i="1">
                            <a:latin typeface="Cambria Math"/>
                          </a:rPr>
                          <m:t>𝑟</m:t>
                        </m:r>
                      </m:den>
                    </m:f>
                  </m:oMath>
                </a14:m>
                <a:endParaRPr lang="cs-CZ" sz="2200"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68442" y="1227220"/>
                <a:ext cx="11833057" cy="5185010"/>
              </a:xfrm>
              <a:blipFill rotWithShape="0">
                <a:blip r:embed="rId2"/>
                <a:stretch>
                  <a:fillRect l="-927" t="-1880" r="-1391" b="-823"/>
                </a:stretch>
              </a:blipFill>
            </p:spPr>
            <p:txBody>
              <a:bodyPr/>
              <a:lstStyle/>
              <a:p>
                <a:r>
                  <a:rPr lang="cs-CZ">
                    <a:noFill/>
                  </a:rPr>
                  <a:t> </a:t>
                </a:r>
              </a:p>
            </p:txBody>
          </p:sp>
        </mc:Fallback>
      </mc:AlternateContent>
    </p:spTree>
    <p:extLst>
      <p:ext uri="{BB962C8B-B14F-4D97-AF65-F5344CB8AC3E}">
        <p14:creationId xmlns:p14="http://schemas.microsoft.com/office/powerpoint/2010/main" val="148479386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dirty="0"/>
              <a:t>Cena předkupního práva k nákupu mladých akcií</a:t>
            </a:r>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68442" y="1227220"/>
                <a:ext cx="11833057" cy="5185010"/>
              </a:xfrm>
            </p:spPr>
            <p:txBody>
              <a:bodyPr>
                <a:normAutofit/>
              </a:bodyPr>
              <a:lstStyle/>
              <a:p>
                <a:pPr algn="just"/>
                <a:r>
                  <a:rPr lang="cs-CZ" sz="2400" dirty="0"/>
                  <a:t>Pokud předkupní právo dává možnost zakoupit mladé akcie za výhodnější kurz, než jaký je aktuální kurz na trhu, potom má předkupní právo určitou cenu.</a:t>
                </a:r>
              </a:p>
              <a:p>
                <a:pPr algn="just"/>
                <a:endParaRPr lang="cs-CZ" sz="2400" dirty="0"/>
              </a:p>
              <a:p>
                <a:pPr algn="just"/>
                <a:r>
                  <a:rPr lang="cs-CZ" sz="2400" b="1" dirty="0"/>
                  <a:t>Před datem ex-předkupní právo</a:t>
                </a:r>
                <a:r>
                  <a:rPr lang="cs-CZ" sz="2400" dirty="0"/>
                  <a:t>:</a:t>
                </a:r>
              </a:p>
              <a:p>
                <a:pPr algn="just"/>
                <a:endParaRPr lang="cs-CZ" sz="2400" dirty="0"/>
              </a:p>
              <a:p>
                <a:pPr marL="0" indent="0" algn="just">
                  <a:buNone/>
                </a:pPr>
                <a14:m>
                  <m:oMathPara xmlns:m="http://schemas.openxmlformats.org/officeDocument/2006/math">
                    <m:oMathParaPr>
                      <m:jc m:val="centerGroup"/>
                    </m:oMathParaPr>
                    <m:oMath xmlns:m="http://schemas.openxmlformats.org/officeDocument/2006/math">
                      <m:r>
                        <a:rPr lang="cs-CZ" sz="2400" i="1">
                          <a:latin typeface="Cambria Math" panose="02040503050406030204" pitchFamily="18" charset="0"/>
                        </a:rPr>
                        <m:t>𝐶𝑃𝑃</m:t>
                      </m:r>
                      <m:r>
                        <a:rPr lang="cs-CZ" sz="2400" i="1">
                          <a:latin typeface="Cambria Math" panose="02040503050406030204" pitchFamily="18" charset="0"/>
                        </a:rPr>
                        <m:t>=</m:t>
                      </m:r>
                      <m:f>
                        <m:fPr>
                          <m:ctrlPr>
                            <a:rPr lang="cs-CZ" sz="2400" i="1">
                              <a:latin typeface="Cambria Math" panose="02040503050406030204" pitchFamily="18" charset="0"/>
                            </a:rPr>
                          </m:ctrlPr>
                        </m:fPr>
                        <m:num>
                          <m:sSub>
                            <m:sSubPr>
                              <m:ctrlPr>
                                <a:rPr lang="cs-CZ" sz="2400" i="1">
                                  <a:latin typeface="Cambria Math" panose="02040503050406030204" pitchFamily="18" charset="0"/>
                                </a:rPr>
                              </m:ctrlPr>
                            </m:sSubPr>
                            <m:e>
                              <m:r>
                                <a:rPr lang="cs-CZ" sz="2400" i="1">
                                  <a:latin typeface="Cambria Math" panose="02040503050406030204" pitchFamily="18" charset="0"/>
                                </a:rPr>
                                <m:t>𝑃𝐶</m:t>
                              </m:r>
                            </m:e>
                            <m:sub>
                              <m:r>
                                <a:rPr lang="cs-CZ" sz="2400" i="1">
                                  <a:latin typeface="Cambria Math" panose="02040503050406030204" pitchFamily="18" charset="0"/>
                                </a:rPr>
                                <m:t>𝑃𝑃</m:t>
                              </m:r>
                            </m:sub>
                          </m:sSub>
                          <m:r>
                            <a:rPr lang="cs-CZ" sz="2400" i="1">
                              <a:latin typeface="Cambria Math" panose="02040503050406030204" pitchFamily="18" charset="0"/>
                            </a:rPr>
                            <m:t>−</m:t>
                          </m:r>
                          <m:r>
                            <a:rPr lang="cs-CZ" sz="2400" i="1">
                              <a:latin typeface="Cambria Math" panose="02040503050406030204" pitchFamily="18" charset="0"/>
                            </a:rPr>
                            <m:t>𝑈𝐶</m:t>
                          </m:r>
                        </m:num>
                        <m:den>
                          <m:r>
                            <a:rPr lang="cs-CZ" sz="2400" i="1">
                              <a:latin typeface="Cambria Math" panose="02040503050406030204" pitchFamily="18" charset="0"/>
                            </a:rPr>
                            <m:t>𝑈𝑃</m:t>
                          </m:r>
                          <m:r>
                            <a:rPr lang="cs-CZ" sz="2400" i="1">
                              <a:latin typeface="Cambria Math" panose="02040503050406030204" pitchFamily="18" charset="0"/>
                            </a:rPr>
                            <m:t>+1</m:t>
                          </m:r>
                        </m:den>
                      </m:f>
                    </m:oMath>
                  </m:oMathPara>
                </a14:m>
                <a:endParaRPr lang="cs-CZ" sz="2400" dirty="0"/>
              </a:p>
              <a:p>
                <a:pPr algn="just"/>
                <a:endParaRPr lang="cs-CZ" sz="2400" dirty="0"/>
              </a:p>
              <a:p>
                <a:pPr algn="just"/>
                <a14:m>
                  <m:oMath xmlns:m="http://schemas.openxmlformats.org/officeDocument/2006/math">
                    <m:r>
                      <a:rPr lang="cs-CZ" sz="2400" i="1">
                        <a:latin typeface="Cambria Math" panose="02040503050406030204" pitchFamily="18" charset="0"/>
                      </a:rPr>
                      <m:t>𝐶𝑃𝑃</m:t>
                    </m:r>
                  </m:oMath>
                </a14:m>
                <a:r>
                  <a:rPr lang="cs-CZ" sz="2400" dirty="0"/>
                  <a:t> – cena předkupního práva</a:t>
                </a:r>
              </a:p>
              <a:p>
                <a:pPr algn="just"/>
                <a14:m>
                  <m:oMath xmlns:m="http://schemas.openxmlformats.org/officeDocument/2006/math">
                    <m:sSub>
                      <m:sSubPr>
                        <m:ctrlPr>
                          <a:rPr lang="cs-CZ" sz="2400" i="1">
                            <a:latin typeface="Cambria Math" panose="02040503050406030204" pitchFamily="18" charset="0"/>
                          </a:rPr>
                        </m:ctrlPr>
                      </m:sSubPr>
                      <m:e>
                        <m:r>
                          <a:rPr lang="cs-CZ" sz="2400" i="1">
                            <a:latin typeface="Cambria Math" panose="02040503050406030204" pitchFamily="18" charset="0"/>
                          </a:rPr>
                          <m:t>𝑃𝐶</m:t>
                        </m:r>
                      </m:e>
                      <m:sub>
                        <m:r>
                          <a:rPr lang="cs-CZ" sz="2400" i="1">
                            <a:latin typeface="Cambria Math" panose="02040503050406030204" pitchFamily="18" charset="0"/>
                          </a:rPr>
                          <m:t>𝑃𝑃</m:t>
                        </m:r>
                      </m:sub>
                    </m:sSub>
                  </m:oMath>
                </a14:m>
                <a:r>
                  <a:rPr lang="cs-CZ" sz="2400" dirty="0"/>
                  <a:t> - promptní cena akcie s předkupním právem</a:t>
                </a:r>
              </a:p>
              <a:p>
                <a:pPr algn="just"/>
                <a:r>
                  <a:rPr lang="cs-CZ" sz="2400" dirty="0"/>
                  <a:t>UC – upisovací cena</a:t>
                </a:r>
              </a:p>
              <a:p>
                <a:pPr algn="just"/>
                <a:r>
                  <a:rPr lang="cs-CZ" sz="2400" dirty="0"/>
                  <a:t>UP – upisovací poměr</a:t>
                </a:r>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68442" y="1227220"/>
                <a:ext cx="11833057" cy="5185010"/>
              </a:xfrm>
              <a:blipFill rotWithShape="0">
                <a:blip r:embed="rId2"/>
                <a:stretch>
                  <a:fillRect l="-721" t="-1645" r="-773"/>
                </a:stretch>
              </a:blipFill>
            </p:spPr>
            <p:txBody>
              <a:bodyPr/>
              <a:lstStyle/>
              <a:p>
                <a:r>
                  <a:rPr lang="cs-CZ">
                    <a:noFill/>
                  </a:rPr>
                  <a:t> </a:t>
                </a:r>
              </a:p>
            </p:txBody>
          </p:sp>
        </mc:Fallback>
      </mc:AlternateContent>
    </p:spTree>
    <p:extLst>
      <p:ext uri="{BB962C8B-B14F-4D97-AF65-F5344CB8AC3E}">
        <p14:creationId xmlns:p14="http://schemas.microsoft.com/office/powerpoint/2010/main" val="220685021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68442" y="1227220"/>
                <a:ext cx="11833057" cy="5185010"/>
              </a:xfrm>
            </p:spPr>
            <p:txBody>
              <a:bodyPr>
                <a:normAutofit/>
              </a:bodyPr>
              <a:lstStyle/>
              <a:p>
                <a:r>
                  <a:rPr lang="cs-CZ" sz="3200" b="1" dirty="0"/>
                  <a:t>V den či po datu ex-předkupní právo:</a:t>
                </a:r>
              </a:p>
              <a:p>
                <a:endParaRPr lang="cs-CZ" sz="3200" dirty="0"/>
              </a:p>
              <a:p>
                <a:pPr marL="0" indent="0" algn="just">
                  <a:buNone/>
                </a:pPr>
                <a14:m>
                  <m:oMathPara xmlns:m="http://schemas.openxmlformats.org/officeDocument/2006/math">
                    <m:oMathParaPr>
                      <m:jc m:val="centerGroup"/>
                    </m:oMathParaPr>
                    <m:oMath xmlns:m="http://schemas.openxmlformats.org/officeDocument/2006/math">
                      <m:r>
                        <a:rPr lang="cs-CZ" sz="3200" i="1">
                          <a:latin typeface="Cambria Math" panose="02040503050406030204" pitchFamily="18" charset="0"/>
                        </a:rPr>
                        <m:t>𝐶𝑃𝑃</m:t>
                      </m:r>
                      <m:r>
                        <a:rPr lang="cs-CZ" sz="3200" i="1">
                          <a:latin typeface="Cambria Math" panose="02040503050406030204" pitchFamily="18" charset="0"/>
                        </a:rPr>
                        <m:t>=</m:t>
                      </m:r>
                      <m:f>
                        <m:fPr>
                          <m:ctrlPr>
                            <a:rPr lang="cs-CZ" sz="3200" i="1">
                              <a:latin typeface="Cambria Math" panose="02040503050406030204" pitchFamily="18" charset="0"/>
                            </a:rPr>
                          </m:ctrlPr>
                        </m:fPr>
                        <m:num>
                          <m:sSub>
                            <m:sSubPr>
                              <m:ctrlPr>
                                <a:rPr lang="cs-CZ" sz="3200" i="1">
                                  <a:latin typeface="Cambria Math" panose="02040503050406030204" pitchFamily="18" charset="0"/>
                                </a:rPr>
                              </m:ctrlPr>
                            </m:sSubPr>
                            <m:e>
                              <m:r>
                                <a:rPr lang="cs-CZ" sz="3200" i="1">
                                  <a:latin typeface="Cambria Math" panose="02040503050406030204" pitchFamily="18" charset="0"/>
                                </a:rPr>
                                <m:t>𝑃𝐶</m:t>
                              </m:r>
                            </m:e>
                            <m:sub>
                              <m:r>
                                <a:rPr lang="cs-CZ" sz="3200" i="1">
                                  <a:latin typeface="Cambria Math" panose="02040503050406030204" pitchFamily="18" charset="0"/>
                                </a:rPr>
                                <m:t>𝐸𝑋</m:t>
                              </m:r>
                            </m:sub>
                          </m:sSub>
                          <m:r>
                            <a:rPr lang="cs-CZ" sz="3200" i="1">
                              <a:latin typeface="Cambria Math" panose="02040503050406030204" pitchFamily="18" charset="0"/>
                            </a:rPr>
                            <m:t>−</m:t>
                          </m:r>
                          <m:r>
                            <a:rPr lang="cs-CZ" sz="3200" i="1">
                              <a:latin typeface="Cambria Math" panose="02040503050406030204" pitchFamily="18" charset="0"/>
                            </a:rPr>
                            <m:t>𝑈𝐶</m:t>
                          </m:r>
                        </m:num>
                        <m:den>
                          <m:r>
                            <a:rPr lang="cs-CZ" sz="3200" i="1">
                              <a:latin typeface="Cambria Math" panose="02040503050406030204" pitchFamily="18" charset="0"/>
                            </a:rPr>
                            <m:t>𝑈𝑃</m:t>
                          </m:r>
                        </m:den>
                      </m:f>
                    </m:oMath>
                  </m:oMathPara>
                </a14:m>
                <a:endParaRPr lang="cs-CZ" sz="3200" dirty="0"/>
              </a:p>
              <a:p>
                <a:pPr algn="just"/>
                <a:endParaRPr lang="cs-CZ" sz="3200" dirty="0"/>
              </a:p>
              <a:p>
                <a:pPr algn="just"/>
                <a14:m>
                  <m:oMath xmlns:m="http://schemas.openxmlformats.org/officeDocument/2006/math">
                    <m:r>
                      <a:rPr lang="cs-CZ" sz="3200" i="1">
                        <a:latin typeface="Cambria Math" panose="02040503050406030204" pitchFamily="18" charset="0"/>
                      </a:rPr>
                      <m:t>𝐶𝑃𝑃</m:t>
                    </m:r>
                  </m:oMath>
                </a14:m>
                <a:r>
                  <a:rPr lang="cs-CZ" sz="3200" dirty="0"/>
                  <a:t> – cena předkupního práva</a:t>
                </a:r>
              </a:p>
              <a:p>
                <a:pPr algn="just"/>
                <a14:m>
                  <m:oMath xmlns:m="http://schemas.openxmlformats.org/officeDocument/2006/math">
                    <m:sSub>
                      <m:sSubPr>
                        <m:ctrlPr>
                          <a:rPr lang="cs-CZ" sz="3200" i="1">
                            <a:latin typeface="Cambria Math" panose="02040503050406030204" pitchFamily="18" charset="0"/>
                          </a:rPr>
                        </m:ctrlPr>
                      </m:sSubPr>
                      <m:e>
                        <m:r>
                          <a:rPr lang="cs-CZ" sz="3200" i="1">
                            <a:latin typeface="Cambria Math" panose="02040503050406030204" pitchFamily="18" charset="0"/>
                          </a:rPr>
                          <m:t>𝑃𝐶</m:t>
                        </m:r>
                      </m:e>
                      <m:sub>
                        <m:r>
                          <a:rPr lang="cs-CZ" sz="3200" i="1">
                            <a:latin typeface="Cambria Math" panose="02040503050406030204" pitchFamily="18" charset="0"/>
                          </a:rPr>
                          <m:t>𝐸𝑋</m:t>
                        </m:r>
                      </m:sub>
                    </m:sSub>
                  </m:oMath>
                </a14:m>
                <a:r>
                  <a:rPr lang="cs-CZ" sz="3200" dirty="0"/>
                  <a:t> - promptní cena akcie bez předkupního práva</a:t>
                </a:r>
              </a:p>
              <a:p>
                <a:pPr algn="just"/>
                <a:r>
                  <a:rPr lang="cs-CZ" sz="3200" dirty="0"/>
                  <a:t>UC – upisovací cena</a:t>
                </a:r>
              </a:p>
              <a:p>
                <a:pPr algn="just"/>
                <a:r>
                  <a:rPr lang="cs-CZ" sz="3200" dirty="0"/>
                  <a:t>UP – upisovací poměr</a:t>
                </a:r>
              </a:p>
              <a:p>
                <a:endParaRPr lang="cs-CZ" sz="3200" dirty="0"/>
              </a:p>
              <a:p>
                <a:endParaRPr lang="cs-CZ" sz="3200" dirty="0"/>
              </a:p>
              <a:p>
                <a:endParaRPr lang="cs-CZ" sz="3200"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68442" y="1227220"/>
                <a:ext cx="11833057" cy="5185010"/>
              </a:xfrm>
              <a:blipFill rotWithShape="0">
                <a:blip r:embed="rId2"/>
                <a:stretch>
                  <a:fillRect l="-1185" t="-2468"/>
                </a:stretch>
              </a:blipFill>
            </p:spPr>
            <p:txBody>
              <a:bodyPr/>
              <a:lstStyle/>
              <a:p>
                <a:r>
                  <a:rPr lang="cs-CZ">
                    <a:noFill/>
                  </a:rPr>
                  <a:t> </a:t>
                </a:r>
              </a:p>
            </p:txBody>
          </p:sp>
        </mc:Fallback>
      </mc:AlternateContent>
    </p:spTree>
    <p:extLst>
      <p:ext uri="{BB962C8B-B14F-4D97-AF65-F5344CB8AC3E}">
        <p14:creationId xmlns:p14="http://schemas.microsoft.com/office/powerpoint/2010/main" val="316251070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8442" y="0"/>
            <a:ext cx="10120082" cy="677814"/>
          </a:xfrm>
        </p:spPr>
        <p:txBody>
          <a:bodyPr/>
          <a:lstStyle/>
          <a:p>
            <a:r>
              <a:rPr lang="cs-CZ" dirty="0"/>
              <a:t>Cena předkupního práva při vyloučení dividendového nároku mladých akcií</a:t>
            </a:r>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68442" y="1227220"/>
                <a:ext cx="11833057" cy="5185010"/>
              </a:xfrm>
            </p:spPr>
            <p:txBody>
              <a:bodyPr>
                <a:normAutofit fontScale="85000" lnSpcReduction="20000"/>
              </a:bodyPr>
              <a:lstStyle/>
              <a:p>
                <a:pPr algn="just"/>
                <a:r>
                  <a:rPr lang="cs-CZ" dirty="0"/>
                  <a:t>S mladými akciemi je spojeno i právo na dividendu ze zisku dosaženého v roce, v němž došlo ke zvýšení základního kapitálu.</a:t>
                </a:r>
              </a:p>
              <a:p>
                <a:pPr algn="just"/>
                <a:r>
                  <a:rPr lang="cs-CZ" dirty="0"/>
                  <a:t>Stanovy akciové společnosti však mohou stanovit, že mladé akcie v roce své emise nemají dividendové oprávnění, tedy že z nich neplyne majiteli dividenda ze zisku.</a:t>
                </a:r>
              </a:p>
              <a:p>
                <a:pPr algn="just"/>
                <a:r>
                  <a:rPr lang="cs-CZ" dirty="0"/>
                  <a:t>To se samozřejmě projeví v ceně předkupního práva snížením jeho výše.</a:t>
                </a:r>
              </a:p>
              <a:p>
                <a:pPr algn="just"/>
                <a:endParaRPr lang="cs-CZ" dirty="0"/>
              </a:p>
              <a:p>
                <a:pPr algn="just"/>
                <a:r>
                  <a:rPr lang="cs-CZ" dirty="0"/>
                  <a:t>Cena předkupního práva pro cenu </a:t>
                </a:r>
                <a:r>
                  <a:rPr lang="cs-CZ" b="1" dirty="0"/>
                  <a:t>před ex-datem</a:t>
                </a:r>
                <a:r>
                  <a:rPr lang="cs-CZ" dirty="0"/>
                  <a:t>:</a:t>
                </a:r>
              </a:p>
              <a:p>
                <a:pPr marL="0" indent="0" algn="just">
                  <a:buNone/>
                </a:pPr>
                <a14:m>
                  <m:oMathPara xmlns:m="http://schemas.openxmlformats.org/officeDocument/2006/math">
                    <m:oMathParaPr>
                      <m:jc m:val="centerGroup"/>
                    </m:oMathParaPr>
                    <m:oMath xmlns:m="http://schemas.openxmlformats.org/officeDocument/2006/math">
                      <m:r>
                        <a:rPr lang="cs-CZ" i="1">
                          <a:latin typeface="Cambria Math" panose="02040503050406030204" pitchFamily="18" charset="0"/>
                        </a:rPr>
                        <m:t>𝐶𝑃𝑃</m:t>
                      </m:r>
                      <m:r>
                        <a:rPr lang="cs-CZ" i="1">
                          <a:latin typeface="Cambria Math" panose="02040503050406030204" pitchFamily="18" charset="0"/>
                        </a:rPr>
                        <m:t>=</m:t>
                      </m:r>
                      <m:f>
                        <m:fPr>
                          <m:ctrlPr>
                            <a:rPr lang="cs-CZ" i="1">
                              <a:latin typeface="Cambria Math" panose="02040503050406030204" pitchFamily="18" charset="0"/>
                            </a:rPr>
                          </m:ctrlPr>
                        </m:fPr>
                        <m:num>
                          <m:sSub>
                            <m:sSubPr>
                              <m:ctrlPr>
                                <a:rPr lang="cs-CZ" i="1">
                                  <a:latin typeface="Cambria Math" panose="02040503050406030204" pitchFamily="18" charset="0"/>
                                </a:rPr>
                              </m:ctrlPr>
                            </m:sSubPr>
                            <m:e>
                              <m:r>
                                <a:rPr lang="cs-CZ" i="1">
                                  <a:latin typeface="Cambria Math" panose="02040503050406030204" pitchFamily="18" charset="0"/>
                                </a:rPr>
                                <m:t>𝑃𝐶</m:t>
                              </m:r>
                            </m:e>
                            <m:sub>
                              <m:r>
                                <a:rPr lang="cs-CZ" i="1">
                                  <a:latin typeface="Cambria Math" panose="02040503050406030204" pitchFamily="18" charset="0"/>
                                </a:rPr>
                                <m:t>𝑃𝑃</m:t>
                              </m:r>
                            </m:sub>
                          </m:sSub>
                          <m:r>
                            <a:rPr lang="cs-CZ" i="1">
                              <a:latin typeface="Cambria Math" panose="02040503050406030204" pitchFamily="18" charset="0"/>
                            </a:rPr>
                            <m:t>−</m:t>
                          </m:r>
                          <m:r>
                            <a:rPr lang="cs-CZ" i="1">
                              <a:latin typeface="Cambria Math" panose="02040503050406030204" pitchFamily="18" charset="0"/>
                            </a:rPr>
                            <m:t>𝑈𝐶</m:t>
                          </m:r>
                          <m:r>
                            <a:rPr lang="cs-CZ" i="1">
                              <a:latin typeface="Cambria Math" panose="02040503050406030204" pitchFamily="18" charset="0"/>
                            </a:rPr>
                            <m:t>−</m:t>
                          </m:r>
                          <m:r>
                            <a:rPr lang="cs-CZ" i="1">
                              <a:latin typeface="Cambria Math" panose="02040503050406030204" pitchFamily="18" charset="0"/>
                            </a:rPr>
                            <m:t>𝐷</m:t>
                          </m:r>
                        </m:num>
                        <m:den>
                          <m:r>
                            <a:rPr lang="cs-CZ" i="1">
                              <a:latin typeface="Cambria Math" panose="02040503050406030204" pitchFamily="18" charset="0"/>
                            </a:rPr>
                            <m:t>𝑈𝑃</m:t>
                          </m:r>
                          <m:r>
                            <a:rPr lang="cs-CZ" i="1">
                              <a:latin typeface="Cambria Math" panose="02040503050406030204" pitchFamily="18" charset="0"/>
                            </a:rPr>
                            <m:t>+1</m:t>
                          </m:r>
                        </m:den>
                      </m:f>
                    </m:oMath>
                  </m:oMathPara>
                </a14:m>
                <a:endParaRPr lang="cs-CZ" dirty="0"/>
              </a:p>
              <a:p>
                <a:pPr algn="just"/>
                <a:endParaRPr lang="cs-CZ" dirty="0"/>
              </a:p>
              <a:p>
                <a:pPr algn="just"/>
                <a14:m>
                  <m:oMath xmlns:m="http://schemas.openxmlformats.org/officeDocument/2006/math">
                    <m:r>
                      <a:rPr lang="cs-CZ" i="1">
                        <a:latin typeface="Cambria Math" panose="02040503050406030204" pitchFamily="18" charset="0"/>
                      </a:rPr>
                      <m:t>𝐷</m:t>
                    </m:r>
                  </m:oMath>
                </a14:m>
                <a:r>
                  <a:rPr lang="cs-CZ" dirty="0"/>
                  <a:t> – výše dividendy v daném roce</a:t>
                </a:r>
              </a:p>
              <a:p>
                <a:pPr algn="just"/>
                <a:endParaRPr lang="cs-CZ" dirty="0"/>
              </a:p>
              <a:p>
                <a:pPr algn="just"/>
                <a:r>
                  <a:rPr lang="cs-CZ" dirty="0"/>
                  <a:t>Cena </a:t>
                </a:r>
                <a:r>
                  <a:rPr lang="cs-CZ" b="1" dirty="0"/>
                  <a:t>po ex-datu</a:t>
                </a:r>
                <a:r>
                  <a:rPr lang="cs-CZ" dirty="0"/>
                  <a:t>:</a:t>
                </a:r>
              </a:p>
              <a:p>
                <a:pPr marL="0" indent="0" algn="just">
                  <a:buNone/>
                </a:pPr>
                <a14:m>
                  <m:oMathPara xmlns:m="http://schemas.openxmlformats.org/officeDocument/2006/math">
                    <m:oMathParaPr>
                      <m:jc m:val="centerGroup"/>
                    </m:oMathParaPr>
                    <m:oMath xmlns:m="http://schemas.openxmlformats.org/officeDocument/2006/math">
                      <m:r>
                        <a:rPr lang="cs-CZ" i="1">
                          <a:latin typeface="Cambria Math" panose="02040503050406030204" pitchFamily="18" charset="0"/>
                        </a:rPr>
                        <m:t>𝐶𝑃𝑃</m:t>
                      </m:r>
                      <m:r>
                        <a:rPr lang="cs-CZ" i="1">
                          <a:latin typeface="Cambria Math" panose="02040503050406030204" pitchFamily="18" charset="0"/>
                        </a:rPr>
                        <m:t>=</m:t>
                      </m:r>
                      <m:f>
                        <m:fPr>
                          <m:ctrlPr>
                            <a:rPr lang="cs-CZ" i="1">
                              <a:latin typeface="Cambria Math" panose="02040503050406030204" pitchFamily="18" charset="0"/>
                            </a:rPr>
                          </m:ctrlPr>
                        </m:fPr>
                        <m:num>
                          <m:sSub>
                            <m:sSubPr>
                              <m:ctrlPr>
                                <a:rPr lang="cs-CZ" i="1">
                                  <a:latin typeface="Cambria Math" panose="02040503050406030204" pitchFamily="18" charset="0"/>
                                </a:rPr>
                              </m:ctrlPr>
                            </m:sSubPr>
                            <m:e>
                              <m:r>
                                <a:rPr lang="cs-CZ" i="1">
                                  <a:latin typeface="Cambria Math" panose="02040503050406030204" pitchFamily="18" charset="0"/>
                                </a:rPr>
                                <m:t>𝑃𝐶</m:t>
                              </m:r>
                            </m:e>
                            <m:sub>
                              <m:r>
                                <a:rPr lang="cs-CZ" i="1">
                                  <a:latin typeface="Cambria Math" panose="02040503050406030204" pitchFamily="18" charset="0"/>
                                </a:rPr>
                                <m:t>𝐸𝑋</m:t>
                              </m:r>
                            </m:sub>
                          </m:sSub>
                          <m:r>
                            <a:rPr lang="cs-CZ" i="1">
                              <a:latin typeface="Cambria Math" panose="02040503050406030204" pitchFamily="18" charset="0"/>
                            </a:rPr>
                            <m:t>−</m:t>
                          </m:r>
                          <m:r>
                            <a:rPr lang="cs-CZ" i="1">
                              <a:latin typeface="Cambria Math" panose="02040503050406030204" pitchFamily="18" charset="0"/>
                            </a:rPr>
                            <m:t>𝑈𝐶</m:t>
                          </m:r>
                          <m:r>
                            <a:rPr lang="cs-CZ" i="1">
                              <a:latin typeface="Cambria Math" panose="02040503050406030204" pitchFamily="18" charset="0"/>
                            </a:rPr>
                            <m:t>−</m:t>
                          </m:r>
                          <m:r>
                            <a:rPr lang="cs-CZ" i="1">
                              <a:latin typeface="Cambria Math" panose="02040503050406030204" pitchFamily="18" charset="0"/>
                            </a:rPr>
                            <m:t>𝐷</m:t>
                          </m:r>
                        </m:num>
                        <m:den>
                          <m:r>
                            <a:rPr lang="cs-CZ" i="1">
                              <a:latin typeface="Cambria Math" panose="02040503050406030204" pitchFamily="18" charset="0"/>
                            </a:rPr>
                            <m:t>𝑈𝑃</m:t>
                          </m:r>
                        </m:den>
                      </m:f>
                    </m:oMath>
                  </m:oMathPara>
                </a14:m>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68442" y="1227220"/>
                <a:ext cx="11833057" cy="5185010"/>
              </a:xfrm>
              <a:blipFill rotWithShape="0">
                <a:blip r:embed="rId2"/>
                <a:stretch>
                  <a:fillRect l="-721" t="-2703" r="-773"/>
                </a:stretch>
              </a:blipFill>
            </p:spPr>
            <p:txBody>
              <a:bodyPr/>
              <a:lstStyle/>
              <a:p>
                <a:r>
                  <a:rPr lang="cs-CZ">
                    <a:noFill/>
                  </a:rPr>
                  <a:t> </a:t>
                </a:r>
              </a:p>
            </p:txBody>
          </p:sp>
        </mc:Fallback>
      </mc:AlternateContent>
    </p:spTree>
    <p:extLst>
      <p:ext uri="{BB962C8B-B14F-4D97-AF65-F5344CB8AC3E}">
        <p14:creationId xmlns:p14="http://schemas.microsoft.com/office/powerpoint/2010/main" val="117999255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dirty="0"/>
              <a:t>Příklad</a:t>
            </a:r>
          </a:p>
        </p:txBody>
      </p:sp>
      <p:sp>
        <p:nvSpPr>
          <p:cNvPr id="3" name="Zástupný symbol pro obsah 2"/>
          <p:cNvSpPr>
            <a:spLocks noGrp="1"/>
          </p:cNvSpPr>
          <p:nvPr>
            <p:ph idx="4294967295"/>
          </p:nvPr>
        </p:nvSpPr>
        <p:spPr>
          <a:xfrm>
            <a:off x="168442" y="1227220"/>
            <a:ext cx="11833057" cy="5185010"/>
          </a:xfrm>
        </p:spPr>
        <p:txBody>
          <a:bodyPr>
            <a:normAutofit/>
          </a:bodyPr>
          <a:lstStyle/>
          <a:p>
            <a:pPr lvl="0" algn="just"/>
            <a:r>
              <a:rPr lang="cs-CZ" dirty="0"/>
              <a:t>4. Akciová společnost A má základní kapitál 350 mil. Kč, který je rozdělen na 70 tisíc akcií. Akciová společnost se rozhodla zvýšit základní kapitál o 50 mil. Kč emisí nových akcií se stejnou nominální hodnotou.</a:t>
            </a:r>
          </a:p>
          <a:p>
            <a:pPr lvl="1" algn="just"/>
            <a:r>
              <a:rPr lang="cs-CZ" dirty="0"/>
              <a:t>Jaký bude upisovací (odběrní) poměr?</a:t>
            </a:r>
          </a:p>
          <a:p>
            <a:pPr lvl="1" algn="just"/>
            <a:r>
              <a:rPr lang="cs-CZ" dirty="0"/>
              <a:t>Kolik bude nových akcií?</a:t>
            </a:r>
          </a:p>
          <a:p>
            <a:pPr lvl="1" algn="just"/>
            <a:r>
              <a:rPr lang="cs-CZ" dirty="0"/>
              <a:t>Kurz starých akcií byl kotován na úrovni 3100 Kč za akcii. Nové akcie jsou prodávány za 2 300 Kč. Určete hodnotu předkupního práva před oddělením předkupního práva od akcie.</a:t>
            </a:r>
          </a:p>
          <a:p>
            <a:pPr lvl="1" algn="just"/>
            <a:r>
              <a:rPr lang="cs-CZ" dirty="0"/>
              <a:t>Určete hodnotu odběrního práva, pokud se kurz starých akcií, které již v sobě nezahrnují předkupní právo, změní na 3 000 Kč. </a:t>
            </a:r>
          </a:p>
        </p:txBody>
      </p:sp>
    </p:spTree>
    <p:extLst>
      <p:ext uri="{BB962C8B-B14F-4D97-AF65-F5344CB8AC3E}">
        <p14:creationId xmlns:p14="http://schemas.microsoft.com/office/powerpoint/2010/main" val="75178286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dirty="0"/>
              <a:t>Příklad</a:t>
            </a:r>
          </a:p>
        </p:txBody>
      </p:sp>
      <p:sp>
        <p:nvSpPr>
          <p:cNvPr id="3" name="Zástupný symbol pro obsah 2"/>
          <p:cNvSpPr>
            <a:spLocks noGrp="1"/>
          </p:cNvSpPr>
          <p:nvPr>
            <p:ph idx="4294967295"/>
          </p:nvPr>
        </p:nvSpPr>
        <p:spPr>
          <a:xfrm>
            <a:off x="168442" y="1227220"/>
            <a:ext cx="11833057" cy="5185010"/>
          </a:xfrm>
        </p:spPr>
        <p:txBody>
          <a:bodyPr>
            <a:normAutofit/>
          </a:bodyPr>
          <a:lstStyle/>
          <a:p>
            <a:pPr lvl="0" algn="just"/>
            <a:r>
              <a:rPr lang="cs-CZ" dirty="0"/>
              <a:t>5. Určete hodnotu předkupního práva na novou akcii společnosti X, pokud jsou staré akcie společnosti na trhu prodávány za 4 000 Kč a předkupní právo je dosud součástí staré akcie. Upisovací poměr je 4:1 a emisní kurz nových akcí má hodnotu 3 000 Kč. Staré akcie mají navíc nárok na dividendu ve výši 500 Kč.</a:t>
            </a:r>
          </a:p>
          <a:p>
            <a:pPr algn="just"/>
            <a:r>
              <a:rPr lang="cs-CZ" dirty="0"/>
              <a:t>b) Jaká bude hodnota upisovacího práva, pokud se tržní kurz akcie po zahájení upisovací doby sníží o 150 Kč?</a:t>
            </a:r>
          </a:p>
        </p:txBody>
      </p:sp>
    </p:spTree>
    <p:extLst>
      <p:ext uri="{BB962C8B-B14F-4D97-AF65-F5344CB8AC3E}">
        <p14:creationId xmlns:p14="http://schemas.microsoft.com/office/powerpoint/2010/main" val="216968284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dirty="0"/>
              <a:t>Výnos z akcií a jeho měření</a:t>
            </a:r>
          </a:p>
        </p:txBody>
      </p:sp>
      <p:sp>
        <p:nvSpPr>
          <p:cNvPr id="3" name="Zástupný symbol pro obsah 2"/>
          <p:cNvSpPr>
            <a:spLocks noGrp="1"/>
          </p:cNvSpPr>
          <p:nvPr>
            <p:ph idx="4294967295"/>
          </p:nvPr>
        </p:nvSpPr>
        <p:spPr>
          <a:xfrm>
            <a:off x="168442" y="1227220"/>
            <a:ext cx="11833057" cy="5185010"/>
          </a:xfrm>
        </p:spPr>
        <p:txBody>
          <a:bodyPr>
            <a:normAutofit/>
          </a:bodyPr>
          <a:lstStyle/>
          <a:p>
            <a:pPr algn="just"/>
            <a:r>
              <a:rPr lang="cs-CZ" dirty="0"/>
              <a:t>Finanční investice do akcií mohou přinášet investorům výnosy ve třech formách:</a:t>
            </a:r>
          </a:p>
          <a:p>
            <a:pPr lvl="1" algn="just"/>
            <a:r>
              <a:rPr lang="cs-CZ" dirty="0"/>
              <a:t>Dividendy – podíl na zisku společnosti.</a:t>
            </a:r>
          </a:p>
          <a:p>
            <a:pPr lvl="1" algn="just"/>
            <a:r>
              <a:rPr lang="cs-CZ" dirty="0"/>
              <a:t>Kapitálový výnos – plynoucí ze zvýšení ceny akcie během doby její držby.</a:t>
            </a:r>
          </a:p>
          <a:p>
            <a:pPr lvl="1" algn="just"/>
            <a:r>
              <a:rPr lang="cs-CZ" dirty="0"/>
              <a:t>Příjmy plynoucí z prodeje či realizace předkupních práv. </a:t>
            </a:r>
          </a:p>
        </p:txBody>
      </p:sp>
    </p:spTree>
    <p:extLst>
      <p:ext uri="{BB962C8B-B14F-4D97-AF65-F5344CB8AC3E}">
        <p14:creationId xmlns:p14="http://schemas.microsoft.com/office/powerpoint/2010/main" val="177605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Důchod věčný předlhůtní</a:t>
            </a:r>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335360" y="1389184"/>
                <a:ext cx="11856640" cy="4692639"/>
              </a:xfrm>
            </p:spPr>
            <p:txBody>
              <a:bodyPr>
                <a:normAutofit fontScale="92500" lnSpcReduction="20000"/>
              </a:bodyPr>
              <a:lstStyle/>
              <a:p>
                <a:r>
                  <a:rPr lang="cs-CZ" dirty="0"/>
                  <a:t>Důchod, jehož výplata není časově omezena a pravidelné částky jsou vypláceny vždy na počátku určitého časového intervalu </a:t>
                </a:r>
              </a:p>
              <a:p>
                <a:r>
                  <a:rPr lang="cs-CZ" dirty="0"/>
                  <a:t>=</a:t>
                </a:r>
                <a:r>
                  <a:rPr lang="cs-CZ" dirty="0" err="1"/>
                  <a:t>perpetuita</a:t>
                </a:r>
                <a:endParaRPr lang="cs-CZ" dirty="0"/>
              </a:p>
              <a:p>
                <a:endParaRPr lang="cs-CZ" dirty="0"/>
              </a:p>
              <a:p>
                <a:pPr marL="0" indent="0">
                  <a:buNone/>
                </a:pPr>
                <a14:m>
                  <m:oMath xmlns:m="http://schemas.openxmlformats.org/officeDocument/2006/math">
                    <m:r>
                      <a:rPr lang="cs-CZ" i="1">
                        <a:latin typeface="Cambria Math" panose="02040503050406030204" pitchFamily="18" charset="0"/>
                      </a:rPr>
                      <m:t>𝐷</m:t>
                    </m:r>
                    <m:r>
                      <a:rPr lang="cs-CZ" i="1">
                        <a:latin typeface="Cambria Math" panose="02040503050406030204" pitchFamily="18" charset="0"/>
                      </a:rPr>
                      <m:t>=</m:t>
                    </m:r>
                    <m:r>
                      <a:rPr lang="cs-CZ" i="1">
                        <a:latin typeface="Cambria Math" panose="02040503050406030204" pitchFamily="18" charset="0"/>
                      </a:rPr>
                      <m:t>𝑎</m:t>
                    </m:r>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𝑎</m:t>
                        </m:r>
                      </m:num>
                      <m:den>
                        <m:r>
                          <a:rPr lang="cs-CZ" i="1">
                            <a:latin typeface="Cambria Math" panose="02040503050406030204" pitchFamily="18" charset="0"/>
                          </a:rPr>
                          <m:t>𝑖</m:t>
                        </m:r>
                      </m:den>
                    </m:f>
                    <m:r>
                      <a:rPr lang="cs-CZ" i="1">
                        <a:latin typeface="Cambria Math" panose="02040503050406030204" pitchFamily="18" charset="0"/>
                      </a:rPr>
                      <m:t>+</m:t>
                    </m:r>
                    <m:r>
                      <a:rPr lang="cs-CZ" i="1">
                        <a:latin typeface="Cambria Math" panose="02040503050406030204" pitchFamily="18" charset="0"/>
                      </a:rPr>
                      <m:t>𝑃</m:t>
                    </m:r>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𝑎</m:t>
                        </m:r>
                        <m:r>
                          <a:rPr lang="en-US" i="1">
                            <a:latin typeface="Cambria Math" panose="02040503050406030204" pitchFamily="18" charset="0"/>
                          </a:rPr>
                          <m:t>∗</m:t>
                        </m:r>
                        <m:d>
                          <m:dPr>
                            <m:ctrlPr>
                              <a:rPr lang="en-US" i="1">
                                <a:latin typeface="Cambria Math" panose="02040503050406030204" pitchFamily="18" charset="0"/>
                              </a:rPr>
                            </m:ctrlPr>
                          </m:dPr>
                          <m:e>
                            <m:r>
                              <a:rPr lang="cs-CZ" i="1">
                                <a:latin typeface="Cambria Math" panose="02040503050406030204" pitchFamily="18" charset="0"/>
                              </a:rPr>
                              <m:t>1+</m:t>
                            </m:r>
                            <m:r>
                              <a:rPr lang="cs-CZ" i="1">
                                <a:latin typeface="Cambria Math" panose="02040503050406030204" pitchFamily="18" charset="0"/>
                              </a:rPr>
                              <m:t>𝑖</m:t>
                            </m:r>
                          </m:e>
                        </m:d>
                        <m:r>
                          <a:rPr lang="cs-CZ" i="1">
                            <a:latin typeface="Cambria Math" panose="02040503050406030204" pitchFamily="18" charset="0"/>
                          </a:rPr>
                          <m:t>+</m:t>
                        </m:r>
                        <m:r>
                          <a:rPr lang="cs-CZ" i="1">
                            <a:latin typeface="Cambria Math" panose="02040503050406030204" pitchFamily="18" charset="0"/>
                          </a:rPr>
                          <m:t>𝑃</m:t>
                        </m:r>
                      </m:num>
                      <m:den>
                        <m:r>
                          <a:rPr lang="cs-CZ" i="1">
                            <a:latin typeface="Cambria Math" panose="02040503050406030204" pitchFamily="18" charset="0"/>
                          </a:rPr>
                          <m:t>𝑖</m:t>
                        </m:r>
                      </m:den>
                    </m:f>
                  </m:oMath>
                </a14:m>
                <a:r>
                  <a:rPr lang="cs-CZ" dirty="0"/>
                  <a:t>			</a:t>
                </a:r>
                <a14:m>
                  <m:oMath xmlns:m="http://schemas.openxmlformats.org/officeDocument/2006/math">
                    <m:r>
                      <a:rPr lang="cs-CZ" i="1">
                        <a:latin typeface="Cambria Math" panose="02040503050406030204" pitchFamily="18" charset="0"/>
                      </a:rPr>
                      <m:t>𝐷</m:t>
                    </m:r>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𝑋</m:t>
                        </m:r>
                        <m:r>
                          <a:rPr lang="en-US" i="1">
                            <a:latin typeface="Cambria Math" panose="02040503050406030204" pitchFamily="18" charset="0"/>
                          </a:rPr>
                          <m:t>∗</m:t>
                        </m:r>
                        <m:r>
                          <a:rPr lang="cs-CZ" i="1">
                            <a:latin typeface="Cambria Math" panose="02040503050406030204" pitchFamily="18" charset="0"/>
                          </a:rPr>
                          <m:t>𝑚</m:t>
                        </m:r>
                        <m:r>
                          <a:rPr lang="en-US" i="1">
                            <a:latin typeface="Cambria Math" panose="02040503050406030204" pitchFamily="18" charset="0"/>
                          </a:rPr>
                          <m:t>∗</m:t>
                        </m:r>
                        <m:d>
                          <m:dPr>
                            <m:ctrlPr>
                              <a:rPr lang="en-US" i="1">
                                <a:latin typeface="Cambria Math" panose="02040503050406030204" pitchFamily="18" charset="0"/>
                              </a:rPr>
                            </m:ctrlPr>
                          </m:dPr>
                          <m:e>
                            <m:r>
                              <a:rPr lang="cs-CZ" i="1">
                                <a:latin typeface="Cambria Math" panose="02040503050406030204" pitchFamily="18" charset="0"/>
                              </a:rPr>
                              <m:t>1+</m:t>
                            </m:r>
                            <m:f>
                              <m:fPr>
                                <m:ctrlPr>
                                  <a:rPr lang="cs-CZ" i="1">
                                    <a:latin typeface="Cambria Math" panose="02040503050406030204" pitchFamily="18" charset="0"/>
                                  </a:rPr>
                                </m:ctrlPr>
                              </m:fPr>
                              <m:num>
                                <m:r>
                                  <a:rPr lang="cs-CZ" i="1">
                                    <a:latin typeface="Cambria Math" panose="02040503050406030204" pitchFamily="18" charset="0"/>
                                  </a:rPr>
                                  <m:t>𝑚</m:t>
                                </m:r>
                                <m:r>
                                  <a:rPr lang="cs-CZ" i="1">
                                    <a:latin typeface="Cambria Math" panose="02040503050406030204" pitchFamily="18" charset="0"/>
                                  </a:rPr>
                                  <m:t>+1</m:t>
                                </m:r>
                              </m:num>
                              <m:den>
                                <m:r>
                                  <a:rPr lang="cs-CZ" i="1">
                                    <a:latin typeface="Cambria Math" panose="02040503050406030204" pitchFamily="18" charset="0"/>
                                  </a:rPr>
                                  <m:t>2</m:t>
                                </m:r>
                                <m:r>
                                  <a:rPr lang="en-US" i="1">
                                    <a:latin typeface="Cambria Math" panose="02040503050406030204" pitchFamily="18" charset="0"/>
                                  </a:rPr>
                                  <m:t>∗</m:t>
                                </m:r>
                                <m:r>
                                  <a:rPr lang="cs-CZ" i="1">
                                    <a:latin typeface="Cambria Math" panose="02040503050406030204" pitchFamily="18" charset="0"/>
                                  </a:rPr>
                                  <m:t>𝑚</m:t>
                                </m:r>
                              </m:den>
                            </m:f>
                            <m:r>
                              <a:rPr lang="en-US" i="1">
                                <a:latin typeface="Cambria Math" panose="02040503050406030204" pitchFamily="18" charset="0"/>
                              </a:rPr>
                              <m:t>∗</m:t>
                            </m:r>
                            <m:r>
                              <a:rPr lang="cs-CZ" i="1">
                                <a:latin typeface="Cambria Math" panose="02040503050406030204" pitchFamily="18" charset="0"/>
                              </a:rPr>
                              <m:t>𝑖</m:t>
                            </m:r>
                          </m:e>
                        </m:d>
                        <m:r>
                          <a:rPr lang="cs-CZ" i="1">
                            <a:latin typeface="Cambria Math" panose="02040503050406030204" pitchFamily="18" charset="0"/>
                          </a:rPr>
                          <m:t>+</m:t>
                        </m:r>
                        <m:r>
                          <a:rPr lang="cs-CZ" i="1">
                            <a:latin typeface="Cambria Math" panose="02040503050406030204" pitchFamily="18" charset="0"/>
                          </a:rPr>
                          <m:t>𝑃</m:t>
                        </m:r>
                      </m:num>
                      <m:den>
                        <m:r>
                          <a:rPr lang="cs-CZ" i="1">
                            <a:latin typeface="Cambria Math" panose="02040503050406030204" pitchFamily="18" charset="0"/>
                          </a:rPr>
                          <m:t>𝑖</m:t>
                        </m:r>
                      </m:den>
                    </m:f>
                  </m:oMath>
                </a14:m>
                <a:endParaRPr lang="cs-CZ" dirty="0"/>
              </a:p>
              <a:p>
                <a:endParaRPr lang="cs-CZ" dirty="0"/>
              </a:p>
              <a:p>
                <a:endParaRPr lang="cs-CZ" dirty="0"/>
              </a:p>
              <a:p>
                <a:r>
                  <a:rPr lang="cs-CZ" i="1" dirty="0"/>
                  <a:t>D</a:t>
                </a:r>
                <a:r>
                  <a:rPr lang="cs-CZ" dirty="0"/>
                  <a:t> – počáteční hodnota důchodu (současná hodnota pravidelných plateb)</a:t>
                </a:r>
              </a:p>
              <a:p>
                <a:r>
                  <a:rPr lang="cs-CZ" i="1" dirty="0"/>
                  <a:t>i </a:t>
                </a:r>
                <a:r>
                  <a:rPr lang="cs-CZ" dirty="0"/>
                  <a:t>– úroková sazba v úrokovém období</a:t>
                </a:r>
              </a:p>
              <a:p>
                <a:r>
                  <a:rPr lang="cs-CZ" i="1" dirty="0"/>
                  <a:t>a</a:t>
                </a:r>
                <a:r>
                  <a:rPr lang="cs-CZ" dirty="0"/>
                  <a:t> – velikost jedné pravidelné platby, anuita</a:t>
                </a:r>
              </a:p>
              <a:p>
                <a:r>
                  <a:rPr lang="cs-CZ" i="1" dirty="0"/>
                  <a:t>X</a:t>
                </a:r>
                <a:r>
                  <a:rPr lang="cs-CZ" dirty="0"/>
                  <a:t> – velikost jedné platby</a:t>
                </a:r>
              </a:p>
              <a:p>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335360" y="1389184"/>
                <a:ext cx="11856640" cy="4692639"/>
              </a:xfrm>
              <a:blipFill>
                <a:blip r:embed="rId2"/>
                <a:stretch>
                  <a:fillRect l="-771" t="-3247" b="-130"/>
                </a:stretch>
              </a:blipFill>
            </p:spPr>
            <p:txBody>
              <a:bodyPr/>
              <a:lstStyle/>
              <a:p>
                <a:r>
                  <a:rPr lang="cs-CZ">
                    <a:noFill/>
                  </a:rPr>
                  <a:t> </a:t>
                </a:r>
              </a:p>
            </p:txBody>
          </p:sp>
        </mc:Fallback>
      </mc:AlternateContent>
    </p:spTree>
    <p:extLst>
      <p:ext uri="{BB962C8B-B14F-4D97-AF65-F5344CB8AC3E}">
        <p14:creationId xmlns:p14="http://schemas.microsoft.com/office/powerpoint/2010/main" val="376026715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71450" y="1337310"/>
                <a:ext cx="11830049" cy="5074920"/>
              </a:xfrm>
            </p:spPr>
            <p:txBody>
              <a:bodyPr>
                <a:normAutofit/>
              </a:bodyPr>
              <a:lstStyle/>
              <a:p>
                <a:r>
                  <a:rPr lang="cs-CZ" b="1" dirty="0"/>
                  <a:t>Běžná výnosnost akcie</a:t>
                </a:r>
              </a:p>
              <a:p>
                <a:endParaRPr lang="cs-CZ" dirty="0"/>
              </a:p>
              <a:p>
                <a:pPr marL="0" indent="0">
                  <a:buNone/>
                </a:pPr>
                <a14:m>
                  <m:oMathPara xmlns:m="http://schemas.openxmlformats.org/officeDocument/2006/math">
                    <m:oMathParaPr>
                      <m:jc m:val="centerGroup"/>
                    </m:oMathParaPr>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𝑟</m:t>
                          </m:r>
                        </m:e>
                        <m:sub>
                          <m:r>
                            <a:rPr lang="cs-CZ" i="1">
                              <a:latin typeface="Cambria Math" panose="02040503050406030204" pitchFamily="18" charset="0"/>
                            </a:rPr>
                            <m:t>𝐵</m:t>
                          </m:r>
                        </m:sub>
                      </m:sSub>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𝐷</m:t>
                          </m:r>
                        </m:num>
                        <m:den>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0</m:t>
                              </m:r>
                            </m:sub>
                          </m:sSub>
                        </m:den>
                      </m:f>
                    </m:oMath>
                  </m:oMathPara>
                </a14:m>
                <a:endParaRPr lang="cs-CZ" dirty="0"/>
              </a:p>
              <a:p>
                <a:endParaRPr lang="cs-CZ" dirty="0"/>
              </a:p>
              <a:p>
                <a14:m>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𝑟</m:t>
                        </m:r>
                      </m:e>
                      <m:sub>
                        <m:r>
                          <a:rPr lang="cs-CZ" i="1">
                            <a:latin typeface="Cambria Math" panose="02040503050406030204" pitchFamily="18" charset="0"/>
                          </a:rPr>
                          <m:t>𝐵</m:t>
                        </m:r>
                      </m:sub>
                    </m:sSub>
                  </m:oMath>
                </a14:m>
                <a:r>
                  <a:rPr lang="cs-CZ" dirty="0"/>
                  <a:t> - běžná výnosnost akcie</a:t>
                </a:r>
              </a:p>
              <a:p>
                <a14:m>
                  <m:oMath xmlns:m="http://schemas.openxmlformats.org/officeDocument/2006/math">
                    <m:r>
                      <a:rPr lang="cs-CZ" i="1">
                        <a:latin typeface="Cambria Math" panose="02040503050406030204" pitchFamily="18" charset="0"/>
                      </a:rPr>
                      <m:t>𝐷</m:t>
                    </m:r>
                  </m:oMath>
                </a14:m>
                <a:r>
                  <a:rPr lang="cs-CZ" dirty="0"/>
                  <a:t> – dividenda na jednu akcii</a:t>
                </a:r>
              </a:p>
              <a:p>
                <a14:m>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0</m:t>
                        </m:r>
                      </m:sub>
                    </m:sSub>
                  </m:oMath>
                </a14:m>
                <a:r>
                  <a:rPr lang="cs-CZ" dirty="0"/>
                  <a:t> - tržní cena akcie, za kterou byla nakoupena</a:t>
                </a:r>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71450" y="1337310"/>
                <a:ext cx="11830049" cy="5074920"/>
              </a:xfrm>
              <a:blipFill rotWithShape="0">
                <a:blip r:embed="rId2"/>
                <a:stretch>
                  <a:fillRect l="-927" t="-1921"/>
                </a:stretch>
              </a:blipFill>
            </p:spPr>
            <p:txBody>
              <a:bodyPr/>
              <a:lstStyle/>
              <a:p>
                <a:r>
                  <a:rPr lang="cs-CZ">
                    <a:noFill/>
                  </a:rPr>
                  <a:t> </a:t>
                </a:r>
              </a:p>
            </p:txBody>
          </p:sp>
        </mc:Fallback>
      </mc:AlternateContent>
    </p:spTree>
    <p:extLst>
      <p:ext uri="{BB962C8B-B14F-4D97-AF65-F5344CB8AC3E}">
        <p14:creationId xmlns:p14="http://schemas.microsoft.com/office/powerpoint/2010/main" val="250210789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71450" y="1337310"/>
                <a:ext cx="11830049" cy="5074920"/>
              </a:xfrm>
            </p:spPr>
            <p:txBody>
              <a:bodyPr>
                <a:normAutofit/>
              </a:bodyPr>
              <a:lstStyle/>
              <a:p>
                <a:r>
                  <a:rPr lang="cs-CZ" b="1" dirty="0"/>
                  <a:t>Celková výnosnost</a:t>
                </a:r>
                <a:r>
                  <a:rPr lang="cs-CZ" dirty="0"/>
                  <a:t> investice do akcií:</a:t>
                </a:r>
              </a:p>
              <a:p>
                <a:endParaRPr lang="cs-CZ" dirty="0"/>
              </a:p>
              <a:p>
                <a:pPr marL="0" indent="0">
                  <a:buNone/>
                </a:pPr>
                <a14:m>
                  <m:oMathPara xmlns:m="http://schemas.openxmlformats.org/officeDocument/2006/math">
                    <m:oMathParaPr>
                      <m:jc m:val="centerGroup"/>
                    </m:oMathParaPr>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𝑟</m:t>
                          </m:r>
                        </m:e>
                        <m:sub>
                          <m:r>
                            <a:rPr lang="cs-CZ" i="1">
                              <a:latin typeface="Cambria Math" panose="02040503050406030204" pitchFamily="18" charset="0"/>
                            </a:rPr>
                            <m:t>𝐶</m:t>
                          </m:r>
                        </m:sub>
                      </m:sSub>
                      <m:r>
                        <a:rPr lang="cs-CZ" i="1">
                          <a:latin typeface="Cambria Math" panose="02040503050406030204" pitchFamily="18" charset="0"/>
                        </a:rPr>
                        <m:t>=</m:t>
                      </m:r>
                      <m:f>
                        <m:fPr>
                          <m:ctrlPr>
                            <a:rPr lang="cs-CZ" i="1">
                              <a:latin typeface="Cambria Math" panose="02040503050406030204" pitchFamily="18" charset="0"/>
                            </a:rPr>
                          </m:ctrlPr>
                        </m:fPr>
                        <m:num>
                          <m:d>
                            <m:dPr>
                              <m:ctrlPr>
                                <a:rPr lang="cs-CZ" i="1">
                                  <a:latin typeface="Cambria Math" panose="02040503050406030204" pitchFamily="18" charset="0"/>
                                </a:rPr>
                              </m:ctrlPr>
                            </m:dPr>
                            <m:e>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1</m:t>
                                  </m:r>
                                </m:sub>
                              </m:sSub>
                              <m:r>
                                <a:rPr lang="cs-CZ" i="1">
                                  <a:latin typeface="Cambria Math" panose="02040503050406030204" pitchFamily="18" charset="0"/>
                                </a:rPr>
                                <m:t>−</m:t>
                              </m:r>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0</m:t>
                                  </m:r>
                                </m:sub>
                              </m:sSub>
                            </m:e>
                          </m:d>
                          <m:r>
                            <a:rPr lang="cs-CZ" i="1">
                              <a:latin typeface="Cambria Math" panose="02040503050406030204" pitchFamily="18" charset="0"/>
                            </a:rPr>
                            <m:t>+</m:t>
                          </m:r>
                          <m:r>
                            <a:rPr lang="cs-CZ" i="1">
                              <a:latin typeface="Cambria Math" panose="02040503050406030204" pitchFamily="18" charset="0"/>
                            </a:rPr>
                            <m:t>𝐷</m:t>
                          </m:r>
                        </m:num>
                        <m:den>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0</m:t>
                              </m:r>
                            </m:sub>
                          </m:sSub>
                        </m:den>
                      </m:f>
                    </m:oMath>
                  </m:oMathPara>
                </a14:m>
                <a:endParaRPr lang="cs-CZ" dirty="0"/>
              </a:p>
              <a:p>
                <a:endParaRPr lang="cs-CZ" dirty="0"/>
              </a:p>
              <a:p>
                <a14:m>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𝑟</m:t>
                        </m:r>
                      </m:e>
                      <m:sub>
                        <m:r>
                          <a:rPr lang="cs-CZ" i="1">
                            <a:latin typeface="Cambria Math" panose="02040503050406030204" pitchFamily="18" charset="0"/>
                          </a:rPr>
                          <m:t>𝐶</m:t>
                        </m:r>
                      </m:sub>
                    </m:sSub>
                  </m:oMath>
                </a14:m>
                <a:r>
                  <a:rPr lang="cs-CZ" dirty="0"/>
                  <a:t> - celková výnosnost akcie</a:t>
                </a:r>
              </a:p>
              <a:p>
                <a14:m>
                  <m:oMath xmlns:m="http://schemas.openxmlformats.org/officeDocument/2006/math">
                    <m:r>
                      <a:rPr lang="cs-CZ" i="1">
                        <a:latin typeface="Cambria Math" panose="02040503050406030204" pitchFamily="18" charset="0"/>
                      </a:rPr>
                      <m:t>𝐷</m:t>
                    </m:r>
                  </m:oMath>
                </a14:m>
                <a:r>
                  <a:rPr lang="cs-CZ" dirty="0"/>
                  <a:t> – dividenda na jednu akcii</a:t>
                </a:r>
              </a:p>
              <a:p>
                <a14:m>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1</m:t>
                        </m:r>
                      </m:sub>
                    </m:sSub>
                  </m:oMath>
                </a14:m>
                <a:r>
                  <a:rPr lang="cs-CZ" dirty="0"/>
                  <a:t> - tržní cena akcie, za kterou byla prodána</a:t>
                </a:r>
              </a:p>
              <a:p>
                <a14:m>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0</m:t>
                        </m:r>
                      </m:sub>
                    </m:sSub>
                  </m:oMath>
                </a14:m>
                <a:r>
                  <a:rPr lang="cs-CZ" dirty="0"/>
                  <a:t> - tržní cena akcie, za kterou byla zakoupena</a:t>
                </a:r>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71450" y="1337310"/>
                <a:ext cx="11830049" cy="5074920"/>
              </a:xfrm>
              <a:blipFill rotWithShape="0">
                <a:blip r:embed="rId2"/>
                <a:stretch>
                  <a:fillRect l="-927" t="-1921"/>
                </a:stretch>
              </a:blipFill>
            </p:spPr>
            <p:txBody>
              <a:bodyPr/>
              <a:lstStyle/>
              <a:p>
                <a:r>
                  <a:rPr lang="cs-CZ">
                    <a:noFill/>
                  </a:rPr>
                  <a:t> </a:t>
                </a:r>
              </a:p>
            </p:txBody>
          </p:sp>
        </mc:Fallback>
      </mc:AlternateContent>
    </p:spTree>
    <p:extLst>
      <p:ext uri="{BB962C8B-B14F-4D97-AF65-F5344CB8AC3E}">
        <p14:creationId xmlns:p14="http://schemas.microsoft.com/office/powerpoint/2010/main" val="318019860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71450" y="1337310"/>
                <a:ext cx="11830049" cy="5074920"/>
              </a:xfrm>
            </p:spPr>
            <p:txBody>
              <a:bodyPr>
                <a:normAutofit fontScale="92500" lnSpcReduction="10000"/>
              </a:bodyPr>
              <a:lstStyle/>
              <a:p>
                <a:pPr algn="just"/>
                <a:r>
                  <a:rPr lang="cs-CZ" dirty="0"/>
                  <a:t>V případě, že během držby akcie připadne na akcii nárok na předkupní právo, potom výnos z prodeje tohoto práva je součástí výnosů investora a vzorec pro </a:t>
                </a:r>
                <a:r>
                  <a:rPr lang="cs-CZ" b="1" dirty="0"/>
                  <a:t>celkovou výnosnost </a:t>
                </a:r>
                <a:r>
                  <a:rPr lang="cs-CZ" dirty="0"/>
                  <a:t>lze zapsat:</a:t>
                </a:r>
              </a:p>
              <a:p>
                <a:pPr algn="just"/>
                <a:endParaRPr lang="cs-CZ" dirty="0"/>
              </a:p>
              <a:p>
                <a:pPr marL="0" indent="0" algn="just">
                  <a:buNone/>
                </a:pPr>
                <a14:m>
                  <m:oMathPara xmlns:m="http://schemas.openxmlformats.org/officeDocument/2006/math">
                    <m:oMathParaPr>
                      <m:jc m:val="centerGroup"/>
                    </m:oMathParaPr>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𝑟</m:t>
                          </m:r>
                        </m:e>
                        <m:sub>
                          <m:r>
                            <a:rPr lang="cs-CZ" i="1">
                              <a:latin typeface="Cambria Math" panose="02040503050406030204" pitchFamily="18" charset="0"/>
                            </a:rPr>
                            <m:t>𝐶</m:t>
                          </m:r>
                        </m:sub>
                      </m:sSub>
                      <m:r>
                        <a:rPr lang="cs-CZ" i="1">
                          <a:latin typeface="Cambria Math" panose="02040503050406030204" pitchFamily="18" charset="0"/>
                        </a:rPr>
                        <m:t>=</m:t>
                      </m:r>
                      <m:f>
                        <m:fPr>
                          <m:ctrlPr>
                            <a:rPr lang="cs-CZ" i="1">
                              <a:latin typeface="Cambria Math" panose="02040503050406030204" pitchFamily="18" charset="0"/>
                            </a:rPr>
                          </m:ctrlPr>
                        </m:fPr>
                        <m:num>
                          <m:d>
                            <m:dPr>
                              <m:ctrlPr>
                                <a:rPr lang="cs-CZ" i="1">
                                  <a:latin typeface="Cambria Math" panose="02040503050406030204" pitchFamily="18" charset="0"/>
                                </a:rPr>
                              </m:ctrlPr>
                            </m:dPr>
                            <m:e>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1</m:t>
                                  </m:r>
                                </m:sub>
                              </m:sSub>
                              <m:r>
                                <a:rPr lang="cs-CZ" i="1">
                                  <a:latin typeface="Cambria Math" panose="02040503050406030204" pitchFamily="18" charset="0"/>
                                </a:rPr>
                                <m:t>−</m:t>
                              </m:r>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0</m:t>
                                  </m:r>
                                </m:sub>
                              </m:sSub>
                            </m:e>
                          </m:d>
                          <m:r>
                            <a:rPr lang="cs-CZ" i="1">
                              <a:latin typeface="Cambria Math" panose="02040503050406030204" pitchFamily="18" charset="0"/>
                            </a:rPr>
                            <m:t>+</m:t>
                          </m:r>
                          <m:r>
                            <a:rPr lang="cs-CZ" i="1">
                              <a:latin typeface="Cambria Math" panose="02040503050406030204" pitchFamily="18" charset="0"/>
                            </a:rPr>
                            <m:t>𝐷</m:t>
                          </m:r>
                          <m:r>
                            <a:rPr lang="cs-CZ" i="1">
                              <a:latin typeface="Cambria Math" panose="02040503050406030204" pitchFamily="18" charset="0"/>
                            </a:rPr>
                            <m:t>+</m:t>
                          </m:r>
                          <m:r>
                            <a:rPr lang="cs-CZ" i="1">
                              <a:latin typeface="Cambria Math" panose="02040503050406030204" pitchFamily="18" charset="0"/>
                            </a:rPr>
                            <m:t>𝐶𝑃𝑃</m:t>
                          </m:r>
                        </m:num>
                        <m:den>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0</m:t>
                              </m:r>
                            </m:sub>
                          </m:sSub>
                        </m:den>
                      </m:f>
                    </m:oMath>
                  </m:oMathPara>
                </a14:m>
                <a:endParaRPr lang="cs-CZ" dirty="0"/>
              </a:p>
              <a:p>
                <a:pPr algn="just"/>
                <a:endParaRPr lang="cs-CZ" dirty="0"/>
              </a:p>
              <a:p>
                <a:pPr algn="just"/>
                <a14:m>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𝑟</m:t>
                        </m:r>
                      </m:e>
                      <m:sub>
                        <m:r>
                          <a:rPr lang="cs-CZ" i="1">
                            <a:latin typeface="Cambria Math" panose="02040503050406030204" pitchFamily="18" charset="0"/>
                          </a:rPr>
                          <m:t>𝐶</m:t>
                        </m:r>
                      </m:sub>
                    </m:sSub>
                    <m:r>
                      <m:rPr>
                        <m:nor/>
                      </m:rPr>
                      <a:rPr lang="cs-CZ" dirty="0"/>
                      <m:t> − </m:t>
                    </m:r>
                    <m:r>
                      <m:rPr>
                        <m:nor/>
                      </m:rPr>
                      <a:rPr lang="cs-CZ" dirty="0"/>
                      <m:t>celkov</m:t>
                    </m:r>
                    <m:r>
                      <m:rPr>
                        <m:nor/>
                      </m:rPr>
                      <a:rPr lang="cs-CZ" dirty="0"/>
                      <m:t>á </m:t>
                    </m:r>
                    <m:r>
                      <m:rPr>
                        <m:nor/>
                      </m:rPr>
                      <a:rPr lang="cs-CZ" dirty="0"/>
                      <m:t>v</m:t>
                    </m:r>
                    <m:r>
                      <m:rPr>
                        <m:nor/>
                      </m:rPr>
                      <a:rPr lang="cs-CZ" dirty="0"/>
                      <m:t>ý</m:t>
                    </m:r>
                    <m:r>
                      <m:rPr>
                        <m:nor/>
                      </m:rPr>
                      <a:rPr lang="cs-CZ" dirty="0"/>
                      <m:t>nosnost</m:t>
                    </m:r>
                    <m:r>
                      <m:rPr>
                        <m:nor/>
                      </m:rPr>
                      <a:rPr lang="cs-CZ" dirty="0"/>
                      <m:t> </m:t>
                    </m:r>
                    <m:r>
                      <m:rPr>
                        <m:nor/>
                      </m:rPr>
                      <a:rPr lang="cs-CZ" dirty="0"/>
                      <m:t>akcie</m:t>
                    </m:r>
                  </m:oMath>
                </a14:m>
                <a:endParaRPr lang="cs-CZ" dirty="0"/>
              </a:p>
              <a:p>
                <a:pPr algn="just"/>
                <a14:m>
                  <m:oMath xmlns:m="http://schemas.openxmlformats.org/officeDocument/2006/math">
                    <m:r>
                      <a:rPr lang="cs-CZ" i="1">
                        <a:latin typeface="Cambria Math" panose="02040503050406030204" pitchFamily="18" charset="0"/>
                      </a:rPr>
                      <m:t>𝐷</m:t>
                    </m:r>
                    <m:r>
                      <m:rPr>
                        <m:nor/>
                      </m:rPr>
                      <a:rPr lang="cs-CZ" dirty="0"/>
                      <m:t> – </m:t>
                    </m:r>
                    <m:r>
                      <m:rPr>
                        <m:nor/>
                      </m:rPr>
                      <a:rPr lang="cs-CZ" dirty="0"/>
                      <m:t>dividenda</m:t>
                    </m:r>
                    <m:r>
                      <m:rPr>
                        <m:nor/>
                      </m:rPr>
                      <a:rPr lang="cs-CZ" dirty="0"/>
                      <m:t> </m:t>
                    </m:r>
                    <m:r>
                      <m:rPr>
                        <m:nor/>
                      </m:rPr>
                      <a:rPr lang="cs-CZ" dirty="0"/>
                      <m:t>na</m:t>
                    </m:r>
                    <m:r>
                      <m:rPr>
                        <m:nor/>
                      </m:rPr>
                      <a:rPr lang="cs-CZ" dirty="0"/>
                      <m:t> </m:t>
                    </m:r>
                    <m:r>
                      <m:rPr>
                        <m:nor/>
                      </m:rPr>
                      <a:rPr lang="cs-CZ" dirty="0"/>
                      <m:t>jednu</m:t>
                    </m:r>
                    <m:r>
                      <m:rPr>
                        <m:nor/>
                      </m:rPr>
                      <a:rPr lang="cs-CZ" dirty="0"/>
                      <m:t> </m:t>
                    </m:r>
                    <m:r>
                      <m:rPr>
                        <m:nor/>
                      </m:rPr>
                      <a:rPr lang="cs-CZ" dirty="0"/>
                      <m:t>akcii</m:t>
                    </m:r>
                  </m:oMath>
                </a14:m>
                <a:endParaRPr lang="cs-CZ" dirty="0"/>
              </a:p>
              <a:p>
                <a:pPr algn="just"/>
                <a14:m>
                  <m:oMath xmlns:m="http://schemas.openxmlformats.org/officeDocument/2006/math">
                    <m:r>
                      <a:rPr lang="cs-CZ" i="1">
                        <a:latin typeface="Cambria Math" panose="02040503050406030204" pitchFamily="18" charset="0"/>
                      </a:rPr>
                      <m:t>𝐶𝑃𝑃</m:t>
                    </m:r>
                  </m:oMath>
                </a14:m>
                <a:r>
                  <a:rPr lang="cs-CZ" dirty="0"/>
                  <a:t> – cena předkupního práva, připadajícího na akcii během její držby</a:t>
                </a:r>
              </a:p>
              <a:p>
                <a:pPr algn="just"/>
                <a14:m>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1</m:t>
                        </m:r>
                      </m:sub>
                    </m:sSub>
                    <m:r>
                      <m:rPr>
                        <m:nor/>
                      </m:rPr>
                      <a:rPr lang="cs-CZ" dirty="0"/>
                      <m:t> − </m:t>
                    </m:r>
                    <m:r>
                      <m:rPr>
                        <m:nor/>
                      </m:rPr>
                      <a:rPr lang="cs-CZ" dirty="0"/>
                      <m:t>tr</m:t>
                    </m:r>
                    <m:r>
                      <m:rPr>
                        <m:nor/>
                      </m:rPr>
                      <a:rPr lang="cs-CZ" dirty="0"/>
                      <m:t>ž</m:t>
                    </m:r>
                    <m:r>
                      <m:rPr>
                        <m:nor/>
                      </m:rPr>
                      <a:rPr lang="cs-CZ" dirty="0"/>
                      <m:t>n</m:t>
                    </m:r>
                    <m:r>
                      <m:rPr>
                        <m:nor/>
                      </m:rPr>
                      <a:rPr lang="cs-CZ" dirty="0"/>
                      <m:t>í </m:t>
                    </m:r>
                    <m:r>
                      <m:rPr>
                        <m:nor/>
                      </m:rPr>
                      <a:rPr lang="cs-CZ" dirty="0"/>
                      <m:t>cena</m:t>
                    </m:r>
                    <m:r>
                      <m:rPr>
                        <m:nor/>
                      </m:rPr>
                      <a:rPr lang="cs-CZ" dirty="0"/>
                      <m:t> </m:t>
                    </m:r>
                    <m:r>
                      <m:rPr>
                        <m:nor/>
                      </m:rPr>
                      <a:rPr lang="cs-CZ" dirty="0"/>
                      <m:t>akcie</m:t>
                    </m:r>
                    <m:r>
                      <m:rPr>
                        <m:nor/>
                      </m:rPr>
                      <a:rPr lang="cs-CZ" dirty="0"/>
                      <m:t>, </m:t>
                    </m:r>
                    <m:r>
                      <m:rPr>
                        <m:nor/>
                      </m:rPr>
                      <a:rPr lang="cs-CZ" dirty="0"/>
                      <m:t>za</m:t>
                    </m:r>
                    <m:r>
                      <m:rPr>
                        <m:nor/>
                      </m:rPr>
                      <a:rPr lang="cs-CZ" dirty="0"/>
                      <m:t> </m:t>
                    </m:r>
                    <m:r>
                      <m:rPr>
                        <m:nor/>
                      </m:rPr>
                      <a:rPr lang="cs-CZ" dirty="0"/>
                      <m:t>kterou</m:t>
                    </m:r>
                    <m:r>
                      <m:rPr>
                        <m:nor/>
                      </m:rPr>
                      <a:rPr lang="cs-CZ" dirty="0"/>
                      <m:t> </m:t>
                    </m:r>
                    <m:r>
                      <m:rPr>
                        <m:nor/>
                      </m:rPr>
                      <a:rPr lang="cs-CZ" dirty="0"/>
                      <m:t>byla</m:t>
                    </m:r>
                    <m:r>
                      <m:rPr>
                        <m:nor/>
                      </m:rPr>
                      <a:rPr lang="cs-CZ" dirty="0"/>
                      <m:t> </m:t>
                    </m:r>
                    <m:r>
                      <m:rPr>
                        <m:nor/>
                      </m:rPr>
                      <a:rPr lang="cs-CZ" dirty="0"/>
                      <m:t>prod</m:t>
                    </m:r>
                    <m:r>
                      <m:rPr>
                        <m:nor/>
                      </m:rPr>
                      <a:rPr lang="cs-CZ" dirty="0"/>
                      <m:t>á</m:t>
                    </m:r>
                    <m:r>
                      <m:rPr>
                        <m:nor/>
                      </m:rPr>
                      <a:rPr lang="cs-CZ" dirty="0"/>
                      <m:t>na</m:t>
                    </m:r>
                  </m:oMath>
                </a14:m>
                <a:endParaRPr lang="cs-CZ" dirty="0"/>
              </a:p>
              <a:p>
                <a:pPr algn="just"/>
                <a14:m>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0</m:t>
                        </m:r>
                      </m:sub>
                    </m:sSub>
                    <m:r>
                      <m:rPr>
                        <m:nor/>
                      </m:rPr>
                      <a:rPr lang="cs-CZ" dirty="0"/>
                      <m:t> − </m:t>
                    </m:r>
                    <m:r>
                      <m:rPr>
                        <m:nor/>
                      </m:rPr>
                      <a:rPr lang="cs-CZ" dirty="0"/>
                      <m:t>tr</m:t>
                    </m:r>
                    <m:r>
                      <m:rPr>
                        <m:nor/>
                      </m:rPr>
                      <a:rPr lang="cs-CZ" dirty="0"/>
                      <m:t>ž</m:t>
                    </m:r>
                    <m:r>
                      <m:rPr>
                        <m:nor/>
                      </m:rPr>
                      <a:rPr lang="cs-CZ" dirty="0"/>
                      <m:t>n</m:t>
                    </m:r>
                    <m:r>
                      <m:rPr>
                        <m:nor/>
                      </m:rPr>
                      <a:rPr lang="cs-CZ" dirty="0"/>
                      <m:t>í </m:t>
                    </m:r>
                    <m:r>
                      <m:rPr>
                        <m:nor/>
                      </m:rPr>
                      <a:rPr lang="cs-CZ" dirty="0"/>
                      <m:t>cena</m:t>
                    </m:r>
                    <m:r>
                      <m:rPr>
                        <m:nor/>
                      </m:rPr>
                      <a:rPr lang="cs-CZ" dirty="0"/>
                      <m:t> </m:t>
                    </m:r>
                    <m:r>
                      <m:rPr>
                        <m:nor/>
                      </m:rPr>
                      <a:rPr lang="cs-CZ" dirty="0"/>
                      <m:t>akcie</m:t>
                    </m:r>
                    <m:r>
                      <m:rPr>
                        <m:nor/>
                      </m:rPr>
                      <a:rPr lang="cs-CZ" dirty="0"/>
                      <m:t>, </m:t>
                    </m:r>
                    <m:r>
                      <m:rPr>
                        <m:nor/>
                      </m:rPr>
                      <a:rPr lang="cs-CZ" dirty="0"/>
                      <m:t>za</m:t>
                    </m:r>
                    <m:r>
                      <m:rPr>
                        <m:nor/>
                      </m:rPr>
                      <a:rPr lang="cs-CZ" dirty="0"/>
                      <m:t> </m:t>
                    </m:r>
                    <m:r>
                      <m:rPr>
                        <m:nor/>
                      </m:rPr>
                      <a:rPr lang="cs-CZ" dirty="0"/>
                      <m:t>kterou</m:t>
                    </m:r>
                    <m:r>
                      <m:rPr>
                        <m:nor/>
                      </m:rPr>
                      <a:rPr lang="cs-CZ" dirty="0"/>
                      <m:t> </m:t>
                    </m:r>
                    <m:r>
                      <m:rPr>
                        <m:nor/>
                      </m:rPr>
                      <a:rPr lang="cs-CZ" dirty="0"/>
                      <m:t>byla</m:t>
                    </m:r>
                    <m:r>
                      <m:rPr>
                        <m:nor/>
                      </m:rPr>
                      <a:rPr lang="cs-CZ" dirty="0"/>
                      <m:t> </m:t>
                    </m:r>
                    <m:r>
                      <m:rPr>
                        <m:nor/>
                      </m:rPr>
                      <a:rPr lang="cs-CZ" dirty="0"/>
                      <m:t>zakoupena</m:t>
                    </m:r>
                  </m:oMath>
                </a14:m>
                <a:endParaRPr lang="cs-CZ" dirty="0"/>
              </a:p>
              <a:p>
                <a:pPr algn="just"/>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71450" y="1337310"/>
                <a:ext cx="11830049" cy="5074920"/>
              </a:xfrm>
              <a:blipFill rotWithShape="0">
                <a:blip r:embed="rId2"/>
                <a:stretch>
                  <a:fillRect l="-773" t="-2401" r="-876"/>
                </a:stretch>
              </a:blipFill>
            </p:spPr>
            <p:txBody>
              <a:bodyPr/>
              <a:lstStyle/>
              <a:p>
                <a:r>
                  <a:rPr lang="cs-CZ">
                    <a:noFill/>
                  </a:rPr>
                  <a:t> </a:t>
                </a:r>
              </a:p>
            </p:txBody>
          </p:sp>
        </mc:Fallback>
      </mc:AlternateContent>
    </p:spTree>
    <p:extLst>
      <p:ext uri="{BB962C8B-B14F-4D97-AF65-F5344CB8AC3E}">
        <p14:creationId xmlns:p14="http://schemas.microsoft.com/office/powerpoint/2010/main" val="386264969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71450" y="1337310"/>
                <a:ext cx="11830049" cy="5074920"/>
              </a:xfrm>
            </p:spPr>
            <p:txBody>
              <a:bodyPr>
                <a:normAutofit/>
              </a:bodyPr>
              <a:lstStyle/>
              <a:p>
                <a:r>
                  <a:rPr lang="cs-CZ" b="1" dirty="0"/>
                  <a:t>Celková výnosnost na roční bázi</a:t>
                </a:r>
                <a:r>
                  <a:rPr lang="cs-CZ" dirty="0"/>
                  <a:t>:</a:t>
                </a:r>
              </a:p>
              <a:p>
                <a:endParaRPr lang="cs-CZ" dirty="0"/>
              </a:p>
              <a:p>
                <a:pPr marL="0" indent="0">
                  <a:buNone/>
                </a:pPr>
                <a14:m>
                  <m:oMathPara xmlns:m="http://schemas.openxmlformats.org/officeDocument/2006/math">
                    <m:oMathParaPr>
                      <m:jc m:val="centerGroup"/>
                    </m:oMathParaPr>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𝑟</m:t>
                          </m:r>
                        </m:e>
                        <m:sub>
                          <m:r>
                            <a:rPr lang="cs-CZ" i="1">
                              <a:latin typeface="Cambria Math" panose="02040503050406030204" pitchFamily="18" charset="0"/>
                            </a:rPr>
                            <m:t>𝐶𝑝</m:t>
                          </m:r>
                          <m:r>
                            <a:rPr lang="cs-CZ" i="1">
                              <a:latin typeface="Cambria Math" panose="02040503050406030204" pitchFamily="18" charset="0"/>
                            </a:rPr>
                            <m:t>.</m:t>
                          </m:r>
                          <m:r>
                            <a:rPr lang="cs-CZ" i="1">
                              <a:latin typeface="Cambria Math" panose="02040503050406030204" pitchFamily="18" charset="0"/>
                            </a:rPr>
                            <m:t>𝑎</m:t>
                          </m:r>
                          <m:r>
                            <a:rPr lang="cs-CZ" i="1">
                              <a:latin typeface="Cambria Math" panose="02040503050406030204" pitchFamily="18" charset="0"/>
                            </a:rPr>
                            <m:t>.</m:t>
                          </m:r>
                        </m:sub>
                      </m:sSub>
                      <m:r>
                        <a:rPr lang="cs-CZ" i="1">
                          <a:latin typeface="Cambria Math" panose="02040503050406030204" pitchFamily="18" charset="0"/>
                        </a:rPr>
                        <m:t>=</m:t>
                      </m:r>
                      <m:rad>
                        <m:radPr>
                          <m:ctrlPr>
                            <a:rPr lang="cs-CZ" i="1">
                              <a:latin typeface="Cambria Math" panose="02040503050406030204" pitchFamily="18" charset="0"/>
                            </a:rPr>
                          </m:ctrlPr>
                        </m:radPr>
                        <m:deg>
                          <m:r>
                            <m:rPr>
                              <m:brk m:alnAt="7"/>
                            </m:rPr>
                            <a:rPr lang="cs-CZ" i="1">
                              <a:latin typeface="Cambria Math" panose="02040503050406030204" pitchFamily="18" charset="0"/>
                            </a:rPr>
                            <m:t>𝑛</m:t>
                          </m:r>
                        </m:deg>
                        <m:e>
                          <m:f>
                            <m:fPr>
                              <m:ctrlPr>
                                <a:rPr lang="cs-CZ" i="1">
                                  <a:latin typeface="Cambria Math" panose="02040503050406030204" pitchFamily="18" charset="0"/>
                                </a:rPr>
                              </m:ctrlPr>
                            </m:fPr>
                            <m:num>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1</m:t>
                                  </m:r>
                                </m:sub>
                              </m:sSub>
                              <m:r>
                                <a:rPr lang="cs-CZ" i="1">
                                  <a:latin typeface="Cambria Math" panose="02040503050406030204" pitchFamily="18" charset="0"/>
                                </a:rPr>
                                <m:t>+</m:t>
                              </m:r>
                              <m:r>
                                <a:rPr lang="cs-CZ" i="1">
                                  <a:latin typeface="Cambria Math" panose="02040503050406030204" pitchFamily="18" charset="0"/>
                                </a:rPr>
                                <m:t>𝐷</m:t>
                              </m:r>
                            </m:num>
                            <m:den>
                              <m:sSub>
                                <m:sSubPr>
                                  <m:ctrlPr>
                                    <a:rPr lang="cs-CZ" i="1">
                                      <a:latin typeface="Cambria Math" panose="02040503050406030204" pitchFamily="18" charset="0"/>
                                    </a:rPr>
                                  </m:ctrlPr>
                                </m:sSubPr>
                                <m:e>
                                  <m:r>
                                    <a:rPr lang="cs-CZ" i="1">
                                      <a:latin typeface="Cambria Math" panose="02040503050406030204" pitchFamily="18" charset="0"/>
                                    </a:rPr>
                                    <m:t>𝑃</m:t>
                                  </m:r>
                                </m:e>
                                <m:sub>
                                  <m:r>
                                    <a:rPr lang="cs-CZ" i="1">
                                      <a:latin typeface="Cambria Math" panose="02040503050406030204" pitchFamily="18" charset="0"/>
                                    </a:rPr>
                                    <m:t>0</m:t>
                                  </m:r>
                                </m:sub>
                              </m:sSub>
                            </m:den>
                          </m:f>
                        </m:e>
                      </m:rad>
                      <m:r>
                        <a:rPr lang="cs-CZ" i="1">
                          <a:latin typeface="Cambria Math" panose="02040503050406030204" pitchFamily="18" charset="0"/>
                        </a:rPr>
                        <m:t>−1</m:t>
                      </m:r>
                    </m:oMath>
                  </m:oMathPara>
                </a14:m>
                <a:endParaRPr lang="cs-CZ" dirty="0"/>
              </a:p>
              <a:p>
                <a:endParaRPr lang="cs-CZ" dirty="0"/>
              </a:p>
              <a:p>
                <a14:m>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𝑟</m:t>
                        </m:r>
                      </m:e>
                      <m:sub>
                        <m:r>
                          <a:rPr lang="cs-CZ" i="1">
                            <a:latin typeface="Cambria Math" panose="02040503050406030204" pitchFamily="18" charset="0"/>
                          </a:rPr>
                          <m:t>𝐶𝑝</m:t>
                        </m:r>
                        <m:r>
                          <a:rPr lang="cs-CZ" i="1">
                            <a:latin typeface="Cambria Math" panose="02040503050406030204" pitchFamily="18" charset="0"/>
                          </a:rPr>
                          <m:t>.</m:t>
                        </m:r>
                        <m:r>
                          <a:rPr lang="cs-CZ" i="1">
                            <a:latin typeface="Cambria Math" panose="02040503050406030204" pitchFamily="18" charset="0"/>
                          </a:rPr>
                          <m:t>𝑎</m:t>
                        </m:r>
                        <m:r>
                          <a:rPr lang="cs-CZ" i="1">
                            <a:latin typeface="Cambria Math" panose="02040503050406030204" pitchFamily="18" charset="0"/>
                          </a:rPr>
                          <m:t>.</m:t>
                        </m:r>
                      </m:sub>
                    </m:sSub>
                  </m:oMath>
                </a14:m>
                <a:r>
                  <a:rPr lang="cs-CZ" dirty="0"/>
                  <a:t>- celková výnosnost na roční bázi</a:t>
                </a:r>
              </a:p>
              <a:p>
                <a14:m>
                  <m:oMath xmlns:m="http://schemas.openxmlformats.org/officeDocument/2006/math">
                    <m:r>
                      <m:rPr>
                        <m:brk m:alnAt="7"/>
                      </m:rPr>
                      <a:rPr lang="cs-CZ" i="1">
                        <a:latin typeface="Cambria Math" panose="02040503050406030204" pitchFamily="18" charset="0"/>
                      </a:rPr>
                      <m:t>𝑛</m:t>
                    </m:r>
                  </m:oMath>
                </a14:m>
                <a:r>
                  <a:rPr lang="cs-CZ" dirty="0"/>
                  <a:t> – doba držby akcie v letech</a:t>
                </a:r>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71450" y="1337310"/>
                <a:ext cx="11830049" cy="5074920"/>
              </a:xfrm>
              <a:blipFill rotWithShape="0">
                <a:blip r:embed="rId2"/>
                <a:stretch>
                  <a:fillRect l="-927" t="-1921"/>
                </a:stretch>
              </a:blipFill>
            </p:spPr>
            <p:txBody>
              <a:bodyPr/>
              <a:lstStyle/>
              <a:p>
                <a:r>
                  <a:rPr lang="cs-CZ">
                    <a:noFill/>
                  </a:rPr>
                  <a:t> </a:t>
                </a:r>
              </a:p>
            </p:txBody>
          </p:sp>
        </mc:Fallback>
      </mc:AlternateContent>
    </p:spTree>
    <p:extLst>
      <p:ext uri="{BB962C8B-B14F-4D97-AF65-F5344CB8AC3E}">
        <p14:creationId xmlns:p14="http://schemas.microsoft.com/office/powerpoint/2010/main" val="225561725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endParaRPr lang="cs-CZ" dirty="0"/>
          </a:p>
        </p:txBody>
      </p:sp>
      <p:sp>
        <p:nvSpPr>
          <p:cNvPr id="3" name="Zástupný symbol pro obsah 2"/>
          <p:cNvSpPr>
            <a:spLocks noGrp="1"/>
          </p:cNvSpPr>
          <p:nvPr>
            <p:ph idx="4294967295"/>
          </p:nvPr>
        </p:nvSpPr>
        <p:spPr>
          <a:xfrm>
            <a:off x="171450" y="1337310"/>
            <a:ext cx="11830049" cy="5074920"/>
          </a:xfrm>
        </p:spPr>
        <p:txBody>
          <a:bodyPr>
            <a:normAutofit/>
          </a:bodyPr>
          <a:lstStyle/>
          <a:p>
            <a:pPr lvl="0" algn="just"/>
            <a:r>
              <a:rPr lang="cs-CZ" dirty="0"/>
              <a:t>6. Předpokládejte, že jste kopili akcii v nominální hodnotě 1000 Kč za cenu 1200 Kč, po jednom měsíci jste ji prodali za 1400 Kč, během této doby jste navíc obdrželi 10% dividendu. Jaká byla celková výnosnost této investice?</a:t>
            </a:r>
          </a:p>
        </p:txBody>
      </p:sp>
    </p:spTree>
    <p:extLst>
      <p:ext uri="{BB962C8B-B14F-4D97-AF65-F5344CB8AC3E}">
        <p14:creationId xmlns:p14="http://schemas.microsoft.com/office/powerpoint/2010/main" val="18298066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43339" y="1124744"/>
            <a:ext cx="11809312" cy="4896544"/>
          </a:xfrm>
          <a:prstGeom prst="rect">
            <a:avLst/>
          </a:prstGeom>
        </p:spPr>
        <p:txBody>
          <a:bodyPr>
            <a:noAutofit/>
          </a:bodyPr>
          <a:lstStyle/>
          <a:p>
            <a:pPr algn="just"/>
            <a:r>
              <a:rPr lang="cs-CZ" sz="2667" dirty="0"/>
              <a:t>Tržní kapitalizace firmy </a:t>
            </a:r>
          </a:p>
          <a:p>
            <a:pPr lvl="1" algn="just"/>
            <a:r>
              <a:rPr lang="cs-CZ" sz="2133" dirty="0"/>
              <a:t>součin tržní ceny akcie a počtu emitovaných akcií</a:t>
            </a:r>
          </a:p>
          <a:p>
            <a:pPr algn="just"/>
            <a:endParaRPr lang="cs-CZ" sz="2667" dirty="0"/>
          </a:p>
          <a:p>
            <a:pPr algn="just"/>
            <a:r>
              <a:rPr lang="cs-CZ" sz="2667" dirty="0"/>
              <a:t>Agregovaná hodnota trhu </a:t>
            </a:r>
          </a:p>
          <a:p>
            <a:pPr lvl="1" algn="just"/>
            <a:r>
              <a:rPr lang="cs-CZ" sz="2133" dirty="0"/>
              <a:t>suma jednotlivých násobků počtu akcií a jejich cen pro každý druh akcie</a:t>
            </a:r>
          </a:p>
          <a:p>
            <a:pPr algn="just"/>
            <a:endParaRPr lang="cs-CZ" sz="2667" dirty="0"/>
          </a:p>
          <a:p>
            <a:pPr algn="just"/>
            <a:r>
              <a:rPr lang="cs-CZ" sz="2667" dirty="0"/>
              <a:t>Index </a:t>
            </a:r>
          </a:p>
          <a:p>
            <a:pPr lvl="1" algn="just"/>
            <a:r>
              <a:rPr lang="cs-CZ" sz="2133" dirty="0"/>
              <a:t>používá určitou výchozí bázi, ke které se změny v hodnotě reprezentativního vzorku zachycují;    měří se v bodech – výchozí hodnota: 100 nebo 1 000</a:t>
            </a:r>
          </a:p>
          <a:p>
            <a:pPr algn="just"/>
            <a:endParaRPr lang="cs-CZ" sz="2667" dirty="0"/>
          </a:p>
          <a:p>
            <a:endParaRPr lang="cs-CZ" altLang="cs-CZ" sz="2667" dirty="0"/>
          </a:p>
          <a:p>
            <a:pPr>
              <a:buClr>
                <a:srgbClr val="307871"/>
              </a:buClr>
            </a:pPr>
            <a:endParaRPr lang="cs-CZ" sz="2667" dirty="0"/>
          </a:p>
          <a:p>
            <a:pPr>
              <a:buClr>
                <a:srgbClr val="307871"/>
              </a:buClr>
            </a:pPr>
            <a:endParaRPr lang="cs-CZ" sz="1867" dirty="0"/>
          </a:p>
        </p:txBody>
      </p:sp>
      <p:sp>
        <p:nvSpPr>
          <p:cNvPr id="6" name="Nadpis 5"/>
          <p:cNvSpPr>
            <a:spLocks noGrp="1"/>
          </p:cNvSpPr>
          <p:nvPr>
            <p:ph type="title"/>
          </p:nvPr>
        </p:nvSpPr>
        <p:spPr>
          <a:xfrm>
            <a:off x="239349" y="260649"/>
            <a:ext cx="7872875" cy="676937"/>
          </a:xfrm>
        </p:spPr>
        <p:txBody>
          <a:bodyPr/>
          <a:lstStyle/>
          <a:p>
            <a:r>
              <a:rPr lang="en-US" dirty="0" err="1"/>
              <a:t>Tržní</a:t>
            </a:r>
            <a:r>
              <a:rPr lang="en-US" dirty="0"/>
              <a:t> </a:t>
            </a:r>
            <a:r>
              <a:rPr lang="en-US" dirty="0" err="1"/>
              <a:t>kapitalizace</a:t>
            </a:r>
            <a:endParaRPr lang="en-US" dirty="0"/>
          </a:p>
        </p:txBody>
      </p:sp>
    </p:spTree>
    <p:extLst>
      <p:ext uri="{BB962C8B-B14F-4D97-AF65-F5344CB8AC3E}">
        <p14:creationId xmlns:p14="http://schemas.microsoft.com/office/powerpoint/2010/main" val="385507709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87911" y="3027599"/>
            <a:ext cx="7989242" cy="1164390"/>
          </a:xfrm>
        </p:spPr>
        <p:txBody>
          <a:bodyPr>
            <a:normAutofit/>
          </a:bodyPr>
          <a:lstStyle/>
          <a:p>
            <a:r>
              <a:rPr lang="cs-CZ" b="1" dirty="0">
                <a:solidFill>
                  <a:srgbClr val="306E71"/>
                </a:solidFill>
                <a:latin typeface="Times New Roman" panose="02020603050405020304" pitchFamily="18" charset="0"/>
                <a:cs typeface="Times New Roman" panose="02020603050405020304" pitchFamily="18" charset="0"/>
              </a:rPr>
              <a:t>Děkuji za pozornost a přeji pěkný den </a:t>
            </a:r>
            <a:r>
              <a:rPr lang="cs-CZ" b="1" dirty="0">
                <a:solidFill>
                  <a:srgbClr val="306E71"/>
                </a:solidFill>
                <a:latin typeface="Times New Roman" panose="02020603050405020304" pitchFamily="18" charset="0"/>
                <a:cs typeface="Times New Roman" panose="02020603050405020304" pitchFamily="18" charset="0"/>
                <a:sym typeface="Wingdings" panose="05000000000000000000" pitchFamily="2" charset="2"/>
              </a:rPr>
              <a:t></a:t>
            </a:r>
            <a:endParaRPr lang="cs-CZ" b="1" dirty="0">
              <a:solidFill>
                <a:srgbClr val="306E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5057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dirty="0"/>
              <a:t>Důchod věčný polhůtní</a:t>
            </a:r>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68443" y="1227220"/>
                <a:ext cx="11790946" cy="4957011"/>
              </a:xfrm>
            </p:spPr>
            <p:txBody>
              <a:bodyPr>
                <a:normAutofit lnSpcReduction="10000"/>
              </a:bodyPr>
              <a:lstStyle/>
              <a:p>
                <a:r>
                  <a:rPr lang="cs-CZ" dirty="0"/>
                  <a:t>Důchod, jehož výplata není časově omezena a pravidelné částky jsou placeny vždy na konci určitého časového intervalu</a:t>
                </a:r>
              </a:p>
              <a:p>
                <a:endParaRPr lang="cs-CZ" dirty="0"/>
              </a:p>
              <a:p>
                <a:pPr marL="0" indent="0">
                  <a:buNone/>
                </a:pPr>
                <a:r>
                  <a:rPr lang="cs-CZ" dirty="0"/>
                  <a:t>	</a:t>
                </a:r>
                <a14:m>
                  <m:oMath xmlns:m="http://schemas.openxmlformats.org/officeDocument/2006/math">
                    <m:r>
                      <a:rPr lang="cs-CZ" i="1">
                        <a:latin typeface="Cambria Math" panose="02040503050406030204" pitchFamily="18" charset="0"/>
                      </a:rPr>
                      <m:t>𝐷</m:t>
                    </m:r>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𝑎</m:t>
                        </m:r>
                        <m:r>
                          <a:rPr lang="cs-CZ" i="1">
                            <a:latin typeface="Cambria Math" panose="02040503050406030204" pitchFamily="18" charset="0"/>
                          </a:rPr>
                          <m:t>+</m:t>
                        </m:r>
                        <m:r>
                          <a:rPr lang="cs-CZ" i="1">
                            <a:latin typeface="Cambria Math" panose="02040503050406030204" pitchFamily="18" charset="0"/>
                          </a:rPr>
                          <m:t>𝑃</m:t>
                        </m:r>
                      </m:num>
                      <m:den>
                        <m:r>
                          <a:rPr lang="cs-CZ" i="1">
                            <a:latin typeface="Cambria Math" panose="02040503050406030204" pitchFamily="18" charset="0"/>
                          </a:rPr>
                          <m:t>𝑖</m:t>
                        </m:r>
                      </m:den>
                    </m:f>
                  </m:oMath>
                </a14:m>
                <a:r>
                  <a:rPr lang="cs-CZ" dirty="0"/>
                  <a:t>			</a:t>
                </a:r>
                <a14:m>
                  <m:oMath xmlns:m="http://schemas.openxmlformats.org/officeDocument/2006/math">
                    <m:r>
                      <a:rPr lang="cs-CZ" i="1">
                        <a:latin typeface="Cambria Math" panose="02040503050406030204" pitchFamily="18" charset="0"/>
                      </a:rPr>
                      <m:t>𝐷</m:t>
                    </m:r>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𝑋</m:t>
                        </m:r>
                        <m:r>
                          <a:rPr lang="en-US" i="1">
                            <a:latin typeface="Cambria Math" panose="02040503050406030204" pitchFamily="18" charset="0"/>
                          </a:rPr>
                          <m:t>∗</m:t>
                        </m:r>
                        <m:r>
                          <a:rPr lang="cs-CZ" i="1">
                            <a:latin typeface="Cambria Math" panose="02040503050406030204" pitchFamily="18" charset="0"/>
                          </a:rPr>
                          <m:t>𝑚</m:t>
                        </m:r>
                        <m:r>
                          <a:rPr lang="en-US" i="1">
                            <a:latin typeface="Cambria Math" panose="02040503050406030204" pitchFamily="18" charset="0"/>
                          </a:rPr>
                          <m:t>∗</m:t>
                        </m:r>
                        <m:d>
                          <m:dPr>
                            <m:ctrlPr>
                              <a:rPr lang="en-US" i="1">
                                <a:latin typeface="Cambria Math" panose="02040503050406030204" pitchFamily="18" charset="0"/>
                              </a:rPr>
                            </m:ctrlPr>
                          </m:dPr>
                          <m:e>
                            <m:r>
                              <a:rPr lang="cs-CZ" i="1">
                                <a:latin typeface="Cambria Math" panose="02040503050406030204" pitchFamily="18" charset="0"/>
                              </a:rPr>
                              <m:t>1+</m:t>
                            </m:r>
                            <m:f>
                              <m:fPr>
                                <m:ctrlPr>
                                  <a:rPr lang="cs-CZ" i="1">
                                    <a:latin typeface="Cambria Math" panose="02040503050406030204" pitchFamily="18" charset="0"/>
                                  </a:rPr>
                                </m:ctrlPr>
                              </m:fPr>
                              <m:num>
                                <m:r>
                                  <a:rPr lang="cs-CZ" i="1">
                                    <a:latin typeface="Cambria Math" panose="02040503050406030204" pitchFamily="18" charset="0"/>
                                  </a:rPr>
                                  <m:t>𝑚</m:t>
                                </m:r>
                                <m:r>
                                  <a:rPr lang="cs-CZ" i="1">
                                    <a:latin typeface="Cambria Math" panose="02040503050406030204" pitchFamily="18" charset="0"/>
                                  </a:rPr>
                                  <m:t>−1</m:t>
                                </m:r>
                              </m:num>
                              <m:den>
                                <m:r>
                                  <a:rPr lang="cs-CZ" i="1">
                                    <a:latin typeface="Cambria Math" panose="02040503050406030204" pitchFamily="18" charset="0"/>
                                  </a:rPr>
                                  <m:t>2</m:t>
                                </m:r>
                                <m:r>
                                  <a:rPr lang="en-US" i="1">
                                    <a:latin typeface="Cambria Math" panose="02040503050406030204" pitchFamily="18" charset="0"/>
                                  </a:rPr>
                                  <m:t>∗</m:t>
                                </m:r>
                                <m:r>
                                  <a:rPr lang="cs-CZ" i="1">
                                    <a:latin typeface="Cambria Math" panose="02040503050406030204" pitchFamily="18" charset="0"/>
                                  </a:rPr>
                                  <m:t>𝑚</m:t>
                                </m:r>
                              </m:den>
                            </m:f>
                            <m:r>
                              <a:rPr lang="en-US" i="1">
                                <a:latin typeface="Cambria Math" panose="02040503050406030204" pitchFamily="18" charset="0"/>
                              </a:rPr>
                              <m:t>∗</m:t>
                            </m:r>
                            <m:r>
                              <a:rPr lang="cs-CZ" i="1">
                                <a:latin typeface="Cambria Math" panose="02040503050406030204" pitchFamily="18" charset="0"/>
                              </a:rPr>
                              <m:t>𝑖</m:t>
                            </m:r>
                          </m:e>
                        </m:d>
                        <m:r>
                          <a:rPr lang="cs-CZ" i="1">
                            <a:latin typeface="Cambria Math" panose="02040503050406030204" pitchFamily="18" charset="0"/>
                          </a:rPr>
                          <m:t>+</m:t>
                        </m:r>
                        <m:r>
                          <a:rPr lang="cs-CZ" i="1">
                            <a:latin typeface="Cambria Math" panose="02040503050406030204" pitchFamily="18" charset="0"/>
                          </a:rPr>
                          <m:t>𝑃</m:t>
                        </m:r>
                      </m:num>
                      <m:den>
                        <m:r>
                          <a:rPr lang="cs-CZ" i="1">
                            <a:latin typeface="Cambria Math" panose="02040503050406030204" pitchFamily="18" charset="0"/>
                          </a:rPr>
                          <m:t>𝑖</m:t>
                        </m:r>
                      </m:den>
                    </m:f>
                  </m:oMath>
                </a14:m>
                <a:endParaRPr lang="cs-CZ" dirty="0"/>
              </a:p>
              <a:p>
                <a:endParaRPr lang="cs-CZ" dirty="0"/>
              </a:p>
              <a:p>
                <a:endParaRPr lang="cs-CZ" dirty="0"/>
              </a:p>
              <a:p>
                <a:r>
                  <a:rPr lang="cs-CZ" i="1" dirty="0"/>
                  <a:t>D</a:t>
                </a:r>
                <a:r>
                  <a:rPr lang="cs-CZ" dirty="0"/>
                  <a:t> – počáteční hodnota důchodu (současná hodnota pravidelných plateb)</a:t>
                </a:r>
              </a:p>
              <a:p>
                <a:r>
                  <a:rPr lang="cs-CZ" i="1" dirty="0"/>
                  <a:t>i </a:t>
                </a:r>
                <a:r>
                  <a:rPr lang="cs-CZ" dirty="0"/>
                  <a:t>– úroková sazba v úrokovém období</a:t>
                </a:r>
              </a:p>
              <a:p>
                <a:r>
                  <a:rPr lang="cs-CZ" i="1" dirty="0"/>
                  <a:t>a</a:t>
                </a:r>
                <a:r>
                  <a:rPr lang="cs-CZ" dirty="0"/>
                  <a:t> – velikost jedné pravidelné platby, anuita</a:t>
                </a:r>
              </a:p>
              <a:p>
                <a:r>
                  <a:rPr lang="cs-CZ" i="1" dirty="0"/>
                  <a:t>X</a:t>
                </a:r>
                <a:r>
                  <a:rPr lang="cs-CZ" dirty="0"/>
                  <a:t> – velikost jedné platby</a:t>
                </a:r>
              </a:p>
              <a:p>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68443" y="1227220"/>
                <a:ext cx="11790946" cy="4957011"/>
              </a:xfrm>
              <a:blipFill rotWithShape="0">
                <a:blip r:embed="rId2"/>
                <a:stretch>
                  <a:fillRect l="-931" t="-2706" b="-861"/>
                </a:stretch>
              </a:blipFill>
            </p:spPr>
            <p:txBody>
              <a:bodyPr/>
              <a:lstStyle/>
              <a:p>
                <a:r>
                  <a:rPr lang="cs-CZ">
                    <a:noFill/>
                  </a:rPr>
                  <a:t> </a:t>
                </a:r>
              </a:p>
            </p:txBody>
          </p:sp>
        </mc:Fallback>
      </mc:AlternateContent>
    </p:spTree>
    <p:extLst>
      <p:ext uri="{BB962C8B-B14F-4D97-AF65-F5344CB8AC3E}">
        <p14:creationId xmlns:p14="http://schemas.microsoft.com/office/powerpoint/2010/main" val="3770909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dirty="0"/>
              <a:t>Příklad</a:t>
            </a:r>
          </a:p>
        </p:txBody>
      </p:sp>
      <p:sp>
        <p:nvSpPr>
          <p:cNvPr id="3" name="Zástupný symbol pro obsah 2"/>
          <p:cNvSpPr>
            <a:spLocks noGrp="1"/>
          </p:cNvSpPr>
          <p:nvPr>
            <p:ph idx="4294967295"/>
          </p:nvPr>
        </p:nvSpPr>
        <p:spPr>
          <a:xfrm>
            <a:off x="168442" y="1354014"/>
            <a:ext cx="11833057" cy="5058215"/>
          </a:xfrm>
        </p:spPr>
        <p:txBody>
          <a:bodyPr>
            <a:normAutofit/>
          </a:bodyPr>
          <a:lstStyle/>
          <a:p>
            <a:pPr algn="just"/>
            <a:r>
              <a:rPr lang="cs-CZ" dirty="0"/>
              <a:t>2. Jaká částka nám (a našim pozůstalým) zajistí čtvrtletní polhůtní věčný důchod ve výši 5 000 Kč při neměnné roční úrokové sazbě 4 % </a:t>
            </a:r>
            <a:r>
              <a:rPr lang="cs-CZ" dirty="0" err="1"/>
              <a:t>p.a</a:t>
            </a:r>
            <a:r>
              <a:rPr lang="cs-CZ" dirty="0"/>
              <a:t>.?</a:t>
            </a:r>
          </a:p>
        </p:txBody>
      </p:sp>
    </p:spTree>
    <p:extLst>
      <p:ext uri="{BB962C8B-B14F-4D97-AF65-F5344CB8AC3E}">
        <p14:creationId xmlns:p14="http://schemas.microsoft.com/office/powerpoint/2010/main" val="392303731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1377</TotalTime>
  <Words>4786</Words>
  <Application>Microsoft Office PowerPoint</Application>
  <PresentationFormat>Širokoúhlá obrazovka</PresentationFormat>
  <Paragraphs>519</Paragraphs>
  <Slides>76</Slides>
  <Notes>6</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76</vt:i4>
      </vt:variant>
    </vt:vector>
  </HeadingPairs>
  <TitlesOfParts>
    <vt:vector size="82" baseType="lpstr">
      <vt:lpstr>Arial</vt:lpstr>
      <vt:lpstr>Calibri</vt:lpstr>
      <vt:lpstr>Calibri Light</vt:lpstr>
      <vt:lpstr>Cambria Math</vt:lpstr>
      <vt:lpstr>Times New Roman</vt:lpstr>
      <vt:lpstr>Motiv Office</vt:lpstr>
      <vt:lpstr>Finanční a pojistná matematika  Důchody Dlouhodobé cenné papíry – dluhopisy, akcie</vt:lpstr>
      <vt:lpstr>Důchody</vt:lpstr>
      <vt:lpstr>V souvislosti s důchody budeme počítat:</vt:lpstr>
      <vt:lpstr>Důchod dočasný</vt:lpstr>
      <vt:lpstr>Důchod dočasný</vt:lpstr>
      <vt:lpstr>Příklad</vt:lpstr>
      <vt:lpstr>Důchod věčný předlhůtní</vt:lpstr>
      <vt:lpstr>Důchod věčný polhůtní</vt:lpstr>
      <vt:lpstr>Příklad</vt:lpstr>
      <vt:lpstr>Důchod rostoucí</vt:lpstr>
      <vt:lpstr>Příklad</vt:lpstr>
      <vt:lpstr>Důchod odložený</vt:lpstr>
      <vt:lpstr>Příklad</vt:lpstr>
      <vt:lpstr>Příklady</vt:lpstr>
      <vt:lpstr>Dlouhodobé cenné papíry Dluhopisy</vt:lpstr>
      <vt:lpstr>Dluhopisy</vt:lpstr>
      <vt:lpstr>Prezentace aplikace PowerPoint</vt:lpstr>
      <vt:lpstr>Prezentace aplikace PowerPoint</vt:lpstr>
      <vt:lpstr>Prezentace aplikace PowerPoint</vt:lpstr>
      <vt:lpstr>Prezentace aplikace PowerPoint</vt:lpstr>
      <vt:lpstr>Prezentace aplikace PowerPoint</vt:lpstr>
      <vt:lpstr>Hlavními emitenty dluhopisů jsou:</vt:lpstr>
      <vt:lpstr>Prezentace aplikace PowerPoint</vt:lpstr>
      <vt:lpstr>Prezentace aplikace PowerPoint</vt:lpstr>
      <vt:lpstr>Cena dluhopisu</vt:lpstr>
      <vt:lpstr>Cena dluhopisu</vt:lpstr>
      <vt:lpstr>Cena dluhopisu</vt:lpstr>
      <vt:lpstr>Příklad</vt:lpstr>
      <vt:lpstr>Příklad</vt:lpstr>
      <vt:lpstr>Příklady</vt:lpstr>
      <vt:lpstr>Příklad</vt:lpstr>
      <vt:lpstr>Výnos z dluhopisu</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Příklad</vt:lpstr>
      <vt:lpstr>Příklad</vt:lpstr>
      <vt:lpstr>Akcie</vt:lpstr>
      <vt:lpstr>Akcie</vt:lpstr>
      <vt:lpstr>Akcie</vt:lpstr>
      <vt:lpstr>Akcie</vt:lpstr>
      <vt:lpstr>Členění akcií</vt:lpstr>
      <vt:lpstr>Typy akcií</vt:lpstr>
      <vt:lpstr>Formální stránka kmenové akcie</vt:lpstr>
      <vt:lpstr>Cena akcie</vt:lpstr>
      <vt:lpstr>Metody stanovení cen akcií</vt:lpstr>
      <vt:lpstr>Dividendový diskontní model (DDM)</vt:lpstr>
      <vt:lpstr>Vnitřní hodnota akcie pro n-let (DDM)</vt:lpstr>
      <vt:lpstr>Vnitřní hodnota akcie bez prodeje (DDM)</vt:lpstr>
      <vt:lpstr>Vnitřní hodnota akcie bez prodeje (DDM)</vt:lpstr>
      <vt:lpstr>Prezentace aplikace PowerPoint</vt:lpstr>
      <vt:lpstr>Prezentace aplikace PowerPoint</vt:lpstr>
      <vt:lpstr>Ziskové modely</vt:lpstr>
      <vt:lpstr>Prezentace aplikace PowerPoint</vt:lpstr>
      <vt:lpstr>Příklad</vt:lpstr>
      <vt:lpstr>Emise akcií</vt:lpstr>
      <vt:lpstr>Předkupní právo</vt:lpstr>
      <vt:lpstr>Prezentace aplikace PowerPoint</vt:lpstr>
      <vt:lpstr>Prezentace aplikace PowerPoint</vt:lpstr>
      <vt:lpstr>Prezentace aplikace PowerPoint</vt:lpstr>
      <vt:lpstr>Cena předkupního práva k nákupu mladých akcií</vt:lpstr>
      <vt:lpstr>Prezentace aplikace PowerPoint</vt:lpstr>
      <vt:lpstr>Cena předkupního práva při vyloučení dividendového nároku mladých akcií</vt:lpstr>
      <vt:lpstr>Příklad</vt:lpstr>
      <vt:lpstr>Příklad</vt:lpstr>
      <vt:lpstr>Výnos z akcií a jeho měření</vt:lpstr>
      <vt:lpstr>Prezentace aplikace PowerPoint</vt:lpstr>
      <vt:lpstr>Prezentace aplikace PowerPoint</vt:lpstr>
      <vt:lpstr>Prezentace aplikace PowerPoint</vt:lpstr>
      <vt:lpstr>Prezentace aplikace PowerPoint</vt:lpstr>
      <vt:lpstr>Prezentace aplikace PowerPoint</vt:lpstr>
      <vt:lpstr>Tržní kapitalizace</vt:lpstr>
      <vt:lpstr>Děkuji za pozornost a přeji pěkný den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Složené úročení</dc:title>
  <dc:creator>repkova</dc:creator>
  <cp:lastModifiedBy>Roman Hlawiczka</cp:lastModifiedBy>
  <cp:revision>34</cp:revision>
  <dcterms:created xsi:type="dcterms:W3CDTF">2013-10-19T09:05:12Z</dcterms:created>
  <dcterms:modified xsi:type="dcterms:W3CDTF">2021-09-08T06:42:19Z</dcterms:modified>
</cp:coreProperties>
</file>