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85" r:id="rId6"/>
    <p:sldId id="286" r:id="rId7"/>
    <p:sldId id="287" r:id="rId8"/>
    <p:sldId id="277" r:id="rId9"/>
    <p:sldId id="265" r:id="rId10"/>
    <p:sldId id="270" r:id="rId11"/>
    <p:sldId id="276" r:id="rId12"/>
    <p:sldId id="289" r:id="rId13"/>
    <p:sldId id="278" r:id="rId14"/>
    <p:sldId id="279" r:id="rId15"/>
    <p:sldId id="280" r:id="rId16"/>
    <p:sldId id="267" r:id="rId17"/>
    <p:sldId id="281" r:id="rId18"/>
    <p:sldId id="272" r:id="rId19"/>
    <p:sldId id="288" r:id="rId20"/>
    <p:sldId id="273" r:id="rId21"/>
    <p:sldId id="274" r:id="rId22"/>
    <p:sldId id="282" r:id="rId23"/>
    <p:sldId id="275" r:id="rId24"/>
    <p:sldId id="283" r:id="rId25"/>
    <p:sldId id="284" r:id="rId26"/>
    <p:sldId id="290" r:id="rId27"/>
    <p:sldId id="291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MANAGERIAL ACCOUNTING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Markéta </a:t>
            </a:r>
            <a:r>
              <a:rPr lang="cs-CZ" altLang="cs-CZ" sz="1800" dirty="0" err="1">
                <a:latin typeface="Arial" panose="020B0604020202020204" pitchFamily="34" charset="0"/>
              </a:rPr>
              <a:t>Šeligová</a:t>
            </a:r>
            <a:r>
              <a:rPr lang="cs-CZ" altLang="cs-CZ" sz="1800" dirty="0">
                <a:latin typeface="Arial" panose="020B0604020202020204" pitchFamily="34" charset="0"/>
              </a:rPr>
              <a:t>, </a:t>
            </a:r>
            <a:r>
              <a:rPr lang="cs-CZ" altLang="cs-CZ" sz="1800" err="1">
                <a:latin typeface="Arial" panose="020B0604020202020204" pitchFamily="34" charset="0"/>
              </a:rPr>
              <a:t>Ph</a:t>
            </a:r>
            <a:r>
              <a:rPr lang="cs-CZ" altLang="cs-CZ" sz="1800">
                <a:latin typeface="Arial" panose="020B0604020202020204" pitchFamily="34" charset="0"/>
              </a:rPr>
              <a:t>.D.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MANAGERIAL ACCOUNTING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NANMU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DECISION MAKING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</a:t>
            </a:r>
            <a:r>
              <a:rPr lang="cs-CZ" altLang="cs-CZ" sz="2200" dirty="0">
                <a:latin typeface="Arial" panose="020B0604020202020204" pitchFamily="34" charset="0"/>
              </a:rPr>
              <a:t> selecting a course of action from competing alternatives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perhaps the most basic managerial sklil is the ability to make inteligent, data-driven decision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many decisions revolve around the following three questions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What</a:t>
            </a:r>
            <a:r>
              <a:rPr lang="en-GB" altLang="cs-CZ" sz="2000" dirty="0">
                <a:latin typeface="Arial" panose="020B0604020202020204" pitchFamily="34" charset="0"/>
              </a:rPr>
              <a:t> should we be selling?</a:t>
            </a: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Who </a:t>
            </a:r>
            <a:r>
              <a:rPr lang="en-GB" altLang="cs-CZ" sz="2000" dirty="0">
                <a:latin typeface="Arial" panose="020B0604020202020204" pitchFamily="34" charset="0"/>
              </a:rPr>
              <a:t>should we be serving?</a:t>
            </a: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How</a:t>
            </a:r>
            <a:r>
              <a:rPr lang="en-GB" altLang="cs-CZ" sz="2000" dirty="0">
                <a:latin typeface="Arial" panose="020B0604020202020204" pitchFamily="34" charset="0"/>
              </a:rPr>
              <a:t> should we execute?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9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717550"/>
            <a:ext cx="7856113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WHAT SHOULD WE BE SELLING?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products and services should be the focus of our marketing efforts?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new products and services should we offer?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prices should we charge for our products and services?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products and services should we discontinue?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9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WHO SHOULD WE BE SERVING?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be the focus of our marketing efforts?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we start serving?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pay price premiums or receive price discounts?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we stop serving?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HOW SHOULD WE EXECUTE?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supply our parts and services?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expand our capacity?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reduce our capacity?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improve our efficiency and effectiveness?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1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STRATEGIC MANAGEMENT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7782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Companies do not succeed by sheer luck. They need to develop a strategy that defines how they intend to succeed in the Marketplace.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Strategy is a game plan that enables a com</a:t>
            </a:r>
            <a:r>
              <a:rPr lang="cs-CZ" altLang="cs-CZ" sz="2200" dirty="0" err="1">
                <a:latin typeface="Arial" panose="020B0604020202020204" pitchFamily="34" charset="0"/>
              </a:rPr>
              <a:t>pa</a:t>
            </a:r>
            <a:r>
              <a:rPr lang="en-GB" altLang="cs-CZ" sz="2200" dirty="0" err="1">
                <a:latin typeface="Arial" panose="020B0604020202020204" pitchFamily="34" charset="0"/>
              </a:rPr>
              <a:t>ny</a:t>
            </a:r>
            <a:r>
              <a:rPr lang="en-GB" altLang="cs-CZ" sz="2200" dirty="0">
                <a:latin typeface="Arial" panose="020B0604020202020204" pitchFamily="34" charset="0"/>
              </a:rPr>
              <a:t> to attract customers by distinguishing itself from competitors.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focal point of a company´s strategy should be its target customers.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essence of strategy is customer value propositions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2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STRATEGIC MANAGEMENT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7782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Customer value propositions tend to fall into three broad categories: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Customer intimacy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Operational excellence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Product leadership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9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AN ENTERPRISE RISK MANAGEMENT PERSPECTIVE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Every strategy, plan and decision involves risks.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Enterprise risk management is a process used by a company to identify those risks and develop responses to them that enable it to be reasonably assured of meeting its goals.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Risks range from risks that relate to the weather to risks associated with computer hackers, complying with the law, employee theft and products harming customers.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 managerial accounting, companies use controls to reduce the risk that their plans will not be achieved.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720724"/>
            <a:ext cx="6606862" cy="61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CORPORATE SOCIAL RESPONSIBILITY PERSPECTIVE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Companies have a corporate social responsibility (CSR) to serve other stakeholders (such as customers, employees, suppliers)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Corporate social responsibility </a:t>
            </a:r>
            <a:r>
              <a:rPr lang="en-GB" altLang="cs-CZ" sz="2200" dirty="0">
                <a:latin typeface="Arial" panose="020B0604020202020204" pitchFamily="34" charset="0"/>
              </a:rPr>
              <a:t>is a concept whereby organizations consider the needs of all stakeholders when making decisions.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Corporate social responsibility extends beyond legal compliance to include voluntary actions that satisfy stakeholder expectations.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Financial accounting versus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Pillars of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A strategic management perspective</a:t>
            </a:r>
            <a:endParaRPr lang="en-GB" altLang="cs-CZ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An enterprise risk management perspective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PROCESS MANAGEMENT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Business processes serve the needs of a company´s most important stakeholders – it customers.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Business process is a series of steps that are followed in order to carry out some task in a business.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Value chain is often used to describe how an organization´s functional departments interact wit one another to form business processes.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A value chain consists of the major business functions that add value to a company´s products and services.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Managers need to understand the value chain to be effective in terms of planning, control and decision making.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PROCESS MANAGEMENT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Managers use a process management method known as lean thinking or what is called Lean Production.  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Lean Production is a management approach that organizes resources such as people and machines around the flow of business processes and that only produces units in response to customer orders.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It is often called just-in-time production (JIT) – products are only manufactured in response to customer orders and they are completed just-in-time to be shipped to customers.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An important role for organizational leaders is to unite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behaviors of their fellow employees around two commnon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themes – pursuing strategic goals and making optimal decisions.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Leaders need to understand how </a:t>
            </a:r>
            <a:r>
              <a:rPr lang="en-GB" altLang="cs-CZ" sz="2200" b="1" dirty="0">
                <a:latin typeface="Arial" panose="020B0604020202020204" pitchFamily="34" charset="0"/>
              </a:rPr>
              <a:t>intrinsic motivation, extrinsic incentives</a:t>
            </a:r>
            <a:r>
              <a:rPr lang="en-GB" altLang="cs-CZ" sz="2200" dirty="0">
                <a:latin typeface="Arial" panose="020B0604020202020204" pitchFamily="34" charset="0"/>
              </a:rPr>
              <a:t> and </a:t>
            </a:r>
            <a:r>
              <a:rPr lang="en-GB" altLang="cs-CZ" sz="2200" b="1" dirty="0">
                <a:latin typeface="Arial" panose="020B0604020202020204" pitchFamily="34" charset="0"/>
              </a:rPr>
              <a:t>cognitive bias </a:t>
            </a:r>
            <a:r>
              <a:rPr lang="en-GB" altLang="cs-CZ" sz="2200" dirty="0">
                <a:latin typeface="Arial" panose="020B0604020202020204" pitchFamily="34" charset="0"/>
              </a:rPr>
              <a:t>influence human behavior.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Intrinsic Motivation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intrinsic motivation refers to motivation that comes from within us; stop for a moment and identify the greatest accomplishment of your life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a leader, who employees perceive as credible and respectful of their value to the organization, can increase the extent to which those employees are intrinsically motivated to pursue strategic goals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4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Extrinsic incentives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many organizations use extrinsic incentives to highlight important goals and to motivate employees to achieve them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bonus system motivates employees to attain the time reduction goal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7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(3)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latin typeface="Arial" panose="020B0604020202020204" pitchFamily="34" charset="0"/>
              </a:rPr>
              <a:t>Cognitive Bias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u="sng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leaders need to be aware that all people (including themselves) possess cognitive biases, or distorted thought processes, that can adversely affect planning, controlling, and decision making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while cognitive biases cannot be eliminated, effective leaders should take two steps to reduce their negative impacts - they should acknowledge their own susceptibility to cognitive bias and they should acknowledge the presence of cognitive bias in other and introduce techniques to minimize their adverse consequences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2" y="811368"/>
            <a:ext cx="7609756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9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00386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2" name="Obdélník 1"/>
          <p:cNvSpPr/>
          <p:nvPr/>
        </p:nvSpPr>
        <p:spPr>
          <a:xfrm>
            <a:off x="1983793" y="3290501"/>
            <a:ext cx="51764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cs-CZ" sz="33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7333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latin typeface="Arial" panose="020B0604020202020204" pitchFamily="34" charset="0"/>
              </a:rPr>
              <a:t>Financial accounting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is concerned with reporting financial information to external parties (such as stockholders, creditors, regulators)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solidFill>
                  <a:prstClr val="black"/>
                </a:solidFill>
                <a:latin typeface="Arial" panose="020B0604020202020204" pitchFamily="34" charset="0"/>
              </a:rPr>
              <a:t>Managerial accounting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is concerned with providing information to managers for use within the organization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FINANCIAL ACCOUNTING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Reports to those outside the organization: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Owners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Creditors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Tax authorities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Regulators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financial consequences of past activities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objectivity and verifiability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predictions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companywide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Must follow GAAP/IFRS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Mandatory for external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8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Reposts to managers inside the organization for: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Planning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Controlling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Decision making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GB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decisions affecting the future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relevance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timeliness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segment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Need not follow GAAP/IFRS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Not mandatory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717550"/>
            <a:ext cx="7443989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2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THREE PILLARS OF 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43827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Planning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Controlling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Decision making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PLANNING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 establishing goals and specifying how to achieve them 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includes establishing plans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Plans are often accompanied by a budget.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Budget is a detailed plan for the future that is usually expressed in formal quantitative terms.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CONTROLLING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 gathering feedback to ensure that the plan is being properly executed or modified as circumstances change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Once you established and started implementing plan, you would transition to the control process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Part of control process includes preparing </a:t>
            </a:r>
            <a:r>
              <a:rPr lang="en-GB" altLang="cs-CZ" sz="2200" b="1" dirty="0">
                <a:latin typeface="Arial" panose="020B0604020202020204" pitchFamily="34" charset="0"/>
              </a:rPr>
              <a:t>performance reports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Performance report compares budgeted data to actual data in an effort to identify and learn from excellent performance and to identify and eliminate sources of unsatisfactory performance.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Performance reports can also be used as one of many inputs to help evaluate and reward employees.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1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1896</TotalTime>
  <Words>1201</Words>
  <Application>Microsoft Office PowerPoint</Application>
  <PresentationFormat>Předvádění na obrazovce (4:3)</PresentationFormat>
  <Paragraphs>216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sel0010</cp:lastModifiedBy>
  <cp:revision>73</cp:revision>
  <dcterms:created xsi:type="dcterms:W3CDTF">2016-03-17T12:08:01Z</dcterms:created>
  <dcterms:modified xsi:type="dcterms:W3CDTF">2021-09-21T12:09:35Z</dcterms:modified>
</cp:coreProperties>
</file>