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66" r:id="rId7"/>
    <p:sldId id="265" r:id="rId8"/>
    <p:sldId id="267" r:id="rId9"/>
    <p:sldId id="268" r:id="rId10"/>
    <p:sldId id="269" r:id="rId11"/>
    <p:sldId id="270" r:id="rId12"/>
    <p:sldId id="271" r:id="rId13"/>
    <p:sldId id="272" r:id="rId14"/>
    <p:sldId id="273" r:id="rId15"/>
    <p:sldId id="274" r:id="rId16"/>
    <p:sldId id="275" r:id="rId17"/>
    <p:sldId id="276" r:id="rId18"/>
    <p:sldId id="279" r:id="rId19"/>
    <p:sldId id="280" r:id="rId20"/>
    <p:sldId id="281" r:id="rId21"/>
    <p:sldId id="282" r:id="rId22"/>
    <p:sldId id="283" r:id="rId23"/>
    <p:sldId id="284" r:id="rId24"/>
    <p:sldId id="288" r:id="rId25"/>
    <p:sldId id="285" r:id="rId26"/>
    <p:sldId id="286" r:id="rId27"/>
    <p:sldId id="287" r:id="rId28"/>
    <p:sldId id="289"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21.09.2021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21.09.2021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21.09.2021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21.09.2021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21.09.2021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21.09.2021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COST-VOLUME-PROFIT RELATIONSHIPS</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CONTRIBUTION MARGIN RATIO (CM RATIO)</a:t>
            </a:r>
            <a:r>
              <a:rPr lang="cs-CZ" altLang="cs-CZ" sz="2400" b="1" dirty="0">
                <a:latin typeface="Arial" panose="020B0604020202020204" pitchFamily="34" charset="0"/>
              </a:rPr>
              <a:t>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relation between profit and the CM ratio can also be expressed using the following equations:</a:t>
            </a:r>
          </a:p>
          <a:p>
            <a:pPr marL="285750" indent="-285750" eaLnBrk="1" hangingPunct="1">
              <a:spcBef>
                <a:spcPct val="0"/>
              </a:spcBef>
              <a:defRPr/>
            </a:pPr>
            <a:endParaRPr lang="en-GB" altLang="cs-CZ" sz="2200" i="1"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	Profit = CM ratio x Sales – Fixed expenses </a:t>
            </a:r>
            <a:endParaRPr lang="en-GB" altLang="cs-CZ" i="1" dirty="0" smtClean="0">
              <a:solidFill>
                <a:srgbClr val="FF0000"/>
              </a:solidFill>
              <a:latin typeface="Arial" panose="020B0604020202020204" pitchFamily="34" charset="0"/>
            </a:endParaRPr>
          </a:p>
          <a:p>
            <a:pPr eaLnBrk="1" hangingPunct="1">
              <a:spcBef>
                <a:spcPct val="0"/>
              </a:spcBef>
              <a:buNone/>
              <a:defRPr/>
            </a:pPr>
            <a:endParaRPr lang="en-GB" altLang="cs-CZ" sz="2200" i="1"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Or, in terms of changes,</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Change in profit = CM ratio x Change in sales – Change in fixed expenses</a:t>
            </a:r>
            <a:endParaRPr lang="en-GB" altLang="cs-CZ" sz="2200" i="1" dirty="0">
              <a:latin typeface="Arial" panose="020B0604020202020204" pitchFamily="34" charset="0"/>
            </a:endParaRPr>
          </a:p>
        </p:txBody>
      </p:sp>
    </p:spTree>
    <p:extLst>
      <p:ext uri="{BB962C8B-B14F-4D97-AF65-F5344CB8AC3E}">
        <p14:creationId xmlns:p14="http://schemas.microsoft.com/office/powerpoint/2010/main" val="225436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APPLICATIONS OF CVP CONCEPTS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4496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b="1" dirty="0" smtClean="0">
                    <a:latin typeface="Arial" panose="020B0604020202020204" pitchFamily="34" charset="0"/>
                  </a:rPr>
                  <a:t>the </a:t>
                </a:r>
                <a:r>
                  <a:rPr lang="en-GB" altLang="cs-CZ" sz="2200" b="1" dirty="0">
                    <a:latin typeface="Arial" panose="020B0604020202020204" pitchFamily="34" charset="0"/>
                  </a:rPr>
                  <a:t>variable expense ratio </a:t>
                </a:r>
                <a:r>
                  <a:rPr lang="en-GB" altLang="cs-CZ" sz="2200" dirty="0">
                    <a:latin typeface="Arial" panose="020B0604020202020204" pitchFamily="34" charset="0"/>
                  </a:rPr>
                  <a:t>is the ratio of variable expenses to </a:t>
                </a:r>
                <a:r>
                  <a:rPr lang="en-GB" altLang="cs-CZ" sz="2200" dirty="0" smtClean="0">
                    <a:latin typeface="Arial" panose="020B0604020202020204" pitchFamily="34" charset="0"/>
                  </a:rPr>
                  <a:t>sales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Variable expense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𝑉𝑎𝑟𝑖𝑎𝑏𝑙𝑒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num>
                      <m:den>
                        <m:r>
                          <a:rPr lang="en-GB" altLang="cs-CZ" sz="2200" b="0" i="1" smtClean="0">
                            <a:latin typeface="Cambria Math" panose="02040503050406030204" pitchFamily="18" charset="0"/>
                          </a:rPr>
                          <m:t>𝑆𝑎𝑙𝑒𝑠</m:t>
                        </m:r>
                      </m:den>
                    </m:f>
                  </m:oMath>
                </a14:m>
                <a:endParaRPr lang="en-GB"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it can be computed by dividing the total variable expenses by the total sales, or in a single product analysis, it can be computed by dividing the variable expenses per unit by the unit selling </a:t>
                </a:r>
                <a:r>
                  <a:rPr lang="en-GB" altLang="cs-CZ" sz="2200" dirty="0" smtClean="0">
                    <a:latin typeface="Arial" panose="020B0604020202020204" pitchFamily="34" charset="0"/>
                  </a:rPr>
                  <a:t>price</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𝐶𝑜𝑛𝑡𝑟𝑖𝑏𝑢𝑡𝑖𝑜𝑛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i="1">
                            <a:latin typeface="Cambria Math" panose="02040503050406030204" pitchFamily="18" charset="0"/>
                          </a:rPr>
                          <m:t>𝑆𝑎𝑙𝑒𝑠</m:t>
                        </m:r>
                      </m:den>
                    </m:f>
                  </m:oMath>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a:t>
                </a:r>
                <a:r>
                  <a:rPr lang="en-GB" altLang="cs-CZ" sz="2200" dirty="0">
                    <a:latin typeface="Arial" panose="020B0604020202020204" pitchFamily="34" charset="0"/>
                  </a:rPr>
                  <a:t>=  </a:t>
                </a:r>
                <a14:m>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𝑆𝑎𝑙𝑒𝑠</m:t>
                        </m:r>
                        <m:r>
                          <a:rPr lang="en-GB" altLang="cs-CZ" sz="2200" b="0" i="1" smtClean="0">
                            <a:latin typeface="Cambria Math" panose="02040503050406030204" pitchFamily="18" charset="0"/>
                          </a:rPr>
                          <m:t> − </m:t>
                        </m:r>
                        <m:r>
                          <a:rPr lang="en-GB" altLang="cs-CZ" sz="2200" i="1">
                            <a:latin typeface="Cambria Math" panose="02040503050406030204" pitchFamily="18" charset="0"/>
                          </a:rPr>
                          <m:t>𝑉𝑎𝑟𝑖𝑎𝑏𝑙𝑒</m:t>
                        </m:r>
                        <m:r>
                          <a:rPr lang="en-GB" altLang="cs-CZ" sz="2200" i="1">
                            <a:latin typeface="Cambria Math" panose="02040503050406030204" pitchFamily="18" charset="0"/>
                          </a:rPr>
                          <m:t> </m:t>
                        </m:r>
                        <m:r>
                          <a:rPr lang="en-GB" altLang="cs-CZ" sz="2200" i="1">
                            <a:latin typeface="Cambria Math" panose="02040503050406030204" pitchFamily="18" charset="0"/>
                          </a:rPr>
                          <m:t>𝑒𝑥𝑝𝑒𝑛𝑠𝑒𝑠</m:t>
                        </m:r>
                      </m:num>
                      <m:den>
                        <m:r>
                          <a:rPr lang="en-GB" altLang="cs-CZ" sz="2200" i="1">
                            <a:latin typeface="Cambria Math" panose="02040503050406030204" pitchFamily="18" charset="0"/>
                          </a:rPr>
                          <m:t>𝑆𝑎𝑙𝑒𝑠</m:t>
                        </m:r>
                      </m:den>
                    </m:f>
                  </m:oMath>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	CM ratio = 1 – Variable expense ratio</a:t>
                </a: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449697"/>
              </a:xfrm>
              <a:prstGeom prst="rect">
                <a:avLst/>
              </a:prstGeom>
              <a:blipFill rotWithShape="0">
                <a:blip r:embed="rId2"/>
                <a:stretch>
                  <a:fillRect l="-791" t="-671"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21184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 - EVEN ANALYSIS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094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to calculate the break-even point (in unit sales and dollar sales), managers can use either of two approaches - the equation method or the formula method</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The Equation Method </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a:latin typeface="Arial" panose="020B0604020202020204" pitchFamily="34" charset="0"/>
                  </a:rPr>
                  <a:t>the equation method relies on the basic profit equation</a:t>
                </a:r>
              </a:p>
              <a:p>
                <a:pPr marL="1085850" lvl="1" indent="-342900" eaLnBrk="1" hangingPunct="1">
                  <a:spcBef>
                    <a:spcPct val="0"/>
                  </a:spcBef>
                  <a:defRPr/>
                </a:pPr>
                <a:r>
                  <a:rPr lang="en-GB" altLang="cs-CZ" sz="1800" dirty="0" smtClean="0">
                    <a:latin typeface="Arial" panose="020B0604020202020204" pitchFamily="34" charset="0"/>
                  </a:rPr>
                  <a:t>we </a:t>
                </a:r>
                <a:r>
                  <a:rPr lang="en-GB" altLang="cs-CZ" sz="1800" dirty="0">
                    <a:latin typeface="Arial" panose="020B0604020202020204" pitchFamily="34" charset="0"/>
                  </a:rPr>
                  <a:t>will use the contribution margin form of this equation to perform the break-even </a:t>
                </a:r>
                <a:r>
                  <a:rPr lang="en-GB" altLang="cs-CZ" sz="1800" dirty="0" smtClean="0">
                    <a:latin typeface="Arial" panose="020B0604020202020204" pitchFamily="34" charset="0"/>
                  </a:rPr>
                  <a:t>calculations</a:t>
                </a:r>
              </a:p>
              <a:p>
                <a:pPr marL="1085850" lvl="1" indent="-342900" eaLnBrk="1" hangingPunct="1">
                  <a:spcBef>
                    <a:spcPct val="0"/>
                  </a:spcBef>
                  <a:defRPr/>
                </a:pPr>
                <a:r>
                  <a:rPr lang="en-GB" altLang="cs-CZ" sz="1800" dirty="0" smtClean="0">
                    <a:latin typeface="Arial" panose="020B0604020202020204" pitchFamily="34" charset="0"/>
                  </a:rPr>
                  <a:t>Profit = Unit CM x Q – Fixed expense</a:t>
                </a:r>
              </a:p>
              <a:p>
                <a:pPr marL="1085850" lvl="1" indent="-342900" eaLnBrk="1" hangingPunct="1">
                  <a:spcBef>
                    <a:spcPct val="0"/>
                  </a:spcBef>
                  <a:defRPr/>
                </a:pPr>
                <a:endParaRPr lang="en-GB" altLang="cs-CZ" sz="1800" dirty="0">
                  <a:latin typeface="Arial" panose="020B0604020202020204" pitchFamily="34" charset="0"/>
                </a:endParaRPr>
              </a:p>
              <a:p>
                <a:pPr eaLnBrk="1" hangingPunct="1">
                  <a:spcBef>
                    <a:spcPct val="0"/>
                  </a:spcBef>
                  <a:buNone/>
                  <a:defRPr/>
                </a:pPr>
                <a:r>
                  <a:rPr lang="en-GB" altLang="cs-CZ" sz="2200" dirty="0">
                    <a:latin typeface="Arial" panose="020B0604020202020204" pitchFamily="34" charset="0"/>
                  </a:rPr>
                  <a:t>The </a:t>
                </a:r>
                <a:r>
                  <a:rPr lang="en-GB" altLang="cs-CZ" sz="2200" dirty="0" smtClean="0">
                    <a:latin typeface="Arial" panose="020B0604020202020204" pitchFamily="34" charset="0"/>
                  </a:rPr>
                  <a:t>Formula </a:t>
                </a:r>
                <a:r>
                  <a:rPr lang="en-GB" altLang="cs-CZ" sz="2200" dirty="0">
                    <a:latin typeface="Arial" panose="020B0604020202020204" pitchFamily="34" charset="0"/>
                  </a:rPr>
                  <a:t>Method </a:t>
                </a:r>
              </a:p>
              <a:p>
                <a:pPr marL="1085850" lvl="1" indent="-342900" eaLnBrk="1" hangingPunct="1">
                  <a:spcBef>
                    <a:spcPct val="0"/>
                  </a:spcBef>
                  <a:defRPr/>
                </a:pPr>
                <a:r>
                  <a:rPr lang="en-GB" altLang="cs-CZ" sz="1800" dirty="0">
                    <a:latin typeface="Arial" panose="020B0604020202020204" pitchFamily="34" charset="0"/>
                  </a:rPr>
                  <a:t>the formula method is a shortcut version of the equation method</a:t>
                </a:r>
              </a:p>
              <a:p>
                <a:pPr marL="1085850" lvl="1" indent="-342900" eaLnBrk="1" hangingPunct="1">
                  <a:spcBef>
                    <a:spcPct val="0"/>
                  </a:spcBef>
                  <a:defRPr/>
                </a:pPr>
                <a:r>
                  <a:rPr lang="en-GB" altLang="cs-CZ" sz="1800" dirty="0" smtClean="0">
                    <a:latin typeface="Arial" panose="020B0604020202020204" pitchFamily="34" charset="0"/>
                  </a:rPr>
                  <a:t>each </a:t>
                </a:r>
                <a:r>
                  <a:rPr lang="en-GB" altLang="cs-CZ" sz="1800" dirty="0">
                    <a:latin typeface="Arial" panose="020B0604020202020204" pitchFamily="34" charset="0"/>
                  </a:rPr>
                  <a:t>unit sold provides a certain amount of contribution margin that goes toward covering fixed </a:t>
                </a:r>
                <a:r>
                  <a:rPr lang="en-GB" altLang="cs-CZ" sz="1800" dirty="0" smtClean="0">
                    <a:latin typeface="Arial" panose="020B0604020202020204" pitchFamily="34" charset="0"/>
                  </a:rPr>
                  <a:t>expenses</a:t>
                </a:r>
                <a:endParaRPr lang="en-GB" altLang="cs-CZ" sz="1800" dirty="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Units sales to break even = </a:t>
                </a:r>
                <a14:m>
                  <m:oMath xmlns:m="http://schemas.openxmlformats.org/officeDocument/2006/math">
                    <m:f>
                      <m:fPr>
                        <m:ctrlPr>
                          <a:rPr lang="en-GB" altLang="cs-CZ" sz="1800" i="1" smtClean="0">
                            <a:latin typeface="Cambria Math" panose="02040503050406030204" pitchFamily="18" charset="0"/>
                          </a:rPr>
                        </m:ctrlPr>
                      </m:fPr>
                      <m:num>
                        <m:r>
                          <a:rPr lang="en-GB" altLang="cs-CZ" sz="1800" b="0" i="1" smtClean="0">
                            <a:latin typeface="Cambria Math" panose="02040503050406030204" pitchFamily="18" charset="0"/>
                          </a:rPr>
                          <m:t>𝐹𝑖𝑥𝑒𝑑</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𝑒𝑥𝑝𝑒𝑛𝑠𝑒𝑠</m:t>
                        </m:r>
                      </m:num>
                      <m:den>
                        <m:r>
                          <a:rPr lang="en-GB" altLang="cs-CZ" sz="1800" b="0" i="1" smtClean="0">
                            <a:latin typeface="Cambria Math" panose="02040503050406030204" pitchFamily="18" charset="0"/>
                          </a:rPr>
                          <m:t>𝑈𝑛𝑖𝑡</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𝐶𝑀</m:t>
                        </m:r>
                      </m:den>
                    </m:f>
                  </m:oMath>
                </a14:m>
                <a:endParaRPr lang="en-GB" altLang="cs-CZ" sz="18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094408"/>
              </a:xfrm>
              <a:prstGeom prst="rect">
                <a:avLst/>
              </a:prstGeom>
              <a:blipFill rotWithShape="0">
                <a:blip r:embed="rId2"/>
                <a:stretch>
                  <a:fillRect l="-935" t="-718" r="-1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18505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BREAK-EVEN IN DOLLAR SALES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742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in addition to finding the break-even point in unit sales, we can also find the break-even point in dollar sales using three methods: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we could solve for the break-even point in unit sales using the equation method or formula method and then simply multiply the result by the </a:t>
                </a:r>
                <a:r>
                  <a:rPr lang="en-GB" altLang="cs-CZ" sz="1800" dirty="0" smtClean="0">
                    <a:latin typeface="Arial" panose="020B0604020202020204" pitchFamily="34" charset="0"/>
                  </a:rPr>
                  <a:t>selling price</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a:latin typeface="Arial" panose="020B0604020202020204" pitchFamily="34" charset="0"/>
                  </a:rPr>
                  <a:t>we can use the equation method to compute the break-even point in dollar sales</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a:latin typeface="Arial" panose="020B0604020202020204" pitchFamily="34" charset="0"/>
                  </a:rPr>
                  <a:t>we can use the formula method to compute the dollar sales needed to break </a:t>
                </a:r>
                <a:r>
                  <a:rPr lang="en-GB" altLang="cs-CZ" sz="1800" dirty="0" smtClean="0">
                    <a:latin typeface="Arial" panose="020B0604020202020204" pitchFamily="34" charset="0"/>
                  </a:rPr>
                  <a:t>even</a:t>
                </a:r>
              </a:p>
              <a:p>
                <a:pPr marL="1028700" lvl="1" eaLnBrk="1" hangingPunct="1">
                  <a:spcBef>
                    <a:spcPct val="0"/>
                  </a:spcBef>
                  <a:defRPr/>
                </a:pPr>
                <a:endParaRPr lang="en-GB" altLang="cs-CZ" sz="1800" dirty="0" smtClean="0">
                  <a:latin typeface="Arial" panose="020B0604020202020204" pitchFamily="34" charset="0"/>
                </a:endParaRPr>
              </a:p>
              <a:p>
                <a:pPr lvl="1" indent="0" eaLnBrk="1" hangingPunct="1">
                  <a:spcBef>
                    <a:spcPct val="0"/>
                  </a:spcBef>
                  <a:buNone/>
                  <a:defRPr/>
                </a:pPr>
                <a:r>
                  <a:rPr lang="en-GB" altLang="cs-CZ" sz="2000" i="1" dirty="0" smtClean="0">
                    <a:latin typeface="Arial" panose="020B0604020202020204" pitchFamily="34" charset="0"/>
                  </a:rPr>
                  <a:t>Dollar sales to break even = </a:t>
                </a:r>
                <a14:m>
                  <m:oMath xmlns:m="http://schemas.openxmlformats.org/officeDocument/2006/math">
                    <m:f>
                      <m:fPr>
                        <m:ctrlPr>
                          <a:rPr lang="en-GB" altLang="cs-CZ" sz="2000" i="1" smtClean="0">
                            <a:latin typeface="Cambria Math" panose="02040503050406030204" pitchFamily="18" charset="0"/>
                          </a:rPr>
                        </m:ctrlPr>
                      </m:fPr>
                      <m:num>
                        <m:r>
                          <a:rPr lang="en-GB" altLang="cs-CZ" sz="2000" b="0" i="1" smtClean="0">
                            <a:latin typeface="Cambria Math" panose="02040503050406030204" pitchFamily="18" charset="0"/>
                          </a:rPr>
                          <m:t>𝐹𝑖𝑥𝑒𝑑</m:t>
                        </m:r>
                        <m:r>
                          <a:rPr lang="en-GB" altLang="cs-CZ" sz="2000" b="0" i="1" smtClean="0">
                            <a:latin typeface="Cambria Math" panose="02040503050406030204" pitchFamily="18" charset="0"/>
                          </a:rPr>
                          <m:t> </m:t>
                        </m:r>
                        <m:r>
                          <a:rPr lang="en-GB" altLang="cs-CZ" sz="2000" b="0" i="1" smtClean="0">
                            <a:latin typeface="Cambria Math" panose="02040503050406030204" pitchFamily="18" charset="0"/>
                          </a:rPr>
                          <m:t>𝑒𝑥𝑝𝑒𝑛𝑠𝑒𝑠</m:t>
                        </m:r>
                      </m:num>
                      <m:den>
                        <m:r>
                          <a:rPr lang="en-GB" altLang="cs-CZ" sz="2000" b="0" i="1" smtClean="0">
                            <a:latin typeface="Cambria Math" panose="02040503050406030204" pitchFamily="18" charset="0"/>
                          </a:rPr>
                          <m:t>𝐶𝑀</m:t>
                        </m:r>
                        <m:r>
                          <a:rPr lang="en-GB" altLang="cs-CZ" sz="2000" b="0" i="1" smtClean="0">
                            <a:latin typeface="Cambria Math" panose="02040503050406030204" pitchFamily="18" charset="0"/>
                          </a:rPr>
                          <m:t> </m:t>
                        </m:r>
                        <m:r>
                          <a:rPr lang="en-GB" altLang="cs-CZ" sz="2000" b="0" i="1" smtClean="0">
                            <a:latin typeface="Cambria Math" panose="02040503050406030204" pitchFamily="18" charset="0"/>
                          </a:rPr>
                          <m:t>𝑟𝑎𝑡𝑖𝑜</m:t>
                        </m:r>
                      </m:den>
                    </m:f>
                  </m:oMath>
                </a14:m>
                <a:endParaRPr lang="en-GB" altLang="cs-CZ" sz="18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742901"/>
              </a:xfrm>
              <a:prstGeom prst="rect">
                <a:avLst/>
              </a:prstGeom>
              <a:blipFill rotWithShape="0">
                <a:blip r:embed="rId2"/>
                <a:stretch>
                  <a:fillRect l="-791" t="-771" r="-359" b="-9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64393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TARGET PROFIT ANALYSIS (1)</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target profit analysis is one of the key uses of CVP analysis. </a:t>
            </a: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In </a:t>
            </a:r>
            <a:r>
              <a:rPr lang="en-US" altLang="cs-CZ" sz="2200" dirty="0">
                <a:latin typeface="Arial" panose="020B0604020202020204" pitchFamily="34" charset="0"/>
              </a:rPr>
              <a:t>target profit analysis, we estimate what sales volume is </a:t>
            </a:r>
            <a:r>
              <a:rPr lang="en-GB" altLang="cs-CZ" sz="2200" dirty="0" smtClean="0">
                <a:latin typeface="Arial" panose="020B0604020202020204" pitchFamily="34" charset="0"/>
              </a:rPr>
              <a:t>needed to achieve a specific target profit</a:t>
            </a:r>
          </a:p>
          <a:p>
            <a:pPr eaLnBrk="1" hangingPunct="1">
              <a:spcBef>
                <a:spcPct val="0"/>
              </a:spcBef>
              <a:buNone/>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determine the unit sales and dollar sales needed to achieve a target profit, we can rely on the same two approaches - the equation method or the formula method</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The Equation Method</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Profit = Unit CM x Q – Fixed expense</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1835824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TARGET PROFIT ANALYSIS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3699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smtClean="0">
                    <a:latin typeface="Arial" panose="020B0604020202020204" pitchFamily="34" charset="0"/>
                  </a:rPr>
                  <a:t>The </a:t>
                </a:r>
                <a:r>
                  <a:rPr lang="en-GB" altLang="cs-CZ" sz="2200" dirty="0">
                    <a:latin typeface="Arial" panose="020B0604020202020204" pitchFamily="34" charset="0"/>
                  </a:rPr>
                  <a:t>Formula </a:t>
                </a:r>
                <a:r>
                  <a:rPr lang="en-GB" altLang="cs-CZ" sz="2200" dirty="0" smtClean="0">
                    <a:latin typeface="Arial" panose="020B0604020202020204" pitchFamily="34" charset="0"/>
                  </a:rPr>
                  <a:t>Method</a:t>
                </a:r>
              </a:p>
              <a:p>
                <a:pPr eaLnBrk="1" hangingPunct="1">
                  <a:spcBef>
                    <a:spcPct val="0"/>
                  </a:spcBef>
                  <a:buNone/>
                  <a:defRPr/>
                </a:pPr>
                <a:endParaRPr lang="en-GB" altLang="cs-CZ" sz="2200" dirty="0">
                  <a:latin typeface="Arial" panose="020B0604020202020204" pitchFamily="34" charset="0"/>
                </a:endParaRPr>
              </a:p>
              <a:p>
                <a:pPr marL="1085850" lvl="1" indent="-342900" eaLnBrk="1" hangingPunct="1">
                  <a:spcBef>
                    <a:spcPct val="0"/>
                  </a:spcBef>
                  <a:defRPr/>
                </a:pPr>
                <a:r>
                  <a:rPr lang="en-GB" altLang="cs-CZ" sz="1800" dirty="0">
                    <a:latin typeface="Arial" panose="020B0604020202020204" pitchFamily="34" charset="0"/>
                  </a:rPr>
                  <a:t>in general, in a single product situation, we can compute the sales volume required to attain a specific target profit </a:t>
                </a:r>
                <a:r>
                  <a:rPr lang="en-GB" altLang="cs-CZ" sz="1800" dirty="0" smtClean="0">
                    <a:latin typeface="Arial" panose="020B0604020202020204" pitchFamily="34" charset="0"/>
                  </a:rPr>
                  <a:t>using the following formula</a:t>
                </a:r>
              </a:p>
              <a:p>
                <a:pPr lvl="1" indent="0" eaLnBrk="1" hangingPunct="1">
                  <a:spcBef>
                    <a:spcPct val="0"/>
                  </a:spcBef>
                  <a:buNone/>
                  <a:defRPr/>
                </a:pPr>
                <a:endParaRPr lang="en-GB" altLang="cs-CZ" sz="1800" dirty="0">
                  <a:latin typeface="Arial" panose="020B0604020202020204" pitchFamily="34" charset="0"/>
                </a:endParaRPr>
              </a:p>
              <a:p>
                <a:pPr marL="1085850" lvl="1" indent="-342900" eaLnBrk="1" hangingPunct="1">
                  <a:spcBef>
                    <a:spcPct val="0"/>
                  </a:spcBef>
                  <a:defRPr/>
                </a:pPr>
                <a:r>
                  <a:rPr lang="en-GB" altLang="cs-CZ" sz="1800" i="1" dirty="0">
                    <a:latin typeface="Arial" panose="020B0604020202020204" pitchFamily="34" charset="0"/>
                  </a:rPr>
                  <a:t>Unit sales to attain the target profit = </a:t>
                </a:r>
                <a14:m>
                  <m:oMath xmlns:m="http://schemas.openxmlformats.org/officeDocument/2006/math">
                    <m:f>
                      <m:fPr>
                        <m:ctrlPr>
                          <a:rPr lang="en-GB" altLang="cs-CZ" sz="1800" i="1">
                            <a:latin typeface="Cambria Math" panose="02040503050406030204" pitchFamily="18" charset="0"/>
                          </a:rPr>
                        </m:ctrlPr>
                      </m:fPr>
                      <m:num>
                        <m:r>
                          <a:rPr lang="en-GB" altLang="cs-CZ" sz="1800" i="1">
                            <a:latin typeface="Cambria Math" panose="02040503050406030204" pitchFamily="18" charset="0"/>
                          </a:rPr>
                          <m:t>𝑇𝑎𝑟𝑔𝑒𝑡</m:t>
                        </m:r>
                        <m:r>
                          <a:rPr lang="en-GB" altLang="cs-CZ" sz="1800" i="1">
                            <a:latin typeface="Cambria Math" panose="02040503050406030204" pitchFamily="18" charset="0"/>
                          </a:rPr>
                          <m:t> </m:t>
                        </m:r>
                        <m:r>
                          <a:rPr lang="en-GB" altLang="cs-CZ" sz="1800" i="1">
                            <a:latin typeface="Cambria Math" panose="02040503050406030204" pitchFamily="18" charset="0"/>
                          </a:rPr>
                          <m:t>𝑝𝑟𝑜𝑓𝑖𝑡</m:t>
                        </m:r>
                        <m:r>
                          <a:rPr lang="en-GB" altLang="cs-CZ" sz="1800" i="1">
                            <a:latin typeface="Cambria Math" panose="02040503050406030204" pitchFamily="18" charset="0"/>
                          </a:rPr>
                          <m:t>+</m:t>
                        </m:r>
                        <m:r>
                          <a:rPr lang="en-GB" altLang="cs-CZ" sz="1800" i="1">
                            <a:latin typeface="Cambria Math" panose="02040503050406030204" pitchFamily="18" charset="0"/>
                          </a:rPr>
                          <m:t>𝐹𝑖𝑥𝑒𝑑</m:t>
                        </m:r>
                        <m:r>
                          <a:rPr lang="en-GB" altLang="cs-CZ" sz="1800" i="1">
                            <a:latin typeface="Cambria Math" panose="02040503050406030204" pitchFamily="18" charset="0"/>
                          </a:rPr>
                          <m:t> </m:t>
                        </m:r>
                        <m:r>
                          <a:rPr lang="en-GB" altLang="cs-CZ" sz="1800" i="1">
                            <a:latin typeface="Cambria Math" panose="02040503050406030204" pitchFamily="18" charset="0"/>
                          </a:rPr>
                          <m:t>𝑒𝑥𝑝𝑒𝑛𝑠𝑒𝑠</m:t>
                        </m:r>
                      </m:num>
                      <m:den>
                        <m:r>
                          <a:rPr lang="en-GB" altLang="cs-CZ" sz="1800" i="1">
                            <a:latin typeface="Cambria Math" panose="02040503050406030204" pitchFamily="18" charset="0"/>
                          </a:rPr>
                          <m:t>𝑈𝑛𝑖𝑡</m:t>
                        </m:r>
                        <m:r>
                          <a:rPr lang="en-GB" altLang="cs-CZ" sz="1800" i="1">
                            <a:latin typeface="Cambria Math" panose="02040503050406030204" pitchFamily="18" charset="0"/>
                          </a:rPr>
                          <m:t> </m:t>
                        </m:r>
                        <m:r>
                          <a:rPr lang="en-GB" altLang="cs-CZ" sz="1800" i="1">
                            <a:latin typeface="Cambria Math" panose="02040503050406030204" pitchFamily="18" charset="0"/>
                          </a:rPr>
                          <m:t>𝐶𝑀</m:t>
                        </m:r>
                      </m:den>
                    </m:f>
                  </m:oMath>
                </a14:m>
                <a:endParaRPr lang="en-GB" altLang="cs-CZ" sz="1800" i="1"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Target Profit Analysis in Terms of Dollar Sales</a:t>
                </a:r>
                <a:endParaRPr lang="en-GB"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marL="1085850" lvl="1" indent="-342900" eaLnBrk="1" hangingPunct="1">
                  <a:spcBef>
                    <a:spcPct val="0"/>
                  </a:spcBef>
                  <a:defRPr/>
                </a:pPr>
                <a:r>
                  <a:rPr lang="en-GB" altLang="cs-CZ" sz="1800" i="1" dirty="0" smtClean="0">
                    <a:latin typeface="Arial" panose="020B0604020202020204" pitchFamily="34" charset="0"/>
                  </a:rPr>
                  <a:t>Dollar sales to attain a target profit = </a:t>
                </a:r>
                <a14:m>
                  <m:oMath xmlns:m="http://schemas.openxmlformats.org/officeDocument/2006/math">
                    <m:f>
                      <m:fPr>
                        <m:ctrlPr>
                          <a:rPr lang="en-GB" altLang="cs-CZ" sz="1800" i="1">
                            <a:latin typeface="Cambria Math" panose="02040503050406030204" pitchFamily="18" charset="0"/>
                          </a:rPr>
                        </m:ctrlPr>
                      </m:fPr>
                      <m:num>
                        <m:r>
                          <a:rPr lang="en-GB" altLang="cs-CZ" sz="1800" i="1">
                            <a:latin typeface="Cambria Math" panose="02040503050406030204" pitchFamily="18" charset="0"/>
                          </a:rPr>
                          <m:t>𝑇𝑎𝑟𝑔𝑒𝑡</m:t>
                        </m:r>
                        <m:r>
                          <a:rPr lang="en-GB" altLang="cs-CZ" sz="1800" i="1">
                            <a:latin typeface="Cambria Math" panose="02040503050406030204" pitchFamily="18" charset="0"/>
                          </a:rPr>
                          <m:t> </m:t>
                        </m:r>
                        <m:r>
                          <a:rPr lang="en-GB" altLang="cs-CZ" sz="1800" i="1">
                            <a:latin typeface="Cambria Math" panose="02040503050406030204" pitchFamily="18" charset="0"/>
                          </a:rPr>
                          <m:t>𝑝𝑟𝑜𝑓𝑖𝑡</m:t>
                        </m:r>
                        <m:r>
                          <a:rPr lang="en-GB" altLang="cs-CZ" sz="1800" i="1">
                            <a:latin typeface="Cambria Math" panose="02040503050406030204" pitchFamily="18" charset="0"/>
                          </a:rPr>
                          <m:t>+</m:t>
                        </m:r>
                        <m:r>
                          <a:rPr lang="en-GB" altLang="cs-CZ" sz="1800" i="1">
                            <a:latin typeface="Cambria Math" panose="02040503050406030204" pitchFamily="18" charset="0"/>
                          </a:rPr>
                          <m:t>𝐹𝑖𝑥𝑒𝑑</m:t>
                        </m:r>
                        <m:r>
                          <a:rPr lang="en-GB" altLang="cs-CZ" sz="1800" i="1">
                            <a:latin typeface="Cambria Math" panose="02040503050406030204" pitchFamily="18" charset="0"/>
                          </a:rPr>
                          <m:t> </m:t>
                        </m:r>
                        <m:r>
                          <a:rPr lang="en-GB" altLang="cs-CZ" sz="1800" i="1">
                            <a:latin typeface="Cambria Math" panose="02040503050406030204" pitchFamily="18" charset="0"/>
                          </a:rPr>
                          <m:t>𝑒𝑥𝑝𝑒𝑛𝑠𝑒𝑠</m:t>
                        </m:r>
                      </m:num>
                      <m:den>
                        <m:r>
                          <a:rPr lang="en-GB" altLang="cs-CZ" sz="1800" i="1">
                            <a:latin typeface="Cambria Math" panose="02040503050406030204" pitchFamily="18" charset="0"/>
                          </a:rPr>
                          <m:t>𝐶𝑀</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𝑟𝑎𝑡𝑖𝑜</m:t>
                        </m:r>
                      </m:den>
                    </m:f>
                  </m:oMath>
                </a14:m>
                <a:endParaRPr lang="en-GB" altLang="cs-CZ" sz="18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3699731"/>
              </a:xfrm>
              <a:prstGeom prst="rect">
                <a:avLst/>
              </a:prstGeom>
              <a:blipFill rotWithShape="0">
                <a:blip r:embed="rId2"/>
                <a:stretch>
                  <a:fillRect l="-935" t="-9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766522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MARGIN OF SAFETY</a:t>
            </a:r>
            <a:endParaRPr lang="cs-CZ" altLang="cs-CZ" sz="2400" b="1"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3408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margin of safety is the excess of budgeted or actual sales dollars over the break-even volume of sales dollars</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it is the amount by which sales can drop before losses are incurred</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higher the margin of safety, the lower the risk of not breaking even and incurring a </a:t>
                </a:r>
                <a:r>
                  <a:rPr lang="en-GB" altLang="cs-CZ" sz="2200" dirty="0" smtClean="0">
                    <a:latin typeface="Arial" panose="020B0604020202020204" pitchFamily="34" charset="0"/>
                  </a:rPr>
                  <a:t>loss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Margin of safety in dollars = Total budgeted (or actual) sales – 					Break-even sales</a:t>
                </a: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in percentage:</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Margin of safety percentage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𝑀𝑎𝑟𝑔𝑖𝑛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𝑜𝑓</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𝑠𝑎𝑓𝑒𝑡𝑦</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𝑑𝑜𝑙𝑙𝑎𝑟𝑠</m:t>
                        </m:r>
                      </m:num>
                      <m:den>
                        <m:r>
                          <a:rPr lang="en-GB" altLang="cs-CZ" sz="2200" b="0" i="1" smtClean="0">
                            <a:latin typeface="Cambria Math" panose="02040503050406030204" pitchFamily="18" charset="0"/>
                          </a:rPr>
                          <m:t>𝑇𝑜𝑡𝑎𝑙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𝑏𝑢𝑑𝑔𝑒𝑡𝑒𝑑</m:t>
                        </m:r>
                        <m:r>
                          <a:rPr lang="en-GB" altLang="cs-CZ" sz="2200" b="0" i="1" smtClean="0">
                            <a:latin typeface="Cambria Math" panose="02040503050406030204" pitchFamily="18" charset="0"/>
                          </a:rPr>
                          <m:t> </m:t>
                        </m:r>
                        <m:d>
                          <m:dPr>
                            <m:ctrlPr>
                              <a:rPr lang="en-GB" altLang="cs-CZ" sz="2200" b="0" i="1" smtClean="0">
                                <a:latin typeface="Cambria Math" panose="02040503050406030204" pitchFamily="18" charset="0"/>
                              </a:rPr>
                            </m:ctrlPr>
                          </m:dPr>
                          <m:e>
                            <m:r>
                              <a:rPr lang="en-GB" altLang="cs-CZ" sz="2200" b="0" i="1" smtClean="0">
                                <a:latin typeface="Cambria Math" panose="02040503050406030204" pitchFamily="18" charset="0"/>
                              </a:rPr>
                              <m:t>𝑜𝑟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𝑎𝑐𝑡𝑢𝑎𝑙</m:t>
                            </m:r>
                          </m:e>
                        </m:d>
                        <m:r>
                          <a:rPr lang="en-GB" altLang="cs-CZ" sz="2200" b="0" i="1" smtClean="0">
                            <a:latin typeface="Cambria Math" panose="02040503050406030204" pitchFamily="18" charset="0"/>
                          </a:rPr>
                          <m:t>𝑠𝑎𝑙𝑒𝑠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𝑑𝑜𝑙𝑙𝑎𝑟𝑠</m:t>
                        </m:r>
                      </m:den>
                    </m:f>
                  </m:oMath>
                </a14:m>
                <a:endParaRPr lang="en-GB" altLang="cs-CZ" sz="2200" i="1"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340821"/>
              </a:xfrm>
              <a:prstGeom prst="rect">
                <a:avLst/>
              </a:prstGeom>
              <a:blipFill rotWithShape="0">
                <a:blip r:embed="rId2"/>
                <a:stretch>
                  <a:fillRect l="-935" t="-685" r="-1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95389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OPERATING LEVERAGE</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266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is a measure of how sensitive net operating income is to a given percentage change in dollar sales</a:t>
                </a:r>
                <a:r>
                  <a:rPr lang="cs-CZ" altLang="cs-CZ" sz="2200" dirty="0" smtClean="0">
                    <a:latin typeface="Arial" panose="020B0604020202020204" pitchFamily="34" charset="0"/>
                  </a:rPr>
                  <a:t>; </a:t>
                </a:r>
                <a:r>
                  <a:rPr lang="en-US" altLang="cs-CZ" sz="2200" dirty="0" smtClean="0">
                    <a:latin typeface="Arial" panose="020B0604020202020204" pitchFamily="34" charset="0"/>
                  </a:rPr>
                  <a:t>acts </a:t>
                </a:r>
                <a:r>
                  <a:rPr lang="en-US" altLang="cs-CZ" sz="2200" dirty="0">
                    <a:latin typeface="Arial" panose="020B0604020202020204" pitchFamily="34" charset="0"/>
                  </a:rPr>
                  <a:t>as a multiplier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operating </a:t>
                </a:r>
                <a:r>
                  <a:rPr lang="en-GB" altLang="cs-CZ" sz="2200" dirty="0" smtClean="0">
                    <a:latin typeface="Arial" panose="020B0604020202020204" pitchFamily="34" charset="0"/>
                  </a:rPr>
                  <a:t>leverage is high, a small percentage increase in sales can produce a much larger percentage increase in net operating income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degree of operating leverage at a given level of sales is computed by the following formula</a:t>
                </a:r>
                <a:r>
                  <a:rPr lang="en-GB" altLang="cs-CZ" sz="2200" dirty="0" smtClean="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Degree of operating leverage = </a:t>
                </a:r>
                <a14:m>
                  <m:oMath xmlns:m="http://schemas.openxmlformats.org/officeDocument/2006/math">
                    <m:f>
                      <m:fPr>
                        <m:ctrlPr>
                          <a:rPr lang="en-GB" altLang="cs-CZ" sz="1800" i="1" smtClean="0">
                            <a:latin typeface="Cambria Math" panose="02040503050406030204" pitchFamily="18" charset="0"/>
                          </a:rPr>
                        </m:ctrlPr>
                      </m:fPr>
                      <m:num>
                        <m:r>
                          <a:rPr lang="en-GB" altLang="cs-CZ" sz="1800" b="0" i="1" smtClean="0">
                            <a:latin typeface="Cambria Math" panose="02040503050406030204" pitchFamily="18" charset="0"/>
                          </a:rPr>
                          <m:t>𝐶𝑜𝑛𝑡𝑟𝑖𝑏𝑢𝑡𝑖𝑜𝑛</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𝑚𝑎𝑟𝑔𝑖𝑛</m:t>
                        </m:r>
                      </m:num>
                      <m:den>
                        <m:r>
                          <a:rPr lang="en-GB" altLang="cs-CZ" sz="1800" b="0" i="1" smtClean="0">
                            <a:latin typeface="Cambria Math" panose="02040503050406030204" pitchFamily="18" charset="0"/>
                          </a:rPr>
                          <m:t>𝑁𝑒𝑡</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𝑜𝑝𝑒𝑟𝑎𝑡𝑖𝑛𝑔</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𝑖𝑛𝑐𝑜𝑚𝑒</m:t>
                        </m:r>
                      </m:den>
                    </m:f>
                  </m:oMath>
                </a14:m>
                <a:endParaRPr lang="en-GB" altLang="cs-CZ" sz="18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degree of operating leverage is a measure</a:t>
                </a:r>
                <a:r>
                  <a:rPr lang="en-US" altLang="cs-CZ" sz="2200" dirty="0">
                    <a:latin typeface="Arial" panose="020B0604020202020204" pitchFamily="34" charset="0"/>
                  </a:rPr>
                  <a:t>, at a given level of sales, of how a percentage change in sales volume will affect profits</a:t>
                </a: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266635"/>
              </a:xfrm>
              <a:prstGeom prst="rect">
                <a:avLst/>
              </a:prstGeom>
              <a:blipFill rotWithShape="0">
                <a:blip r:embed="rId2"/>
                <a:stretch>
                  <a:fillRect l="-791" t="-694" r="-935" b="-1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84908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DEFINITION OF SALES MIX (1)</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refers to the relative proportions in which a company´s products are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idea is to achieve the combination, or mix, that will yield the greatest profit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most companies have many products, and often these products are not equally profitable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profits will depend to some extent on the company´s sales mix</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profits will be greater if high-margin rather than low-margin items make up a relatively large proportion of total sales </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changes in the sales mix can cause perplexing variations in a company´s profits</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42197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THE DEFINITION OF SALES MIX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shift in the sales mix from high-margin items to low-margin items can cause total profits to decrease even though total sales may increase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shift in the sales mix from low-margin items to high-margin items can cause the reverse effect - total profits may increase even though total sales decrease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is one thing to achieve a particular sales volume; it is quite another to sell the most profitable mix of products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417170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Cost-volume-profit (CVP)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Contribution margin </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Applications of CVP concepts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Target profit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Sales mix</a:t>
            </a:r>
          </a:p>
          <a:p>
            <a:pPr eaLnBrk="1" hangingPunct="1">
              <a:spcBef>
                <a:spcPct val="0"/>
              </a:spcBef>
              <a:buFont typeface="+mj-lt"/>
              <a:buAutoNum type="arabicPeriod"/>
              <a:defRPr/>
            </a:pPr>
            <a:endParaRPr lang="cs-CZ" altLang="cs-CZ" sz="2000" b="1" dirty="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SALES MIX AND BREAK-EVEN ANALYSIS</a:t>
            </a: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if a company sells more than one product, break-even analysis is more complex than discussed to this point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reason is that different products will have different selling prices, different costs, and different contribution margins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break-even point depends on the mix in which the various products are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sales mix changes, then the break-even point will also usually change</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96862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5995"/>
            <a:ext cx="9144000" cy="4626009"/>
          </a:xfrm>
          <a:prstGeom prst="rect">
            <a:avLst/>
          </a:prstGeom>
        </p:spPr>
      </p:pic>
    </p:spTree>
    <p:extLst>
      <p:ext uri="{BB962C8B-B14F-4D97-AF65-F5344CB8AC3E}">
        <p14:creationId xmlns:p14="http://schemas.microsoft.com/office/powerpoint/2010/main" val="848515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654"/>
            <a:ext cx="9144000" cy="4056691"/>
          </a:xfrm>
          <a:prstGeom prst="rect">
            <a:avLst/>
          </a:prstGeom>
        </p:spPr>
      </p:pic>
    </p:spTree>
    <p:extLst>
      <p:ext uri="{BB962C8B-B14F-4D97-AF65-F5344CB8AC3E}">
        <p14:creationId xmlns:p14="http://schemas.microsoft.com/office/powerpoint/2010/main" val="1492078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2012"/>
            <a:ext cx="9144000" cy="4093975"/>
          </a:xfrm>
          <a:prstGeom prst="rect">
            <a:avLst/>
          </a:prstGeom>
        </p:spPr>
      </p:pic>
    </p:spTree>
    <p:extLst>
      <p:ext uri="{BB962C8B-B14F-4D97-AF65-F5344CB8AC3E}">
        <p14:creationId xmlns:p14="http://schemas.microsoft.com/office/powerpoint/2010/main" val="3498797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5" y="1858022"/>
            <a:ext cx="9028090" cy="2276097"/>
          </a:xfrm>
          <a:prstGeom prst="rect">
            <a:avLst/>
          </a:prstGeom>
        </p:spPr>
      </p:pic>
    </p:spTree>
    <p:extLst>
      <p:ext uri="{BB962C8B-B14F-4D97-AF65-F5344CB8AC3E}">
        <p14:creationId xmlns:p14="http://schemas.microsoft.com/office/powerpoint/2010/main" val="2567782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720725"/>
            <a:ext cx="8318274" cy="6137274"/>
          </a:xfrm>
          <a:prstGeom prst="rect">
            <a:avLst/>
          </a:prstGeom>
        </p:spPr>
      </p:pic>
    </p:spTree>
    <p:extLst>
      <p:ext uri="{BB962C8B-B14F-4D97-AF65-F5344CB8AC3E}">
        <p14:creationId xmlns:p14="http://schemas.microsoft.com/office/powerpoint/2010/main" val="301202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64" y="748860"/>
            <a:ext cx="6957430" cy="6109140"/>
          </a:xfrm>
          <a:prstGeom prst="rect">
            <a:avLst/>
          </a:prstGeom>
        </p:spPr>
      </p:pic>
    </p:spTree>
    <p:extLst>
      <p:ext uri="{BB962C8B-B14F-4D97-AF65-F5344CB8AC3E}">
        <p14:creationId xmlns:p14="http://schemas.microsoft.com/office/powerpoint/2010/main" val="953880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00386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2" name="Obdélník 1"/>
          <p:cNvSpPr/>
          <p:nvPr/>
        </p:nvSpPr>
        <p:spPr>
          <a:xfrm>
            <a:off x="1983793" y="3290501"/>
            <a:ext cx="5176417" cy="600164"/>
          </a:xfrm>
          <a:prstGeom prst="rect">
            <a:avLst/>
          </a:prstGeom>
        </p:spPr>
        <p:txBody>
          <a:bodyPr wrap="none">
            <a:spAutoFit/>
          </a:bodyPr>
          <a:lstStyle/>
          <a:p>
            <a:pPr algn="ctr"/>
            <a:r>
              <a:rPr lang="en-US" altLang="cs-CZ" sz="3300" dirty="0">
                <a:solidFill>
                  <a:srgbClr val="307871"/>
                </a:solidFill>
                <a:latin typeface="Times New Roman" panose="02020603050405020304" pitchFamily="18" charset="0"/>
                <a:cs typeface="Times New Roman" panose="02020603050405020304" pitchFamily="18" charset="0"/>
              </a:rPr>
              <a:t>Thank you for your attention.</a:t>
            </a:r>
            <a:endParaRPr lang="en-US" sz="3300" dirty="0"/>
          </a:p>
        </p:txBody>
      </p:sp>
    </p:spTree>
    <p:extLst>
      <p:ext uri="{BB962C8B-B14F-4D97-AF65-F5344CB8AC3E}">
        <p14:creationId xmlns:p14="http://schemas.microsoft.com/office/powerpoint/2010/main" val="373204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COST-VOLUME-PROFIT (CVP) ANALYSIS (1)</a:t>
            </a: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helps managers make many important decisions such as what products and services to offer, what prices to charge, what marketing strategy to use, and what cost structure to </a:t>
            </a:r>
            <a:r>
              <a:rPr lang="en-US" altLang="cs-CZ" sz="2200" dirty="0" smtClean="0">
                <a:latin typeface="Arial" panose="020B0604020202020204" pitchFamily="34" charset="0"/>
              </a:rPr>
              <a:t>maintain</a:t>
            </a: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its primary purpose is to estimate how profits are affected by the following five factors:</a:t>
            </a:r>
          </a:p>
          <a:p>
            <a:pPr eaLnBrk="1" hangingPunct="1">
              <a:spcBef>
                <a:spcPct val="0"/>
              </a:spcBef>
              <a:buNone/>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1. selling prices</a:t>
            </a:r>
          </a:p>
          <a:p>
            <a:pPr marL="1028700" lvl="1" eaLnBrk="1" hangingPunct="1">
              <a:spcBef>
                <a:spcPct val="0"/>
              </a:spcBef>
              <a:defRPr/>
            </a:pPr>
            <a:r>
              <a:rPr lang="en-US" altLang="cs-CZ" sz="1800" dirty="0">
                <a:latin typeface="Arial" panose="020B0604020202020204" pitchFamily="34" charset="0"/>
              </a:rPr>
              <a:t>2. sales volume</a:t>
            </a:r>
          </a:p>
          <a:p>
            <a:pPr marL="1028700" lvl="1" eaLnBrk="1" hangingPunct="1">
              <a:spcBef>
                <a:spcPct val="0"/>
              </a:spcBef>
              <a:defRPr/>
            </a:pPr>
            <a:r>
              <a:rPr lang="en-US" altLang="cs-CZ" sz="1800" dirty="0">
                <a:latin typeface="Arial" panose="020B0604020202020204" pitchFamily="34" charset="0"/>
              </a:rPr>
              <a:t>3. unit variable costs</a:t>
            </a:r>
          </a:p>
          <a:p>
            <a:pPr marL="1028700" lvl="1" eaLnBrk="1" hangingPunct="1">
              <a:spcBef>
                <a:spcPct val="0"/>
              </a:spcBef>
              <a:defRPr/>
            </a:pPr>
            <a:r>
              <a:rPr lang="en-US" altLang="cs-CZ" sz="1800" dirty="0">
                <a:latin typeface="Arial" panose="020B0604020202020204" pitchFamily="34" charset="0"/>
              </a:rPr>
              <a:t>4. total fixed costs</a:t>
            </a:r>
          </a:p>
          <a:p>
            <a:pPr marL="1028700" lvl="1" eaLnBrk="1" hangingPunct="1">
              <a:spcBef>
                <a:spcPct val="0"/>
              </a:spcBef>
              <a:defRPr/>
            </a:pPr>
            <a:r>
              <a:rPr lang="en-US" altLang="cs-CZ" sz="1800" dirty="0">
                <a:latin typeface="Arial" panose="020B0604020202020204" pitchFamily="34" charset="0"/>
              </a:rPr>
              <a:t>5. mix of product sold</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COST-VOLUME-PROFIT (CVP) ANALYSIS (2)</a:t>
            </a: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to simplify CVP calculations, managers typically adopt the following assumptions with respect these factors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selling price is constant. The price of a product or service will not change as volume changes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costs are linear and can be accurately divided into variable and fixed element. The variable element is constant per unit. The fixed element is constant in total over the entire relevant range</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in multiproduct companies, the mix of products sold remains constant</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328371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CONTRIBUTION MARGIN</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contribution margin is the amount remaining from sales revenue after variable expenses have been deducted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thus, it is the amount available to cover fixed expenses and then to provide profits for the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contribution margin is used first to cover the fixed expenses, and then whatever remains goes toward profits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contribution margin is not sufficient to cover the fixed expenses, then a loss occurs for the period</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8101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CVP RELATIONSHIPS IN EQUATION FORM</a:t>
            </a:r>
            <a:r>
              <a:rPr lang="cs-CZ" altLang="cs-CZ" sz="2400" b="1" dirty="0" smtClean="0">
                <a:latin typeface="Arial" panose="020B0604020202020204" pitchFamily="34" charset="0"/>
              </a:rPr>
              <a:t>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contribution format income statement can be expressed in equation form as follows: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i="1" dirty="0">
                <a:latin typeface="Arial" panose="020B0604020202020204" pitchFamily="34" charset="0"/>
              </a:rPr>
              <a:t>Profit = (Sales - Variable expenses) - Fixed expenses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company has only a single product, we can further refine the equation as follows: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Sales = Selling price per unit X Quantity sold = </a:t>
            </a:r>
            <a:r>
              <a:rPr lang="en-US" altLang="cs-CZ" sz="2200" i="1" dirty="0" smtClean="0">
                <a:latin typeface="Arial" panose="020B0604020202020204" pitchFamily="34" charset="0"/>
              </a:rPr>
              <a:t>P</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x</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Q</a:t>
            </a:r>
            <a:endParaRPr lang="cs-CZ" altLang="cs-CZ" sz="2200" i="1" dirty="0" smtClean="0">
              <a:latin typeface="Arial" panose="020B0604020202020204" pitchFamily="34" charset="0"/>
            </a:endParaRPr>
          </a:p>
          <a:p>
            <a:pPr eaLnBrk="1" hangingPunct="1">
              <a:spcBef>
                <a:spcPct val="0"/>
              </a:spcBef>
              <a:buNone/>
              <a:defRPr/>
            </a:pPr>
            <a:endParaRPr lang="en-US" altLang="cs-CZ" sz="2200" i="1"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Variable expenses = Variable expenses per unit X Quantity sold </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 V</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x</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Q</a:t>
            </a:r>
            <a:endParaRPr lang="cs-CZ" altLang="cs-CZ" sz="2200" i="1" dirty="0" smtClean="0">
              <a:latin typeface="Arial" panose="020B0604020202020204" pitchFamily="34" charset="0"/>
            </a:endParaRPr>
          </a:p>
          <a:p>
            <a:pPr eaLnBrk="1" hangingPunct="1">
              <a:spcBef>
                <a:spcPct val="0"/>
              </a:spcBef>
              <a:buNone/>
              <a:defRPr/>
            </a:pPr>
            <a:endParaRPr lang="en-US" altLang="cs-CZ" sz="2200" i="1" dirty="0">
              <a:latin typeface="Arial" panose="020B0604020202020204" pitchFamily="34" charset="0"/>
            </a:endParaRPr>
          </a:p>
          <a:p>
            <a:pPr marL="285750" indent="-285750" eaLnBrk="1" hangingPunct="1">
              <a:spcBef>
                <a:spcPct val="0"/>
              </a:spcBef>
              <a:defRPr/>
            </a:pPr>
            <a:r>
              <a:rPr lang="en-US" altLang="cs-CZ" sz="2200" b="1" i="1" dirty="0">
                <a:latin typeface="Arial" panose="020B0604020202020204" pitchFamily="34" charset="0"/>
              </a:rPr>
              <a:t>Profit = (</a:t>
            </a:r>
            <a:r>
              <a:rPr lang="en-US" altLang="cs-CZ" sz="2200" b="1" i="1" dirty="0" smtClean="0">
                <a:latin typeface="Arial" panose="020B0604020202020204" pitchFamily="34" charset="0"/>
              </a:rPr>
              <a:t>P</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x</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Q – V</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x</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Q</a:t>
            </a:r>
            <a:r>
              <a:rPr lang="en-US" altLang="cs-CZ" sz="2200" b="1" i="1" dirty="0">
                <a:latin typeface="Arial" panose="020B0604020202020204" pitchFamily="34" charset="0"/>
              </a:rPr>
              <a:t>) - Fixed expenses</a:t>
            </a:r>
            <a:endParaRPr lang="en-GB" altLang="cs-CZ" sz="2200" b="1" i="1" dirty="0" smtClean="0">
              <a:latin typeface="Arial" panose="020B0604020202020204" pitchFamily="34" charset="0"/>
            </a:endParaRPr>
          </a:p>
        </p:txBody>
      </p:sp>
    </p:spTree>
    <p:extLst>
      <p:ext uri="{BB962C8B-B14F-4D97-AF65-F5344CB8AC3E}">
        <p14:creationId xmlns:p14="http://schemas.microsoft.com/office/powerpoint/2010/main" val="353388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CVP RELATIONSHIPS IN EQUATION FORM</a:t>
            </a:r>
            <a:r>
              <a:rPr lang="cs-CZ" altLang="cs-CZ" sz="2400" b="1" dirty="0" smtClean="0">
                <a:latin typeface="Arial" panose="020B0604020202020204" pitchFamily="34" charset="0"/>
              </a:rPr>
              <a:t>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it is often useful to express the simple profit equation in terms of the unit contribution margin (Unit CM) as follows: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Unit CM = Selling price per unit - Variable expenses per unit 	    	      = P – V</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Profit = (P x Q - V x Q) - Fixed expenses</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Profit = (P - V) x Q - Fixed expenses</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b="1" i="1" dirty="0" smtClean="0">
                <a:latin typeface="Arial" panose="020B0604020202020204" pitchFamily="34" charset="0"/>
              </a:rPr>
              <a:t>Profit = Unit CM x Q - Fixed expenses</a:t>
            </a:r>
          </a:p>
        </p:txBody>
      </p:sp>
    </p:spTree>
    <p:extLst>
      <p:ext uri="{BB962C8B-B14F-4D97-AF65-F5344CB8AC3E}">
        <p14:creationId xmlns:p14="http://schemas.microsoft.com/office/powerpoint/2010/main" val="244230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CONTRIBUTION MARGIN RATIO (CM RATIO)</a:t>
            </a:r>
            <a:r>
              <a:rPr lang="cs-CZ" altLang="cs-CZ" sz="2400" b="1" dirty="0" smtClean="0">
                <a:latin typeface="Arial" panose="020B0604020202020204" pitchFamily="34" charset="0"/>
              </a:rPr>
              <a:t>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4952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contribution margin ratio can be used in cost-volume-profit calculations</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contribution margin as a percentage of sales is referred to as the contribution margin ratio (CM ratio).</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this ratio is computed as follows</a:t>
                </a:r>
                <a:r>
                  <a:rPr lang="en-GB" altLang="cs-CZ" sz="2200" dirty="0" smtClean="0">
                    <a:latin typeface="Arial" panose="020B0604020202020204" pitchFamily="34" charset="0"/>
                  </a:rPr>
                  <a:t>:</a:t>
                </a:r>
              </a:p>
              <a:p>
                <a:pPr marL="285750" indent="-285750" eaLnBrk="1" hangingPunct="1">
                  <a:spcBef>
                    <a:spcPct val="0"/>
                  </a:spcBef>
                  <a:defRPr/>
                </a:pPr>
                <a:endParaRPr lang="en-GB" altLang="cs-CZ" sz="2200" i="1"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𝐶𝑜𝑛𝑡𝑟𝑖𝑏𝑢𝑡𝑖𝑜𝑛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b="0" i="1" smtClean="0">
                            <a:latin typeface="Cambria Math" panose="02040503050406030204" pitchFamily="18" charset="0"/>
                          </a:rPr>
                          <m:t>𝑆𝑎𝑙𝑒𝑠</m:t>
                        </m:r>
                      </m:den>
                    </m:f>
                  </m:oMath>
                </a14:m>
                <a:r>
                  <a:rPr lang="en-GB" altLang="cs-CZ" sz="2200" dirty="0" smtClean="0">
                    <a:latin typeface="Arial" panose="020B0604020202020204" pitchFamily="34" charset="0"/>
                  </a:rPr>
                  <a:t> in (%)</a:t>
                </a: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 CM ratio can also be computed on a per unit basis as follows:</a:t>
                </a:r>
              </a:p>
              <a:p>
                <a:pPr marL="342900" indent="-34290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𝑈𝑛𝑖𝑡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𝑐𝑜𝑛𝑡𝑟𝑖𝑏𝑢𝑡𝑖𝑜𝑛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b="0" i="1" smtClean="0">
                            <a:latin typeface="Cambria Math" panose="02040503050406030204" pitchFamily="18" charset="0"/>
                          </a:rPr>
                          <m:t>𝑈𝑛𝑖𝑡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𝑠𝑒𝑙𝑙𝑖𝑛𝑔</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𝑝𝑟𝑖𝑐𝑒</m:t>
                        </m:r>
                      </m:den>
                    </m:f>
                  </m:oMath>
                </a14:m>
                <a:r>
                  <a:rPr lang="en-GB" altLang="cs-CZ" sz="2200" dirty="0" smtClean="0">
                    <a:latin typeface="Arial" panose="020B0604020202020204" pitchFamily="34" charset="0"/>
                  </a:rPr>
                  <a:t> in (%)</a:t>
                </a:r>
              </a:p>
              <a:p>
                <a:pPr marL="342900" indent="-342900" eaLnBrk="1" hangingPunct="1">
                  <a:spcBef>
                    <a:spcPct val="0"/>
                  </a:spcBef>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495222"/>
              </a:xfrm>
              <a:prstGeom prst="rect">
                <a:avLst/>
              </a:prstGeom>
              <a:blipFill rotWithShape="0">
                <a:blip r:embed="rId2"/>
                <a:stretch>
                  <a:fillRect l="-791" t="-666"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20124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CONTRIBUTION MARGIN RATIO (CM RATIO</a:t>
            </a:r>
            <a:r>
              <a:rPr lang="en-US" altLang="cs-CZ" sz="2400" b="1" dirty="0" smtClean="0">
                <a:latin typeface="Arial" panose="020B0604020202020204" pitchFamily="34" charset="0"/>
              </a:rPr>
              <a:t>)</a:t>
            </a:r>
            <a:r>
              <a:rPr lang="cs-CZ" altLang="cs-CZ" sz="2400" b="1" dirty="0" smtClean="0">
                <a:latin typeface="Arial" panose="020B0604020202020204" pitchFamily="34" charset="0"/>
              </a:rPr>
              <a:t>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CM ratio shows how the contribution margin will be affected by a change in total </a:t>
            </a:r>
            <a:r>
              <a:rPr lang="en-US" altLang="cs-CZ" sz="2200" dirty="0" smtClean="0">
                <a:latin typeface="Arial" panose="020B0604020202020204" pitchFamily="34" charset="0"/>
              </a:rPr>
              <a:t>sales</a:t>
            </a: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for example, CM ratio of 40% means that for each dollar increase in sales, total contribution margin will increase by 40 cents ($1 sales  x CM ratio of 40%)</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net operating income will also increase by 40 cents, assuming that fixed costs are not affected by the increase in sales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Generally, the effect of a change in sales on the contribution margin is expressed in equation form as:</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Change in contribution margin = CM ratio x Change in sales</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202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264</TotalTime>
  <Words>1722</Words>
  <Application>Microsoft Office PowerPoint</Application>
  <PresentationFormat>Předvádění na obrazovce (4:3)</PresentationFormat>
  <Paragraphs>225</Paragraphs>
  <Slides>27</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27</vt:i4>
      </vt:variant>
    </vt:vector>
  </HeadingPairs>
  <TitlesOfParts>
    <vt:vector size="34" baseType="lpstr">
      <vt:lpstr>Arial</vt:lpstr>
      <vt:lpstr>Calibri</vt:lpstr>
      <vt:lpstr>Calibri Light</vt:lpstr>
      <vt:lpstr>Cambria Math</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65</cp:revision>
  <dcterms:created xsi:type="dcterms:W3CDTF">2016-03-17T12:08:01Z</dcterms:created>
  <dcterms:modified xsi:type="dcterms:W3CDTF">2021-09-21T12:10:29Z</dcterms:modified>
</cp:coreProperties>
</file>