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sldIdLst>
    <p:sldId id="256" r:id="rId2"/>
    <p:sldId id="456" r:id="rId3"/>
    <p:sldId id="287" r:id="rId4"/>
    <p:sldId id="360" r:id="rId5"/>
    <p:sldId id="319" r:id="rId6"/>
    <p:sldId id="296" r:id="rId7"/>
    <p:sldId id="318" r:id="rId8"/>
    <p:sldId id="363" r:id="rId9"/>
    <p:sldId id="320" r:id="rId10"/>
    <p:sldId id="321" r:id="rId11"/>
    <p:sldId id="362" r:id="rId12"/>
    <p:sldId id="323" r:id="rId13"/>
    <p:sldId id="325" r:id="rId14"/>
    <p:sldId id="326" r:id="rId15"/>
    <p:sldId id="324" r:id="rId16"/>
    <p:sldId id="364" r:id="rId17"/>
    <p:sldId id="365" r:id="rId18"/>
    <p:sldId id="322" r:id="rId19"/>
    <p:sldId id="297" r:id="rId20"/>
    <p:sldId id="328" r:id="rId21"/>
    <p:sldId id="369" r:id="rId22"/>
    <p:sldId id="370" r:id="rId23"/>
    <p:sldId id="371" r:id="rId24"/>
    <p:sldId id="372" r:id="rId25"/>
    <p:sldId id="373"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 id="392" r:id="rId44"/>
    <p:sldId id="393" r:id="rId45"/>
    <p:sldId id="394" r:id="rId46"/>
    <p:sldId id="366" r:id="rId47"/>
    <p:sldId id="395" r:id="rId48"/>
    <p:sldId id="367" r:id="rId49"/>
    <p:sldId id="396" r:id="rId50"/>
    <p:sldId id="397" r:id="rId51"/>
    <p:sldId id="368" r:id="rId52"/>
    <p:sldId id="398" r:id="rId53"/>
    <p:sldId id="39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413" r:id="rId68"/>
    <p:sldId id="414" r:id="rId69"/>
    <p:sldId id="415" r:id="rId70"/>
    <p:sldId id="416" r:id="rId71"/>
    <p:sldId id="417" r:id="rId72"/>
    <p:sldId id="418" r:id="rId73"/>
    <p:sldId id="419" r:id="rId74"/>
    <p:sldId id="420" r:id="rId75"/>
    <p:sldId id="421" r:id="rId76"/>
    <p:sldId id="422" r:id="rId77"/>
    <p:sldId id="423" r:id="rId78"/>
    <p:sldId id="424" r:id="rId79"/>
    <p:sldId id="425" r:id="rId80"/>
    <p:sldId id="426" r:id="rId81"/>
    <p:sldId id="427" r:id="rId82"/>
    <p:sldId id="428" r:id="rId83"/>
    <p:sldId id="429" r:id="rId84"/>
    <p:sldId id="430" r:id="rId85"/>
    <p:sldId id="431" r:id="rId86"/>
    <p:sldId id="432" r:id="rId87"/>
    <p:sldId id="327" r:id="rId88"/>
    <p:sldId id="433" r:id="rId89"/>
    <p:sldId id="434" r:id="rId90"/>
    <p:sldId id="435" r:id="rId91"/>
    <p:sldId id="436" r:id="rId92"/>
    <p:sldId id="437" r:id="rId93"/>
    <p:sldId id="438" r:id="rId94"/>
    <p:sldId id="439" r:id="rId95"/>
    <p:sldId id="440" r:id="rId96"/>
    <p:sldId id="441" r:id="rId97"/>
    <p:sldId id="442" r:id="rId98"/>
    <p:sldId id="443" r:id="rId99"/>
    <p:sldId id="444" r:id="rId100"/>
    <p:sldId id="445" r:id="rId101"/>
    <p:sldId id="446" r:id="rId102"/>
    <p:sldId id="447" r:id="rId103"/>
    <p:sldId id="449" r:id="rId104"/>
    <p:sldId id="450" r:id="rId105"/>
    <p:sldId id="451" r:id="rId106"/>
    <p:sldId id="452" r:id="rId107"/>
    <p:sldId id="453" r:id="rId108"/>
    <p:sldId id="454" r:id="rId109"/>
    <p:sldId id="455" r:id="rId110"/>
    <p:sldId id="457" r:id="rId111"/>
    <p:sldId id="458" r:id="rId112"/>
    <p:sldId id="459" r:id="rId113"/>
    <p:sldId id="460" r:id="rId114"/>
    <p:sldId id="461" r:id="rId115"/>
    <p:sldId id="462" r:id="rId116"/>
    <p:sldId id="463" r:id="rId117"/>
    <p:sldId id="465" r:id="rId118"/>
    <p:sldId id="466" r:id="rId119"/>
    <p:sldId id="467" r:id="rId120"/>
    <p:sldId id="468" r:id="rId121"/>
    <p:sldId id="469" r:id="rId122"/>
    <p:sldId id="470" r:id="rId123"/>
    <p:sldId id="471" r:id="rId124"/>
    <p:sldId id="472" r:id="rId125"/>
    <p:sldId id="473" r:id="rId126"/>
    <p:sldId id="474" r:id="rId127"/>
    <p:sldId id="475" r:id="rId128"/>
    <p:sldId id="476" r:id="rId129"/>
    <p:sldId id="477" r:id="rId130"/>
    <p:sldId id="478" r:id="rId131"/>
    <p:sldId id="479" r:id="rId132"/>
    <p:sldId id="391" r:id="rId133"/>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5820" autoAdjust="0"/>
  </p:normalViewPr>
  <p:slideViewPr>
    <p:cSldViewPr>
      <p:cViewPr varScale="1">
        <p:scale>
          <a:sx n="98" d="100"/>
          <a:sy n="98" d="100"/>
        </p:scale>
        <p:origin x="1018"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 Id="rId9"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4"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30.09.2021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491412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05076441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104</a:t>
            </a:fld>
            <a:endParaRPr lang="cs-CZ"/>
          </a:p>
        </p:txBody>
      </p:sp>
    </p:spTree>
    <p:extLst>
      <p:ext uri="{BB962C8B-B14F-4D97-AF65-F5344CB8AC3E}">
        <p14:creationId xmlns:p14="http://schemas.microsoft.com/office/powerpoint/2010/main" val="26268644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105</a:t>
            </a:fld>
            <a:endParaRPr lang="cs-CZ"/>
          </a:p>
        </p:txBody>
      </p:sp>
    </p:spTree>
    <p:extLst>
      <p:ext uri="{BB962C8B-B14F-4D97-AF65-F5344CB8AC3E}">
        <p14:creationId xmlns:p14="http://schemas.microsoft.com/office/powerpoint/2010/main" val="8413144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106</a:t>
            </a:fld>
            <a:endParaRPr lang="cs-CZ"/>
          </a:p>
        </p:txBody>
      </p:sp>
    </p:spTree>
    <p:extLst>
      <p:ext uri="{BB962C8B-B14F-4D97-AF65-F5344CB8AC3E}">
        <p14:creationId xmlns:p14="http://schemas.microsoft.com/office/powerpoint/2010/main" val="404411699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107</a:t>
            </a:fld>
            <a:endParaRPr lang="cs-CZ"/>
          </a:p>
        </p:txBody>
      </p:sp>
    </p:spTree>
    <p:extLst>
      <p:ext uri="{BB962C8B-B14F-4D97-AF65-F5344CB8AC3E}">
        <p14:creationId xmlns:p14="http://schemas.microsoft.com/office/powerpoint/2010/main" val="343888038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108</a:t>
            </a:fld>
            <a:endParaRPr lang="cs-CZ"/>
          </a:p>
        </p:txBody>
      </p:sp>
    </p:spTree>
    <p:extLst>
      <p:ext uri="{BB962C8B-B14F-4D97-AF65-F5344CB8AC3E}">
        <p14:creationId xmlns:p14="http://schemas.microsoft.com/office/powerpoint/2010/main" val="37815861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109</a:t>
            </a:fld>
            <a:endParaRPr lang="cs-CZ"/>
          </a:p>
        </p:txBody>
      </p:sp>
    </p:spTree>
    <p:extLst>
      <p:ext uri="{BB962C8B-B14F-4D97-AF65-F5344CB8AC3E}">
        <p14:creationId xmlns:p14="http://schemas.microsoft.com/office/powerpoint/2010/main" val="273561580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110</a:t>
            </a:fld>
            <a:endParaRPr lang="cs-CZ"/>
          </a:p>
        </p:txBody>
      </p:sp>
    </p:spTree>
    <p:extLst>
      <p:ext uri="{BB962C8B-B14F-4D97-AF65-F5344CB8AC3E}">
        <p14:creationId xmlns:p14="http://schemas.microsoft.com/office/powerpoint/2010/main" val="210522174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111</a:t>
            </a:fld>
            <a:endParaRPr lang="cs-CZ"/>
          </a:p>
        </p:txBody>
      </p:sp>
    </p:spTree>
    <p:extLst>
      <p:ext uri="{BB962C8B-B14F-4D97-AF65-F5344CB8AC3E}">
        <p14:creationId xmlns:p14="http://schemas.microsoft.com/office/powerpoint/2010/main" val="234579815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112</a:t>
            </a:fld>
            <a:endParaRPr lang="cs-CZ"/>
          </a:p>
        </p:txBody>
      </p:sp>
    </p:spTree>
    <p:extLst>
      <p:ext uri="{BB962C8B-B14F-4D97-AF65-F5344CB8AC3E}">
        <p14:creationId xmlns:p14="http://schemas.microsoft.com/office/powerpoint/2010/main" val="142541956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113</a:t>
            </a:fld>
            <a:endParaRPr lang="cs-CZ"/>
          </a:p>
        </p:txBody>
      </p:sp>
    </p:spTree>
    <p:extLst>
      <p:ext uri="{BB962C8B-B14F-4D97-AF65-F5344CB8AC3E}">
        <p14:creationId xmlns:p14="http://schemas.microsoft.com/office/powerpoint/2010/main" val="2646028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428364108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114</a:t>
            </a:fld>
            <a:endParaRPr lang="cs-CZ"/>
          </a:p>
        </p:txBody>
      </p:sp>
    </p:spTree>
    <p:extLst>
      <p:ext uri="{BB962C8B-B14F-4D97-AF65-F5344CB8AC3E}">
        <p14:creationId xmlns:p14="http://schemas.microsoft.com/office/powerpoint/2010/main" val="416498678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115</a:t>
            </a:fld>
            <a:endParaRPr lang="cs-CZ"/>
          </a:p>
        </p:txBody>
      </p:sp>
    </p:spTree>
    <p:extLst>
      <p:ext uri="{BB962C8B-B14F-4D97-AF65-F5344CB8AC3E}">
        <p14:creationId xmlns:p14="http://schemas.microsoft.com/office/powerpoint/2010/main" val="88916942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116</a:t>
            </a:fld>
            <a:endParaRPr lang="cs-CZ"/>
          </a:p>
        </p:txBody>
      </p:sp>
    </p:spTree>
    <p:extLst>
      <p:ext uri="{BB962C8B-B14F-4D97-AF65-F5344CB8AC3E}">
        <p14:creationId xmlns:p14="http://schemas.microsoft.com/office/powerpoint/2010/main" val="252649687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117</a:t>
            </a:fld>
            <a:endParaRPr lang="cs-CZ"/>
          </a:p>
        </p:txBody>
      </p:sp>
    </p:spTree>
    <p:extLst>
      <p:ext uri="{BB962C8B-B14F-4D97-AF65-F5344CB8AC3E}">
        <p14:creationId xmlns:p14="http://schemas.microsoft.com/office/powerpoint/2010/main" val="256889287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118</a:t>
            </a:fld>
            <a:endParaRPr lang="cs-CZ"/>
          </a:p>
        </p:txBody>
      </p:sp>
    </p:spTree>
    <p:extLst>
      <p:ext uri="{BB962C8B-B14F-4D97-AF65-F5344CB8AC3E}">
        <p14:creationId xmlns:p14="http://schemas.microsoft.com/office/powerpoint/2010/main" val="420817057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119</a:t>
            </a:fld>
            <a:endParaRPr lang="cs-CZ"/>
          </a:p>
        </p:txBody>
      </p:sp>
    </p:spTree>
    <p:extLst>
      <p:ext uri="{BB962C8B-B14F-4D97-AF65-F5344CB8AC3E}">
        <p14:creationId xmlns:p14="http://schemas.microsoft.com/office/powerpoint/2010/main" val="16700345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120</a:t>
            </a:fld>
            <a:endParaRPr lang="cs-CZ"/>
          </a:p>
        </p:txBody>
      </p:sp>
    </p:spTree>
    <p:extLst>
      <p:ext uri="{BB962C8B-B14F-4D97-AF65-F5344CB8AC3E}">
        <p14:creationId xmlns:p14="http://schemas.microsoft.com/office/powerpoint/2010/main" val="12727926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121</a:t>
            </a:fld>
            <a:endParaRPr lang="cs-CZ"/>
          </a:p>
        </p:txBody>
      </p:sp>
    </p:spTree>
    <p:extLst>
      <p:ext uri="{BB962C8B-B14F-4D97-AF65-F5344CB8AC3E}">
        <p14:creationId xmlns:p14="http://schemas.microsoft.com/office/powerpoint/2010/main" val="205076441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122</a:t>
            </a:fld>
            <a:endParaRPr lang="cs-CZ"/>
          </a:p>
        </p:txBody>
      </p:sp>
    </p:spTree>
    <p:extLst>
      <p:ext uri="{BB962C8B-B14F-4D97-AF65-F5344CB8AC3E}">
        <p14:creationId xmlns:p14="http://schemas.microsoft.com/office/powerpoint/2010/main" val="17164374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123</a:t>
            </a:fld>
            <a:endParaRPr lang="cs-CZ"/>
          </a:p>
        </p:txBody>
      </p:sp>
    </p:spTree>
    <p:extLst>
      <p:ext uri="{BB962C8B-B14F-4D97-AF65-F5344CB8AC3E}">
        <p14:creationId xmlns:p14="http://schemas.microsoft.com/office/powerpoint/2010/main" val="71005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87788192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124</a:t>
            </a:fld>
            <a:endParaRPr lang="cs-CZ"/>
          </a:p>
        </p:txBody>
      </p:sp>
    </p:spTree>
    <p:extLst>
      <p:ext uri="{BB962C8B-B14F-4D97-AF65-F5344CB8AC3E}">
        <p14:creationId xmlns:p14="http://schemas.microsoft.com/office/powerpoint/2010/main" val="32377970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125</a:t>
            </a:fld>
            <a:endParaRPr lang="cs-CZ"/>
          </a:p>
        </p:txBody>
      </p:sp>
    </p:spTree>
    <p:extLst>
      <p:ext uri="{BB962C8B-B14F-4D97-AF65-F5344CB8AC3E}">
        <p14:creationId xmlns:p14="http://schemas.microsoft.com/office/powerpoint/2010/main" val="187788192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126</a:t>
            </a:fld>
            <a:endParaRPr lang="cs-CZ"/>
          </a:p>
        </p:txBody>
      </p:sp>
    </p:spTree>
    <p:extLst>
      <p:ext uri="{BB962C8B-B14F-4D97-AF65-F5344CB8AC3E}">
        <p14:creationId xmlns:p14="http://schemas.microsoft.com/office/powerpoint/2010/main" val="349141288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endParaRPr lang="cs-CZ" altLang="cs-CZ" sz="1200" dirty="0">
              <a:solidFill>
                <a:srgbClr val="002060"/>
              </a:solidFill>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127</a:t>
            </a:fld>
            <a:endParaRPr lang="cs-CZ"/>
          </a:p>
        </p:txBody>
      </p:sp>
    </p:spTree>
    <p:extLst>
      <p:ext uri="{BB962C8B-B14F-4D97-AF65-F5344CB8AC3E}">
        <p14:creationId xmlns:p14="http://schemas.microsoft.com/office/powerpoint/2010/main" val="813528181"/>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128</a:t>
            </a:fld>
            <a:endParaRPr lang="cs-CZ"/>
          </a:p>
        </p:txBody>
      </p:sp>
    </p:spTree>
    <p:extLst>
      <p:ext uri="{BB962C8B-B14F-4D97-AF65-F5344CB8AC3E}">
        <p14:creationId xmlns:p14="http://schemas.microsoft.com/office/powerpoint/2010/main" val="371152842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129</a:t>
            </a:fld>
            <a:endParaRPr lang="cs-CZ"/>
          </a:p>
        </p:txBody>
      </p:sp>
    </p:spTree>
    <p:extLst>
      <p:ext uri="{BB962C8B-B14F-4D97-AF65-F5344CB8AC3E}">
        <p14:creationId xmlns:p14="http://schemas.microsoft.com/office/powerpoint/2010/main" val="224847671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130</a:t>
            </a:fld>
            <a:endParaRPr lang="cs-CZ"/>
          </a:p>
        </p:txBody>
      </p:sp>
    </p:spTree>
    <p:extLst>
      <p:ext uri="{BB962C8B-B14F-4D97-AF65-F5344CB8AC3E}">
        <p14:creationId xmlns:p14="http://schemas.microsoft.com/office/powerpoint/2010/main" val="407294709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131</a:t>
            </a:fld>
            <a:endParaRPr lang="cs-CZ"/>
          </a:p>
        </p:txBody>
      </p:sp>
    </p:spTree>
    <p:extLst>
      <p:ext uri="{BB962C8B-B14F-4D97-AF65-F5344CB8AC3E}">
        <p14:creationId xmlns:p14="http://schemas.microsoft.com/office/powerpoint/2010/main" val="429355634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132</a:t>
            </a:fld>
            <a:endParaRPr lang="cs-CZ"/>
          </a:p>
        </p:txBody>
      </p:sp>
    </p:spTree>
    <p:extLst>
      <p:ext uri="{BB962C8B-B14F-4D97-AF65-F5344CB8AC3E}">
        <p14:creationId xmlns:p14="http://schemas.microsoft.com/office/powerpoint/2010/main" val="916883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715104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676296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24902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290834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957229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741842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09577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3151459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593076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869563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884223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9682507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506689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273014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264386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609936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916662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776438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3100807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063328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866020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92492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2833352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80942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299315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704225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2220224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1648127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1587081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192239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Podrobněji najdete v knize: Bankovnictví na přelomu tisíciletí, </a:t>
            </a:r>
            <a:r>
              <a:rPr lang="cs-CZ" dirty="0" err="1"/>
              <a:t>Appendix</a:t>
            </a:r>
            <a:r>
              <a:rPr lang="cs-CZ" dirty="0"/>
              <a:t> 4.1</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4708507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491412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3100807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85601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25688928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36026348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49</a:t>
            </a:fld>
            <a:endParaRPr lang="cs-CZ"/>
          </a:p>
        </p:txBody>
      </p:sp>
    </p:spTree>
    <p:extLst>
      <p:ext uri="{BB962C8B-B14F-4D97-AF65-F5344CB8AC3E}">
        <p14:creationId xmlns:p14="http://schemas.microsoft.com/office/powerpoint/2010/main" val="42081705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26420441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19109306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316960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3476496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36166432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34112811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55</a:t>
            </a:fld>
            <a:endParaRPr lang="cs-CZ"/>
          </a:p>
        </p:txBody>
      </p:sp>
    </p:spTree>
    <p:extLst>
      <p:ext uri="{BB962C8B-B14F-4D97-AF65-F5344CB8AC3E}">
        <p14:creationId xmlns:p14="http://schemas.microsoft.com/office/powerpoint/2010/main" val="24889032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2050764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18778819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581622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32908342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620945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21893607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3124958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0741157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32470228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64</a:t>
            </a:fld>
            <a:endParaRPr lang="cs-CZ"/>
          </a:p>
        </p:txBody>
      </p:sp>
    </p:spTree>
    <p:extLst>
      <p:ext uri="{BB962C8B-B14F-4D97-AF65-F5344CB8AC3E}">
        <p14:creationId xmlns:p14="http://schemas.microsoft.com/office/powerpoint/2010/main" val="32268877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24969412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33465380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31963902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30083169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37418425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70</a:t>
            </a:fld>
            <a:endParaRPr lang="cs-CZ"/>
          </a:p>
        </p:txBody>
      </p:sp>
    </p:spTree>
    <p:extLst>
      <p:ext uri="{BB962C8B-B14F-4D97-AF65-F5344CB8AC3E}">
        <p14:creationId xmlns:p14="http://schemas.microsoft.com/office/powerpoint/2010/main" val="26612195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a:p>
        </p:txBody>
      </p:sp>
    </p:spTree>
    <p:extLst>
      <p:ext uri="{BB962C8B-B14F-4D97-AF65-F5344CB8AC3E}">
        <p14:creationId xmlns:p14="http://schemas.microsoft.com/office/powerpoint/2010/main" val="41477810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426565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5688928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34914128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26460288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41649867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77</a:t>
            </a:fld>
            <a:endParaRPr lang="cs-CZ"/>
          </a:p>
        </p:txBody>
      </p:sp>
    </p:spTree>
    <p:extLst>
      <p:ext uri="{BB962C8B-B14F-4D97-AF65-F5344CB8AC3E}">
        <p14:creationId xmlns:p14="http://schemas.microsoft.com/office/powerpoint/2010/main" val="25264968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78</a:t>
            </a:fld>
            <a:endParaRPr lang="cs-CZ"/>
          </a:p>
        </p:txBody>
      </p:sp>
    </p:spTree>
    <p:extLst>
      <p:ext uri="{BB962C8B-B14F-4D97-AF65-F5344CB8AC3E}">
        <p14:creationId xmlns:p14="http://schemas.microsoft.com/office/powerpoint/2010/main" val="31008070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34780610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80</a:t>
            </a:fld>
            <a:endParaRPr lang="cs-CZ"/>
          </a:p>
        </p:txBody>
      </p:sp>
    </p:spTree>
    <p:extLst>
      <p:ext uri="{BB962C8B-B14F-4D97-AF65-F5344CB8AC3E}">
        <p14:creationId xmlns:p14="http://schemas.microsoft.com/office/powerpoint/2010/main" val="25688928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81</a:t>
            </a:fld>
            <a:endParaRPr lang="cs-CZ"/>
          </a:p>
        </p:txBody>
      </p:sp>
    </p:spTree>
    <p:extLst>
      <p:ext uri="{BB962C8B-B14F-4D97-AF65-F5344CB8AC3E}">
        <p14:creationId xmlns:p14="http://schemas.microsoft.com/office/powerpoint/2010/main" val="42081705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82</a:t>
            </a:fld>
            <a:endParaRPr lang="cs-CZ"/>
          </a:p>
        </p:txBody>
      </p:sp>
    </p:spTree>
    <p:extLst>
      <p:ext uri="{BB962C8B-B14F-4D97-AF65-F5344CB8AC3E}">
        <p14:creationId xmlns:p14="http://schemas.microsoft.com/office/powerpoint/2010/main" val="1670034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83</a:t>
            </a:fld>
            <a:endParaRPr lang="cs-CZ"/>
          </a:p>
        </p:txBody>
      </p:sp>
    </p:spTree>
    <p:extLst>
      <p:ext uri="{BB962C8B-B14F-4D97-AF65-F5344CB8AC3E}">
        <p14:creationId xmlns:p14="http://schemas.microsoft.com/office/powerpoint/2010/main" val="205076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42081705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84</a:t>
            </a:fld>
            <a:endParaRPr lang="cs-CZ"/>
          </a:p>
        </p:txBody>
      </p:sp>
    </p:spTree>
    <p:extLst>
      <p:ext uri="{BB962C8B-B14F-4D97-AF65-F5344CB8AC3E}">
        <p14:creationId xmlns:p14="http://schemas.microsoft.com/office/powerpoint/2010/main" val="710055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85</a:t>
            </a:fld>
            <a:endParaRPr lang="cs-CZ"/>
          </a:p>
        </p:txBody>
      </p:sp>
    </p:spTree>
    <p:extLst>
      <p:ext uri="{BB962C8B-B14F-4D97-AF65-F5344CB8AC3E}">
        <p14:creationId xmlns:p14="http://schemas.microsoft.com/office/powerpoint/2010/main" val="37151045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86</a:t>
            </a:fld>
            <a:endParaRPr lang="cs-CZ"/>
          </a:p>
        </p:txBody>
      </p:sp>
    </p:spTree>
    <p:extLst>
      <p:ext uri="{BB962C8B-B14F-4D97-AF65-F5344CB8AC3E}">
        <p14:creationId xmlns:p14="http://schemas.microsoft.com/office/powerpoint/2010/main" val="18778819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87</a:t>
            </a:fld>
            <a:endParaRPr lang="cs-CZ"/>
          </a:p>
        </p:txBody>
      </p:sp>
    </p:spTree>
    <p:extLst>
      <p:ext uri="{BB962C8B-B14F-4D97-AF65-F5344CB8AC3E}">
        <p14:creationId xmlns:p14="http://schemas.microsoft.com/office/powerpoint/2010/main" val="38403149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88</a:t>
            </a:fld>
            <a:endParaRPr lang="cs-CZ"/>
          </a:p>
        </p:txBody>
      </p:sp>
    </p:spTree>
    <p:extLst>
      <p:ext uri="{BB962C8B-B14F-4D97-AF65-F5344CB8AC3E}">
        <p14:creationId xmlns:p14="http://schemas.microsoft.com/office/powerpoint/2010/main" val="18289759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89</a:t>
            </a:fld>
            <a:endParaRPr lang="cs-CZ"/>
          </a:p>
        </p:txBody>
      </p:sp>
    </p:spTree>
    <p:extLst>
      <p:ext uri="{BB962C8B-B14F-4D97-AF65-F5344CB8AC3E}">
        <p14:creationId xmlns:p14="http://schemas.microsoft.com/office/powerpoint/2010/main" val="15342201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90</a:t>
            </a:fld>
            <a:endParaRPr lang="cs-CZ"/>
          </a:p>
        </p:txBody>
      </p:sp>
    </p:spTree>
    <p:extLst>
      <p:ext uri="{BB962C8B-B14F-4D97-AF65-F5344CB8AC3E}">
        <p14:creationId xmlns:p14="http://schemas.microsoft.com/office/powerpoint/2010/main" val="20601309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91</a:t>
            </a:fld>
            <a:endParaRPr lang="cs-CZ"/>
          </a:p>
        </p:txBody>
      </p:sp>
    </p:spTree>
    <p:extLst>
      <p:ext uri="{BB962C8B-B14F-4D97-AF65-F5344CB8AC3E}">
        <p14:creationId xmlns:p14="http://schemas.microsoft.com/office/powerpoint/2010/main" val="394616903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92</a:t>
            </a:fld>
            <a:endParaRPr lang="cs-CZ"/>
          </a:p>
        </p:txBody>
      </p:sp>
    </p:spTree>
    <p:extLst>
      <p:ext uri="{BB962C8B-B14F-4D97-AF65-F5344CB8AC3E}">
        <p14:creationId xmlns:p14="http://schemas.microsoft.com/office/powerpoint/2010/main" val="306737411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93</a:t>
            </a:fld>
            <a:endParaRPr lang="cs-CZ"/>
          </a:p>
        </p:txBody>
      </p:sp>
    </p:spTree>
    <p:extLst>
      <p:ext uri="{BB962C8B-B14F-4D97-AF65-F5344CB8AC3E}">
        <p14:creationId xmlns:p14="http://schemas.microsoft.com/office/powerpoint/2010/main" val="3290834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6991919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94</a:t>
            </a:fld>
            <a:endParaRPr lang="cs-CZ"/>
          </a:p>
        </p:txBody>
      </p:sp>
    </p:spTree>
    <p:extLst>
      <p:ext uri="{BB962C8B-B14F-4D97-AF65-F5344CB8AC3E}">
        <p14:creationId xmlns:p14="http://schemas.microsoft.com/office/powerpoint/2010/main" val="374184254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95</a:t>
            </a:fld>
            <a:endParaRPr lang="cs-CZ"/>
          </a:p>
        </p:txBody>
      </p:sp>
    </p:spTree>
    <p:extLst>
      <p:ext uri="{BB962C8B-B14F-4D97-AF65-F5344CB8AC3E}">
        <p14:creationId xmlns:p14="http://schemas.microsoft.com/office/powerpoint/2010/main" val="27304639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96</a:t>
            </a:fld>
            <a:endParaRPr lang="cs-CZ"/>
          </a:p>
        </p:txBody>
      </p:sp>
    </p:spTree>
    <p:extLst>
      <p:ext uri="{BB962C8B-B14F-4D97-AF65-F5344CB8AC3E}">
        <p14:creationId xmlns:p14="http://schemas.microsoft.com/office/powerpoint/2010/main" val="25991036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97</a:t>
            </a:fld>
            <a:endParaRPr lang="cs-CZ"/>
          </a:p>
        </p:txBody>
      </p:sp>
    </p:spTree>
    <p:extLst>
      <p:ext uri="{BB962C8B-B14F-4D97-AF65-F5344CB8AC3E}">
        <p14:creationId xmlns:p14="http://schemas.microsoft.com/office/powerpoint/2010/main" val="301037085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98</a:t>
            </a:fld>
            <a:endParaRPr lang="cs-CZ"/>
          </a:p>
        </p:txBody>
      </p:sp>
    </p:spTree>
    <p:extLst>
      <p:ext uri="{BB962C8B-B14F-4D97-AF65-F5344CB8AC3E}">
        <p14:creationId xmlns:p14="http://schemas.microsoft.com/office/powerpoint/2010/main" val="76322491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99</a:t>
            </a:fld>
            <a:endParaRPr lang="cs-CZ"/>
          </a:p>
        </p:txBody>
      </p:sp>
    </p:spTree>
    <p:extLst>
      <p:ext uri="{BB962C8B-B14F-4D97-AF65-F5344CB8AC3E}">
        <p14:creationId xmlns:p14="http://schemas.microsoft.com/office/powerpoint/2010/main" val="52981302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Pouze pro dokreslení problematiky</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100</a:t>
            </a:fld>
            <a:endParaRPr lang="cs-CZ"/>
          </a:p>
        </p:txBody>
      </p:sp>
    </p:spTree>
    <p:extLst>
      <p:ext uri="{BB962C8B-B14F-4D97-AF65-F5344CB8AC3E}">
        <p14:creationId xmlns:p14="http://schemas.microsoft.com/office/powerpoint/2010/main" val="20909171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Pouze pro dokreslení problematiky</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101</a:t>
            </a:fld>
            <a:endParaRPr lang="cs-CZ"/>
          </a:p>
        </p:txBody>
      </p:sp>
    </p:spTree>
    <p:extLst>
      <p:ext uri="{BB962C8B-B14F-4D97-AF65-F5344CB8AC3E}">
        <p14:creationId xmlns:p14="http://schemas.microsoft.com/office/powerpoint/2010/main" val="4447607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Pouze pro dokreslení problematiky</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102</a:t>
            </a:fld>
            <a:endParaRPr lang="cs-CZ"/>
          </a:p>
        </p:txBody>
      </p:sp>
    </p:spTree>
    <p:extLst>
      <p:ext uri="{BB962C8B-B14F-4D97-AF65-F5344CB8AC3E}">
        <p14:creationId xmlns:p14="http://schemas.microsoft.com/office/powerpoint/2010/main" val="381400921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103</a:t>
            </a:fld>
            <a:endParaRPr lang="cs-CZ"/>
          </a:p>
        </p:txBody>
      </p:sp>
    </p:spTree>
    <p:extLst>
      <p:ext uri="{BB962C8B-B14F-4D97-AF65-F5344CB8AC3E}">
        <p14:creationId xmlns:p14="http://schemas.microsoft.com/office/powerpoint/2010/main" val="2611164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www.sciedu.ca/journal/index.php/ijba/article/view/1473/724" TargetMode="External"/><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kof.ethz.ch/en/news-and-events/media/press-releases/2017/04/kof-globalization-index-2017.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5.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1.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6.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2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47.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27.wmf"/><Relationship Id="rId4" Type="http://schemas.openxmlformats.org/officeDocument/2006/relationships/oleObject" Target="../embeddings/oleObject9.bin"/><Relationship Id="rId9" Type="http://schemas.openxmlformats.org/officeDocument/2006/relationships/image" Target="../media/image29.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34.wmf"/><Relationship Id="rId18" Type="http://schemas.openxmlformats.org/officeDocument/2006/relationships/oleObject" Target="../embeddings/oleObject19.bin"/><Relationship Id="rId3" Type="http://schemas.openxmlformats.org/officeDocument/2006/relationships/notesSlide" Target="../notesSlides/notesSlide48.xml"/><Relationship Id="rId21" Type="http://schemas.openxmlformats.org/officeDocument/2006/relationships/image" Target="../media/image38.wmf"/><Relationship Id="rId7" Type="http://schemas.openxmlformats.org/officeDocument/2006/relationships/image" Target="../media/image31.wmf"/><Relationship Id="rId12" Type="http://schemas.openxmlformats.org/officeDocument/2006/relationships/oleObject" Target="../embeddings/oleObject16.bin"/><Relationship Id="rId17" Type="http://schemas.openxmlformats.org/officeDocument/2006/relationships/image" Target="../media/image36.wmf"/><Relationship Id="rId2" Type="http://schemas.openxmlformats.org/officeDocument/2006/relationships/slideLayout" Target="../slideLayouts/slideLayout2.xml"/><Relationship Id="rId16" Type="http://schemas.openxmlformats.org/officeDocument/2006/relationships/oleObject" Target="../embeddings/oleObject18.bin"/><Relationship Id="rId20" Type="http://schemas.openxmlformats.org/officeDocument/2006/relationships/oleObject" Target="../embeddings/oleObject20.bin"/><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33.wmf"/><Relationship Id="rId5" Type="http://schemas.openxmlformats.org/officeDocument/2006/relationships/image" Target="../media/image30.wmf"/><Relationship Id="rId15" Type="http://schemas.openxmlformats.org/officeDocument/2006/relationships/image" Target="../media/image35.wmf"/><Relationship Id="rId10" Type="http://schemas.openxmlformats.org/officeDocument/2006/relationships/oleObject" Target="../embeddings/oleObject15.bin"/><Relationship Id="rId19" Type="http://schemas.openxmlformats.org/officeDocument/2006/relationships/image" Target="../media/image37.wmf"/><Relationship Id="rId4" Type="http://schemas.openxmlformats.org/officeDocument/2006/relationships/oleObject" Target="../embeddings/oleObject12.bin"/><Relationship Id="rId9" Type="http://schemas.openxmlformats.org/officeDocument/2006/relationships/image" Target="../media/image32.wmf"/><Relationship Id="rId14" Type="http://schemas.openxmlformats.org/officeDocument/2006/relationships/oleObject" Target="../embeddings/oleObject17.bin"/></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43.wmf"/><Relationship Id="rId3" Type="http://schemas.openxmlformats.org/officeDocument/2006/relationships/notesSlide" Target="../notesSlides/notesSlide53.xml"/><Relationship Id="rId7" Type="http://schemas.openxmlformats.org/officeDocument/2006/relationships/image" Target="../media/image40.wmf"/><Relationship Id="rId12" Type="http://schemas.openxmlformats.org/officeDocument/2006/relationships/oleObject" Target="../embeddings/oleObject25.bin"/><Relationship Id="rId17"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oleObject" Target="../embeddings/oleObject27.bin"/><Relationship Id="rId1" Type="http://schemas.openxmlformats.org/officeDocument/2006/relationships/vmlDrawing" Target="../drawings/vmlDrawing5.vml"/><Relationship Id="rId6" Type="http://schemas.openxmlformats.org/officeDocument/2006/relationships/oleObject" Target="../embeddings/oleObject22.bin"/><Relationship Id="rId11" Type="http://schemas.openxmlformats.org/officeDocument/2006/relationships/image" Target="../media/image42.wmf"/><Relationship Id="rId5" Type="http://schemas.openxmlformats.org/officeDocument/2006/relationships/image" Target="../media/image39.wmf"/><Relationship Id="rId15" Type="http://schemas.openxmlformats.org/officeDocument/2006/relationships/image" Target="../media/image44.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41.wmf"/><Relationship Id="rId14" Type="http://schemas.openxmlformats.org/officeDocument/2006/relationships/oleObject" Target="../embeddings/oleObject26.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54.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9.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48.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0.wmf"/><Relationship Id="rId4" Type="http://schemas.openxmlformats.org/officeDocument/2006/relationships/oleObject" Target="../embeddings/oleObject32.bin"/></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57.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4.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53.w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57.wmf"/><Relationship Id="rId4" Type="http://schemas.openxmlformats.org/officeDocument/2006/relationships/oleObject" Target="../embeddings/oleObject37.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mckinsey.com/business-functions/digital-mckinsey/our-insights/digital-globalization-the-new-era-of-global-flows" TargetMode="Externa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67.xml"/><Relationship Id="rId7"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9.bin"/><Relationship Id="rId5" Type="http://schemas.openxmlformats.org/officeDocument/2006/relationships/image" Target="../media/image58.wmf"/><Relationship Id="rId4" Type="http://schemas.openxmlformats.org/officeDocument/2006/relationships/oleObject" Target="../embeddings/oleObject38.bin"/><Relationship Id="rId9" Type="http://schemas.openxmlformats.org/officeDocument/2006/relationships/image" Target="../media/image60.w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86.xml.rels><?xml version="1.0" encoding="UTF-8" standalone="yes"?>
<Relationships xmlns="http://schemas.openxmlformats.org/package/2006/relationships"><Relationship Id="rId3" Type="http://schemas.openxmlformats.org/officeDocument/2006/relationships/hyperlink" Target="https://www.airbank.cz/file-download/vyrocni-zprava-2019.pdf"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395536" y="555525"/>
            <a:ext cx="5472608" cy="3960441"/>
          </a:xfrm>
          <a:prstGeom prst="rect">
            <a:avLst/>
          </a:prstGeom>
        </p:spPr>
        <p:txBody>
          <a:bodyPr anchor="t">
            <a:noAutofit/>
          </a:bodyPr>
          <a:lstStyle/>
          <a:p>
            <a:pPr algn="l"/>
            <a:r>
              <a:rPr lang="cs-CZ" sz="3600" b="1" dirty="0">
                <a:solidFill>
                  <a:schemeClr val="bg1"/>
                </a:solidFill>
                <a:latin typeface="Times New Roman" panose="02020603050405020304" pitchFamily="18" charset="0"/>
                <a:cs typeface="Times New Roman" panose="02020603050405020304" pitchFamily="18" charset="0"/>
              </a:rPr>
              <a:t>Vývojové trendy v bankovnictví</a:t>
            </a:r>
            <a:br>
              <a:rPr lang="cs-CZ" sz="3600" b="1" dirty="0">
                <a:solidFill>
                  <a:schemeClr val="bg1"/>
                </a:solidFill>
                <a:latin typeface="Times New Roman" panose="02020603050405020304" pitchFamily="18" charset="0"/>
                <a:cs typeface="Times New Roman" panose="02020603050405020304" pitchFamily="18" charset="0"/>
              </a:rPr>
            </a:br>
            <a:r>
              <a:rPr lang="cs-CZ" sz="3600" b="1" dirty="0">
                <a:solidFill>
                  <a:schemeClr val="bg1"/>
                </a:solidFill>
                <a:latin typeface="Times New Roman" panose="02020603050405020304" pitchFamily="18" charset="0"/>
                <a:cs typeface="Times New Roman" panose="02020603050405020304" pitchFamily="18" charset="0"/>
              </a:rPr>
              <a:t>Teoretické přístupy k bankovnictví</a:t>
            </a:r>
            <a:br>
              <a:rPr lang="cs-CZ" sz="3600" b="1" dirty="0">
                <a:solidFill>
                  <a:schemeClr val="bg1"/>
                </a:solidFill>
                <a:latin typeface="Times New Roman" panose="02020603050405020304" pitchFamily="18" charset="0"/>
                <a:cs typeface="Times New Roman" panose="02020603050405020304" pitchFamily="18" charset="0"/>
              </a:rPr>
            </a:br>
            <a:r>
              <a:rPr lang="cs-CZ" sz="3600" b="1" dirty="0">
                <a:solidFill>
                  <a:schemeClr val="bg1"/>
                </a:solidFill>
                <a:latin typeface="Times New Roman" panose="02020603050405020304" pitchFamily="18" charset="0"/>
                <a:cs typeface="Times New Roman" panose="02020603050405020304" pitchFamily="18" charset="0"/>
              </a:rPr>
              <a:t>Audit a rating</a:t>
            </a:r>
            <a:br>
              <a:rPr lang="cs-CZ" sz="3600" b="1" dirty="0">
                <a:solidFill>
                  <a:schemeClr val="bg1"/>
                </a:solidFill>
                <a:latin typeface="Times New Roman" panose="02020603050405020304" pitchFamily="18" charset="0"/>
                <a:cs typeface="Times New Roman" panose="02020603050405020304" pitchFamily="18" charset="0"/>
              </a:rPr>
            </a:br>
            <a:r>
              <a:rPr lang="cs-CZ" sz="3600" b="1" dirty="0">
                <a:solidFill>
                  <a:schemeClr val="bg1"/>
                </a:solidFill>
                <a:latin typeface="Times New Roman" panose="02020603050405020304" pitchFamily="18" charset="0"/>
                <a:cs typeface="Times New Roman" panose="02020603050405020304" pitchFamily="18" charset="0"/>
              </a:rPr>
              <a:t>Výkonnost a stabilita v bankovnictví</a:t>
            </a:r>
          </a:p>
        </p:txBody>
      </p:sp>
      <p:sp>
        <p:nvSpPr>
          <p:cNvPr id="9" name="Podnadpis 2"/>
          <p:cNvSpPr txBox="1">
            <a:spLocks/>
          </p:cNvSpPr>
          <p:nvPr/>
        </p:nvSpPr>
        <p:spPr>
          <a:xfrm>
            <a:off x="6228184" y="3795886"/>
            <a:ext cx="2744087" cy="10801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500" dirty="0">
                <a:solidFill>
                  <a:srgbClr val="307871"/>
                </a:solidFill>
                <a:latin typeface="Times New Roman" panose="02020603050405020304" pitchFamily="18" charset="0"/>
                <a:cs typeface="Times New Roman" panose="02020603050405020304" pitchFamily="18" charset="0"/>
              </a:rPr>
              <a:t>Bankovní modely a analýzy</a:t>
            </a:r>
          </a:p>
          <a:p>
            <a:pPr algn="r"/>
            <a:r>
              <a:rPr lang="cs-CZ" altLang="cs-CZ" sz="1500" dirty="0">
                <a:solidFill>
                  <a:srgbClr val="307871"/>
                </a:solidFill>
                <a:latin typeface="Times New Roman" panose="02020603050405020304" pitchFamily="18" charset="0"/>
                <a:cs typeface="Times New Roman" panose="02020603050405020304" pitchFamily="18" charset="0"/>
              </a:rPr>
              <a:t>1. tutoriál </a:t>
            </a:r>
          </a:p>
          <a:p>
            <a:pPr algn="r"/>
            <a:endParaRPr lang="pl-PL" altLang="cs-CZ" sz="15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8712968" cy="3672408"/>
          </a:xfrm>
          <a:prstGeom prst="rect">
            <a:avLst/>
          </a:prstGeom>
        </p:spPr>
        <p:txBody>
          <a:bodyPr>
            <a:noAutofit/>
          </a:bodyPr>
          <a:lstStyle/>
          <a:p>
            <a:pPr algn="just"/>
            <a:r>
              <a:rPr lang="cs-CZ" sz="2000" dirty="0"/>
              <a:t>zvýrazňuje efektivnost a pružnost jednotlivých ekonomik</a:t>
            </a:r>
          </a:p>
          <a:p>
            <a:pPr algn="just"/>
            <a:r>
              <a:rPr lang="cs-CZ" sz="2000" dirty="0"/>
              <a:t>vytváří prostor pro efektivnější dělbu činností mezi jednotlivými zeměmi</a:t>
            </a:r>
          </a:p>
          <a:p>
            <a:pPr algn="just"/>
            <a:r>
              <a:rPr lang="cs-CZ" sz="2000" dirty="0"/>
              <a:t>kapitál může být alokován do míst s nejvyšším produktivním potenciálem</a:t>
            </a:r>
          </a:p>
          <a:p>
            <a:pPr algn="just"/>
            <a:r>
              <a:rPr lang="cs-CZ" sz="2000" dirty="0"/>
              <a:t>zvyšuje homogenitu světového trhu</a:t>
            </a:r>
          </a:p>
          <a:p>
            <a:pPr algn="just"/>
            <a:r>
              <a:rPr lang="cs-CZ" sz="2000" dirty="0"/>
              <a:t>umožňuje jednotlivým zemím získat větší objem finančních úspor</a:t>
            </a:r>
          </a:p>
          <a:p>
            <a:pPr algn="just"/>
            <a:r>
              <a:rPr lang="cs-CZ" sz="2000" dirty="0"/>
              <a:t>umožňuje vytváření mezinárodních portfolií aktiv</a:t>
            </a:r>
          </a:p>
          <a:p>
            <a:pPr algn="just"/>
            <a:r>
              <a:rPr lang="cs-CZ" sz="2000" dirty="0"/>
              <a:t>vede globalizace vede ke zmírňování ekonomických rozdílů mezi jednotlivými skupinami zemí?</a:t>
            </a:r>
          </a:p>
          <a:p>
            <a:pPr algn="just"/>
            <a:r>
              <a:rPr lang="cs-CZ" sz="2000" dirty="0"/>
              <a:t>destabilizace, resp. zvýšená volatilita na všech trzích</a:t>
            </a:r>
          </a:p>
          <a:p>
            <a:pPr algn="just"/>
            <a:r>
              <a:rPr lang="cs-CZ" sz="2000" dirty="0"/>
              <a:t>dopad na mzdy a zaměstnanost</a:t>
            </a:r>
          </a:p>
        </p:txBody>
      </p:sp>
      <p:sp>
        <p:nvSpPr>
          <p:cNvPr id="6" name="Nadpis 5"/>
          <p:cNvSpPr>
            <a:spLocks noGrp="1"/>
          </p:cNvSpPr>
          <p:nvPr>
            <p:ph type="title"/>
          </p:nvPr>
        </p:nvSpPr>
        <p:spPr>
          <a:xfrm>
            <a:off x="179512" y="195486"/>
            <a:ext cx="5904656" cy="507703"/>
          </a:xfrm>
        </p:spPr>
        <p:txBody>
          <a:bodyPr/>
          <a:lstStyle/>
          <a:p>
            <a:r>
              <a:rPr lang="cs-CZ" b="1" dirty="0"/>
              <a:t>Ekonomické důsledky globalizace</a:t>
            </a:r>
            <a:endParaRPr lang="en-US" b="1" dirty="0"/>
          </a:p>
        </p:txBody>
      </p:sp>
    </p:spTree>
    <p:extLst>
      <p:ext uri="{BB962C8B-B14F-4D97-AF65-F5344CB8AC3E}">
        <p14:creationId xmlns:p14="http://schemas.microsoft.com/office/powerpoint/2010/main" val="40162968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04656" cy="507703"/>
          </a:xfrm>
        </p:spPr>
        <p:txBody>
          <a:bodyPr/>
          <a:lstStyle/>
          <a:p>
            <a:r>
              <a:rPr lang="en-US" dirty="0"/>
              <a:t>Rating bank (1)</a:t>
            </a:r>
          </a:p>
        </p:txBody>
      </p:sp>
      <p:graphicFrame>
        <p:nvGraphicFramePr>
          <p:cNvPr id="5" name="Tabulka 4"/>
          <p:cNvGraphicFramePr>
            <a:graphicFrameLocks noGrp="1"/>
          </p:cNvGraphicFramePr>
          <p:nvPr/>
        </p:nvGraphicFramePr>
        <p:xfrm>
          <a:off x="0" y="915566"/>
          <a:ext cx="8964488" cy="3816424"/>
        </p:xfrm>
        <a:graphic>
          <a:graphicData uri="http://schemas.openxmlformats.org/drawingml/2006/table">
            <a:tbl>
              <a:tblPr/>
              <a:tblGrid>
                <a:gridCol w="583698">
                  <a:extLst>
                    <a:ext uri="{9D8B030D-6E8A-4147-A177-3AD203B41FA5}">
                      <a16:colId xmlns:a16="http://schemas.microsoft.com/office/drawing/2014/main" val="20000"/>
                    </a:ext>
                  </a:extLst>
                </a:gridCol>
                <a:gridCol w="8380790">
                  <a:extLst>
                    <a:ext uri="{9D8B030D-6E8A-4147-A177-3AD203B41FA5}">
                      <a16:colId xmlns:a16="http://schemas.microsoft.com/office/drawing/2014/main" val="20001"/>
                    </a:ext>
                  </a:extLst>
                </a:gridCol>
              </a:tblGrid>
              <a:tr h="272067">
                <a:tc gridSpan="2">
                  <a:txBody>
                    <a:bodyPr/>
                    <a:lstStyle/>
                    <a:p>
                      <a:pPr algn="ctr">
                        <a:spcAft>
                          <a:spcPts val="0"/>
                        </a:spcAft>
                      </a:pPr>
                      <a:r>
                        <a:rPr lang="cs-CZ" sz="1600" b="1" dirty="0" err="1">
                          <a:latin typeface="+mn-lt"/>
                          <a:ea typeface="SimSun"/>
                        </a:rPr>
                        <a:t>Moody</a:t>
                      </a:r>
                      <a:r>
                        <a:rPr lang="cs-CZ" sz="1600" b="1" dirty="0">
                          <a:latin typeface="+mn-lt"/>
                          <a:ea typeface="SimSun"/>
                        </a:rPr>
                        <a:t>´s Bank </a:t>
                      </a:r>
                      <a:r>
                        <a:rPr lang="cs-CZ" sz="1600" b="1" dirty="0" err="1">
                          <a:latin typeface="+mn-lt"/>
                          <a:ea typeface="SimSun"/>
                        </a:rPr>
                        <a:t>Financial</a:t>
                      </a:r>
                      <a:r>
                        <a:rPr lang="cs-CZ" sz="1600" b="1" dirty="0">
                          <a:latin typeface="+mn-lt"/>
                          <a:ea typeface="SimSun"/>
                        </a:rPr>
                        <a:t> </a:t>
                      </a:r>
                      <a:r>
                        <a:rPr lang="cs-CZ" sz="1600" b="1" dirty="0" err="1">
                          <a:latin typeface="+mn-lt"/>
                          <a:ea typeface="SimSun"/>
                        </a:rPr>
                        <a:t>Strength</a:t>
                      </a:r>
                      <a:r>
                        <a:rPr lang="cs-CZ" sz="1600" b="1" dirty="0">
                          <a:latin typeface="+mn-lt"/>
                          <a:ea typeface="SimSun"/>
                        </a:rPr>
                        <a:t> </a:t>
                      </a:r>
                      <a:r>
                        <a:rPr lang="cs-CZ" sz="1600" b="1" dirty="0" err="1">
                          <a:latin typeface="+mn-lt"/>
                          <a:ea typeface="SimSun"/>
                        </a:rPr>
                        <a:t>Ratings</a:t>
                      </a:r>
                      <a:endParaRPr lang="cs-CZ" sz="1600" b="1" dirty="0">
                        <a:latin typeface="+mn-lt"/>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664567">
                <a:tc>
                  <a:txBody>
                    <a:bodyPr/>
                    <a:lstStyle/>
                    <a:p>
                      <a:pPr algn="ctr">
                        <a:spcAft>
                          <a:spcPts val="0"/>
                        </a:spcAft>
                      </a:pPr>
                      <a:r>
                        <a:rPr lang="cs-CZ" sz="1600" dirty="0">
                          <a:latin typeface="+mn-lt"/>
                          <a:ea typeface="SimSun"/>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latin typeface="+mn-lt"/>
                          <a:ea typeface="SimSun"/>
                        </a:rPr>
                        <a:t>Banka má výjimečnou vnitřní finanční sílu. Obvykle hlavní finanční instituce, vysoce hodnotné produkty, silné finanční základy a stabilní podnikatelské prostředí.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4567">
                <a:tc>
                  <a:txBody>
                    <a:bodyPr/>
                    <a:lstStyle/>
                    <a:p>
                      <a:pPr algn="ctr">
                        <a:spcAft>
                          <a:spcPts val="0"/>
                        </a:spcAft>
                      </a:pPr>
                      <a:r>
                        <a:rPr lang="cs-CZ" sz="1600">
                          <a:latin typeface="+mn-lt"/>
                          <a:ea typeface="SimSu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latin typeface="+mn-lt"/>
                          <a:ea typeface="SimSun"/>
                        </a:rPr>
                        <a:t>Banka má silnou vnitřní finanční sílu. Obvykle důležité instituce, hodnotné produkty, velmi dobré finanční základy a stabilní podnikatelské prostředí.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4567">
                <a:tc>
                  <a:txBody>
                    <a:bodyPr/>
                    <a:lstStyle/>
                    <a:p>
                      <a:pPr algn="ctr">
                        <a:spcAft>
                          <a:spcPts val="0"/>
                        </a:spcAft>
                      </a:pPr>
                      <a:r>
                        <a:rPr lang="cs-CZ" sz="1600">
                          <a:latin typeface="+mn-lt"/>
                          <a:ea typeface="SimSu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latin typeface="+mn-lt"/>
                          <a:ea typeface="SimSun"/>
                        </a:rPr>
                        <a:t>Banka má dobrou vnitřní finanční sílu. Obvykle má hodnotné produkty, nadprůměrné finanční základy a stabilní podnikatelské prostředí.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64567">
                <a:tc>
                  <a:txBody>
                    <a:bodyPr/>
                    <a:lstStyle/>
                    <a:p>
                      <a:pPr algn="ctr">
                        <a:spcAft>
                          <a:spcPts val="0"/>
                        </a:spcAft>
                      </a:pPr>
                      <a:r>
                        <a:rPr lang="cs-CZ" sz="1600">
                          <a:latin typeface="+mn-lt"/>
                          <a:ea typeface="SimSun"/>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latin typeface="+mn-lt"/>
                          <a:ea typeface="SimSun"/>
                        </a:rPr>
                        <a:t>Banka má adekvátní vnitřní finanční sílu, ale může být omezena jedním nebo několika faktory: slabé finanční základy, nestabilní podnikatelské prostředí, zranitelné produkty.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86089">
                <a:tc>
                  <a:txBody>
                    <a:bodyPr/>
                    <a:lstStyle/>
                    <a:p>
                      <a:pPr algn="ctr">
                        <a:spcAft>
                          <a:spcPts val="0"/>
                        </a:spcAft>
                      </a:pPr>
                      <a:r>
                        <a:rPr lang="cs-CZ" sz="1600" dirty="0">
                          <a:latin typeface="+mn-lt"/>
                          <a:ea typeface="SimSun"/>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latin typeface="+mn-lt"/>
                          <a:ea typeface="SimSun"/>
                        </a:rPr>
                        <a:t>Banka má velmi slabou vnitřní finanční sílu, která vyžaduje vnější podporu. Jeden nebo více faktorů může omezovat výkonnost banky: produkty jsou na pochybné úrovni, finanční stabilita je vážně podlomená či podnikatelské prostředí je vysoce nestabilní.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0303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04656" cy="507703"/>
          </a:xfrm>
        </p:spPr>
        <p:txBody>
          <a:bodyPr/>
          <a:lstStyle/>
          <a:p>
            <a:r>
              <a:rPr lang="en-US" dirty="0"/>
              <a:t>Rating bank (</a:t>
            </a:r>
            <a:r>
              <a:rPr lang="cs-CZ" dirty="0"/>
              <a:t>2</a:t>
            </a:r>
            <a:r>
              <a:rPr lang="en-US" dirty="0"/>
              <a:t>)</a:t>
            </a:r>
          </a:p>
        </p:txBody>
      </p:sp>
      <p:graphicFrame>
        <p:nvGraphicFramePr>
          <p:cNvPr id="4" name="Tabulka 3"/>
          <p:cNvGraphicFramePr>
            <a:graphicFrameLocks noGrp="1"/>
          </p:cNvGraphicFramePr>
          <p:nvPr/>
        </p:nvGraphicFramePr>
        <p:xfrm>
          <a:off x="5771" y="843558"/>
          <a:ext cx="9036496" cy="3927871"/>
        </p:xfrm>
        <a:graphic>
          <a:graphicData uri="http://schemas.openxmlformats.org/drawingml/2006/table">
            <a:tbl>
              <a:tblPr/>
              <a:tblGrid>
                <a:gridCol w="588385">
                  <a:extLst>
                    <a:ext uri="{9D8B030D-6E8A-4147-A177-3AD203B41FA5}">
                      <a16:colId xmlns:a16="http://schemas.microsoft.com/office/drawing/2014/main" val="20000"/>
                    </a:ext>
                  </a:extLst>
                </a:gridCol>
                <a:gridCol w="8448111">
                  <a:extLst>
                    <a:ext uri="{9D8B030D-6E8A-4147-A177-3AD203B41FA5}">
                      <a16:colId xmlns:a16="http://schemas.microsoft.com/office/drawing/2014/main" val="20001"/>
                    </a:ext>
                  </a:extLst>
                </a:gridCol>
              </a:tblGrid>
              <a:tr h="208360">
                <a:tc gridSpan="2">
                  <a:txBody>
                    <a:bodyPr/>
                    <a:lstStyle/>
                    <a:p>
                      <a:pPr algn="ctr">
                        <a:spcAft>
                          <a:spcPts val="0"/>
                        </a:spcAft>
                      </a:pPr>
                      <a:r>
                        <a:rPr lang="cs-CZ" sz="1600" b="1" dirty="0" err="1">
                          <a:latin typeface="+mj-lt"/>
                          <a:ea typeface="SimSun"/>
                        </a:rPr>
                        <a:t>Fitch</a:t>
                      </a:r>
                      <a:r>
                        <a:rPr lang="cs-CZ" sz="1600" b="1" dirty="0">
                          <a:latin typeface="+mj-lt"/>
                          <a:ea typeface="SimSun"/>
                        </a:rPr>
                        <a:t> Bank </a:t>
                      </a:r>
                      <a:r>
                        <a:rPr lang="cs-CZ" sz="1600" b="1" dirty="0" err="1">
                          <a:latin typeface="+mj-lt"/>
                          <a:ea typeface="SimSun"/>
                        </a:rPr>
                        <a:t>Individual</a:t>
                      </a:r>
                      <a:r>
                        <a:rPr lang="cs-CZ" sz="1600" b="1" dirty="0">
                          <a:latin typeface="+mj-lt"/>
                          <a:ea typeface="SimSun"/>
                        </a:rPr>
                        <a:t> </a:t>
                      </a:r>
                      <a:r>
                        <a:rPr lang="cs-CZ" sz="1600" b="1" dirty="0" err="1">
                          <a:latin typeface="+mj-lt"/>
                          <a:ea typeface="SimSun"/>
                        </a:rPr>
                        <a:t>Ratings</a:t>
                      </a:r>
                      <a:endParaRPr lang="cs-CZ" sz="1600" b="1" dirty="0">
                        <a:latin typeface="+mj-lt"/>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416718">
                <a:tc>
                  <a:txBody>
                    <a:bodyPr/>
                    <a:lstStyle/>
                    <a:p>
                      <a:pPr algn="ctr">
                        <a:spcAft>
                          <a:spcPts val="0"/>
                        </a:spcAft>
                      </a:pPr>
                      <a:r>
                        <a:rPr lang="cs-CZ" sz="1600" dirty="0">
                          <a:latin typeface="+mj-lt"/>
                          <a:ea typeface="SimSun"/>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latin typeface="+mj-lt"/>
                          <a:ea typeface="SimSun"/>
                        </a:rPr>
                        <a:t>Velmi silná banka. Charakteristiky zahrnují vynikající rentabilitu, integritu bilance, produktů, managementu, podnikatelského prostředí.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5078">
                <a:tc>
                  <a:txBody>
                    <a:bodyPr/>
                    <a:lstStyle/>
                    <a:p>
                      <a:pPr algn="ctr">
                        <a:spcAft>
                          <a:spcPts val="0"/>
                        </a:spcAft>
                      </a:pPr>
                      <a:r>
                        <a:rPr lang="cs-CZ" sz="1600">
                          <a:latin typeface="+mj-lt"/>
                          <a:ea typeface="SimSu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latin typeface="+mj-lt"/>
                          <a:ea typeface="SimSun"/>
                        </a:rPr>
                        <a:t>Silná banka. Nejsou žádné významné problémy. Charakteristiky zahrnují silnou rentabilitu, integritu bilance, produktů, managementu, podnikatelského prostředí.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5078">
                <a:tc>
                  <a:txBody>
                    <a:bodyPr/>
                    <a:lstStyle/>
                    <a:p>
                      <a:pPr algn="ctr">
                        <a:spcAft>
                          <a:spcPts val="0"/>
                        </a:spcAft>
                      </a:pPr>
                      <a:r>
                        <a:rPr lang="cs-CZ" sz="1600">
                          <a:latin typeface="+mj-lt"/>
                          <a:ea typeface="SimSu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latin typeface="+mj-lt"/>
                          <a:ea typeface="SimSun"/>
                        </a:rPr>
                        <a:t>Adekvátní banka. Objevuje se jeden nebo více problémových aspektů, které se týkají rentability, integrity bilance, produktů, managementu nebo podnikatelského prostředí.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33437">
                <a:tc>
                  <a:txBody>
                    <a:bodyPr/>
                    <a:lstStyle/>
                    <a:p>
                      <a:pPr algn="ctr">
                        <a:spcAft>
                          <a:spcPts val="0"/>
                        </a:spcAft>
                      </a:pPr>
                      <a:r>
                        <a:rPr lang="cs-CZ" sz="1600">
                          <a:latin typeface="+mj-lt"/>
                          <a:ea typeface="SimSun"/>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latin typeface="+mj-lt"/>
                          <a:ea typeface="SimSun"/>
                        </a:rPr>
                        <a:t>Banka, která je oslabena zevnitř a/nebo zvenku. Problémy se týkají rentability, integrity bilance, produktů, managementu nebo podnikatelského prostředí. Banky na rozvíjejících se trzích nutně čelí více potenciálním hrozbám.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16718">
                <a:tc>
                  <a:txBody>
                    <a:bodyPr/>
                    <a:lstStyle/>
                    <a:p>
                      <a:pPr algn="ctr">
                        <a:spcAft>
                          <a:spcPts val="0"/>
                        </a:spcAft>
                      </a:pPr>
                      <a:r>
                        <a:rPr lang="cs-CZ" sz="1600">
                          <a:latin typeface="+mj-lt"/>
                          <a:ea typeface="SimSun"/>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latin typeface="+mj-lt"/>
                          <a:ea typeface="SimSun"/>
                        </a:rPr>
                        <a:t>Banka s vážnými problémy, které buď vyžadují, nebo pravděpodobně budou vyžadovat externí podporu.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25078">
                <a:tc>
                  <a:txBody>
                    <a:bodyPr/>
                    <a:lstStyle/>
                    <a:p>
                      <a:pPr algn="ctr">
                        <a:spcAft>
                          <a:spcPts val="0"/>
                        </a:spcAft>
                      </a:pPr>
                      <a:r>
                        <a:rPr lang="cs-CZ" sz="1600">
                          <a:latin typeface="+mj-lt"/>
                          <a:ea typeface="SimSun"/>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600" dirty="0">
                          <a:latin typeface="+mj-lt"/>
                          <a:ea typeface="SimSun"/>
                        </a:rPr>
                        <a:t>Individuální rating může být následován doložkou „(s)“, která označuje, že je založen zejména na veřejných informacích, doplněný o informace od ohodnocované banky.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0691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04656" cy="507703"/>
          </a:xfrm>
        </p:spPr>
        <p:txBody>
          <a:bodyPr/>
          <a:lstStyle/>
          <a:p>
            <a:r>
              <a:rPr lang="en-US" dirty="0"/>
              <a:t>Rating bank (</a:t>
            </a:r>
            <a:r>
              <a:rPr lang="cs-CZ" dirty="0"/>
              <a:t>3</a:t>
            </a:r>
            <a:r>
              <a:rPr lang="en-US" dirty="0"/>
              <a:t>)</a:t>
            </a:r>
          </a:p>
        </p:txBody>
      </p:sp>
      <p:graphicFrame>
        <p:nvGraphicFramePr>
          <p:cNvPr id="5" name="Tabulka 4"/>
          <p:cNvGraphicFramePr>
            <a:graphicFrameLocks noGrp="1"/>
          </p:cNvGraphicFramePr>
          <p:nvPr/>
        </p:nvGraphicFramePr>
        <p:xfrm>
          <a:off x="107504" y="843558"/>
          <a:ext cx="9036496" cy="3897536"/>
        </p:xfrm>
        <a:graphic>
          <a:graphicData uri="http://schemas.openxmlformats.org/drawingml/2006/table">
            <a:tbl>
              <a:tblPr/>
              <a:tblGrid>
                <a:gridCol w="588385">
                  <a:extLst>
                    <a:ext uri="{9D8B030D-6E8A-4147-A177-3AD203B41FA5}">
                      <a16:colId xmlns:a16="http://schemas.microsoft.com/office/drawing/2014/main" val="20000"/>
                    </a:ext>
                  </a:extLst>
                </a:gridCol>
                <a:gridCol w="8448111">
                  <a:extLst>
                    <a:ext uri="{9D8B030D-6E8A-4147-A177-3AD203B41FA5}">
                      <a16:colId xmlns:a16="http://schemas.microsoft.com/office/drawing/2014/main" val="20001"/>
                    </a:ext>
                  </a:extLst>
                </a:gridCol>
              </a:tblGrid>
              <a:tr h="288584">
                <a:tc gridSpan="2">
                  <a:txBody>
                    <a:bodyPr/>
                    <a:lstStyle/>
                    <a:p>
                      <a:pPr algn="ctr">
                        <a:spcAft>
                          <a:spcPts val="0"/>
                        </a:spcAft>
                      </a:pPr>
                      <a:r>
                        <a:rPr lang="cs-CZ" sz="1500" b="1" dirty="0" err="1">
                          <a:latin typeface="+mn-lt"/>
                          <a:ea typeface="SimSun"/>
                        </a:rPr>
                        <a:t>Fitch</a:t>
                      </a:r>
                      <a:r>
                        <a:rPr lang="cs-CZ" sz="1500" b="1" dirty="0">
                          <a:latin typeface="+mn-lt"/>
                          <a:ea typeface="SimSun"/>
                        </a:rPr>
                        <a:t> Support Rating </a:t>
                      </a:r>
                      <a:r>
                        <a:rPr lang="cs-CZ" sz="1500" b="1" dirty="0" err="1">
                          <a:latin typeface="+mn-lt"/>
                          <a:ea typeface="SimSun"/>
                        </a:rPr>
                        <a:t>General</a:t>
                      </a:r>
                      <a:r>
                        <a:rPr lang="cs-CZ" sz="1500" b="1" dirty="0">
                          <a:latin typeface="+mn-lt"/>
                          <a:ea typeface="SimSun"/>
                        </a:rPr>
                        <a:t> </a:t>
                      </a:r>
                      <a:r>
                        <a:rPr lang="cs-CZ" sz="1500" b="1" dirty="0" err="1">
                          <a:latin typeface="+mn-lt"/>
                          <a:ea typeface="SimSun"/>
                        </a:rPr>
                        <a:t>Definition</a:t>
                      </a:r>
                      <a:endParaRPr lang="cs-CZ" sz="1500" b="1" dirty="0">
                        <a:latin typeface="+mn-lt"/>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cs-CZ"/>
                    </a:p>
                  </a:txBody>
                  <a:tcPr/>
                </a:tc>
                <a:extLst>
                  <a:ext uri="{0D108BD9-81ED-4DB2-BD59-A6C34878D82A}">
                    <a16:rowId xmlns:a16="http://schemas.microsoft.com/office/drawing/2014/main" val="10000"/>
                  </a:ext>
                </a:extLst>
              </a:tr>
              <a:tr h="577168">
                <a:tc>
                  <a:txBody>
                    <a:bodyPr/>
                    <a:lstStyle/>
                    <a:p>
                      <a:pPr algn="ctr">
                        <a:spcAft>
                          <a:spcPts val="0"/>
                        </a:spcAft>
                      </a:pPr>
                      <a:r>
                        <a:rPr lang="cs-CZ" sz="1500" dirty="0">
                          <a:latin typeface="+mn-lt"/>
                          <a:ea typeface="SimSu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500" dirty="0">
                          <a:latin typeface="+mn-lt"/>
                          <a:ea typeface="SimSun"/>
                        </a:rPr>
                        <a:t>Banka, u níž je extrémně vysoká pravděpodobnost externí podpory. Potenciální poskytovatel podpory má vysoký rating a má velmi vysokou tendenci podporovat banku. Tuto pravděpodobnost podpory indikuje minimální dlouhodobý rating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7168">
                <a:tc>
                  <a:txBody>
                    <a:bodyPr/>
                    <a:lstStyle/>
                    <a:p>
                      <a:pPr algn="ctr">
                        <a:spcAft>
                          <a:spcPts val="0"/>
                        </a:spcAft>
                      </a:pPr>
                      <a:r>
                        <a:rPr lang="cs-CZ" sz="1500">
                          <a:latin typeface="+mn-lt"/>
                          <a:ea typeface="SimSu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500" dirty="0">
                          <a:latin typeface="+mn-lt"/>
                          <a:ea typeface="SimSun"/>
                        </a:rPr>
                        <a:t>Banka, u níž je vysoká pravděpodobnost externí podpory. Potenciální poskytovatel podpory má vysoký rating a má </a:t>
                      </a:r>
                      <a:r>
                        <a:rPr lang="cs-CZ" sz="1500" dirty="0" err="1">
                          <a:latin typeface="+mn-lt"/>
                          <a:ea typeface="SimSun"/>
                        </a:rPr>
                        <a:t>velou</a:t>
                      </a:r>
                      <a:r>
                        <a:rPr lang="cs-CZ" sz="1500" dirty="0">
                          <a:latin typeface="+mn-lt"/>
                          <a:ea typeface="SimSun"/>
                        </a:rPr>
                        <a:t> tendenci podporovat banku. Tuto pravděpodobnost podpory indikuje minimální dlouhodobý rating BBB-.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77168">
                <a:tc>
                  <a:txBody>
                    <a:bodyPr/>
                    <a:lstStyle/>
                    <a:p>
                      <a:pPr algn="ctr">
                        <a:spcAft>
                          <a:spcPts val="0"/>
                        </a:spcAft>
                      </a:pPr>
                      <a:r>
                        <a:rPr lang="cs-CZ" sz="1500">
                          <a:latin typeface="+mn-lt"/>
                          <a:ea typeface="SimSu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500" dirty="0">
                          <a:latin typeface="+mn-lt"/>
                          <a:ea typeface="SimSun"/>
                        </a:rPr>
                        <a:t>Banka, u níž je střední pravděpodobnost externí podpory – existuje nejistota ohledně schopnosti nebo tendence potenciálního poskytovatele podpory tak učinit. Tuto pravděpodobnost podpory indikuje minimální dlouhodobý rating BB-.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7168">
                <a:tc>
                  <a:txBody>
                    <a:bodyPr/>
                    <a:lstStyle/>
                    <a:p>
                      <a:pPr algn="ctr">
                        <a:spcAft>
                          <a:spcPts val="0"/>
                        </a:spcAft>
                      </a:pPr>
                      <a:r>
                        <a:rPr lang="cs-CZ" sz="1500">
                          <a:latin typeface="+mn-lt"/>
                          <a:ea typeface="SimSu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500" dirty="0">
                          <a:latin typeface="+mn-lt"/>
                          <a:ea typeface="SimSun"/>
                        </a:rPr>
                        <a:t>Banka, u níž je omezená pravděpodobnost externí podpory – existuje vážná nejistota ohledně schopnosti nebo tendence potenciálního poskytovatele podpory vůbec nějakou podporu poskytnout. Tuto pravděpodobnost podpory indikuje minimální dlouhodobý rating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65752">
                <a:tc>
                  <a:txBody>
                    <a:bodyPr/>
                    <a:lstStyle/>
                    <a:p>
                      <a:pPr algn="ctr">
                        <a:spcAft>
                          <a:spcPts val="0"/>
                        </a:spcAft>
                      </a:pPr>
                      <a:r>
                        <a:rPr lang="cs-CZ" sz="1500">
                          <a:latin typeface="+mn-lt"/>
                          <a:ea typeface="SimSu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500" dirty="0">
                          <a:latin typeface="+mn-lt"/>
                          <a:ea typeface="SimSun"/>
                        </a:rPr>
                        <a:t>Banka, u níž sice pravděpodobnost externí podpory existuje, ale nelze na ni spoléhat. Může to být nedostatkem tendence poskytnout podporu nebo díky slabým finančním možnostem poskytovatele. Tuto pravděpodobnost podpory indikuje dlouhodobý rating, který není vyšší než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0074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3"/>
            <a:ext cx="8784976" cy="3388023"/>
          </a:xfrm>
          <a:prstGeom prst="rect">
            <a:avLst/>
          </a:prstGeom>
        </p:spPr>
        <p:txBody>
          <a:bodyPr>
            <a:noAutofit/>
          </a:bodyPr>
          <a:lstStyle/>
          <a:p>
            <a:pPr>
              <a:lnSpc>
                <a:spcPct val="90000"/>
              </a:lnSpc>
            </a:pPr>
            <a:r>
              <a:rPr lang="cs-CZ" sz="2600" dirty="0"/>
              <a:t>přínosy ratingu</a:t>
            </a:r>
          </a:p>
          <a:p>
            <a:pPr>
              <a:lnSpc>
                <a:spcPct val="90000"/>
              </a:lnSpc>
            </a:pPr>
            <a:r>
              <a:rPr lang="cs-CZ" sz="2600" dirty="0"/>
              <a:t>problémy ratingu:</a:t>
            </a:r>
          </a:p>
          <a:p>
            <a:pPr lvl="1"/>
            <a:r>
              <a:rPr lang="cs-CZ" sz="2400" dirty="0"/>
              <a:t>ratingy v době finanční krize</a:t>
            </a:r>
          </a:p>
          <a:p>
            <a:pPr lvl="1"/>
            <a:r>
              <a:rPr lang="cs-CZ" sz="2400" dirty="0"/>
              <a:t>objektivita, kvalita a průhlednost metodologie ratingu</a:t>
            </a:r>
          </a:p>
          <a:p>
            <a:pPr lvl="1"/>
            <a:r>
              <a:rPr lang="cs-CZ" sz="2400" dirty="0"/>
              <a:t>počet zaměstnanců agentur a jejich kvalifikace</a:t>
            </a:r>
          </a:p>
          <a:p>
            <a:pPr lvl="1"/>
            <a:r>
              <a:rPr lang="cs-CZ" sz="2400" dirty="0"/>
              <a:t>potenciální konflikt zájmu</a:t>
            </a:r>
          </a:p>
        </p:txBody>
      </p:sp>
      <p:sp>
        <p:nvSpPr>
          <p:cNvPr id="6" name="Nadpis 5"/>
          <p:cNvSpPr>
            <a:spLocks noGrp="1"/>
          </p:cNvSpPr>
          <p:nvPr>
            <p:ph type="title"/>
          </p:nvPr>
        </p:nvSpPr>
        <p:spPr>
          <a:xfrm>
            <a:off x="179512" y="195486"/>
            <a:ext cx="7560840" cy="648072"/>
          </a:xfrm>
        </p:spPr>
        <p:txBody>
          <a:bodyPr/>
          <a:lstStyle/>
          <a:p>
            <a:r>
              <a:rPr lang="cs-CZ" sz="2600" b="1" dirty="0"/>
              <a:t>Přínosy a problémy ratingu</a:t>
            </a:r>
          </a:p>
        </p:txBody>
      </p:sp>
    </p:spTree>
    <p:extLst>
      <p:ext uri="{BB962C8B-B14F-4D97-AF65-F5344CB8AC3E}">
        <p14:creationId xmlns:p14="http://schemas.microsoft.com/office/powerpoint/2010/main" val="40322926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3"/>
            <a:ext cx="8784976" cy="3388023"/>
          </a:xfrm>
          <a:prstGeom prst="rect">
            <a:avLst/>
          </a:prstGeom>
        </p:spPr>
        <p:txBody>
          <a:bodyPr>
            <a:noAutofit/>
          </a:bodyPr>
          <a:lstStyle/>
          <a:p>
            <a:pPr>
              <a:lnSpc>
                <a:spcPct val="90000"/>
              </a:lnSpc>
            </a:pPr>
            <a:r>
              <a:rPr lang="cs-CZ" sz="2600" dirty="0"/>
              <a:t>základní přístup k analýze banky – vyhodnocuje: </a:t>
            </a:r>
          </a:p>
          <a:p>
            <a:pPr lvl="1">
              <a:lnSpc>
                <a:spcPct val="90000"/>
              </a:lnSpc>
            </a:pPr>
            <a:r>
              <a:rPr lang="cs-CZ" sz="2400" dirty="0" err="1"/>
              <a:t>Capital</a:t>
            </a:r>
            <a:r>
              <a:rPr lang="cs-CZ" sz="2400" dirty="0"/>
              <a:t> = kapitál banky</a:t>
            </a:r>
          </a:p>
          <a:p>
            <a:pPr lvl="1">
              <a:lnSpc>
                <a:spcPct val="90000"/>
              </a:lnSpc>
            </a:pPr>
            <a:r>
              <a:rPr lang="cs-CZ" sz="2400" dirty="0" err="1"/>
              <a:t>Asset</a:t>
            </a:r>
            <a:r>
              <a:rPr lang="cs-CZ" sz="2400" dirty="0"/>
              <a:t> </a:t>
            </a:r>
            <a:r>
              <a:rPr lang="cs-CZ" sz="2400" dirty="0" err="1"/>
              <a:t>quality</a:t>
            </a:r>
            <a:r>
              <a:rPr lang="cs-CZ" sz="2400" dirty="0"/>
              <a:t> = kvalita aktiv banky</a:t>
            </a:r>
          </a:p>
          <a:p>
            <a:pPr lvl="1">
              <a:lnSpc>
                <a:spcPct val="90000"/>
              </a:lnSpc>
            </a:pPr>
            <a:r>
              <a:rPr lang="cs-CZ" sz="2400" dirty="0"/>
              <a:t>Management = management</a:t>
            </a:r>
          </a:p>
          <a:p>
            <a:pPr lvl="1">
              <a:lnSpc>
                <a:spcPct val="90000"/>
              </a:lnSpc>
            </a:pPr>
            <a:r>
              <a:rPr lang="cs-CZ" sz="2400" dirty="0" err="1"/>
              <a:t>Earnings</a:t>
            </a:r>
            <a:r>
              <a:rPr lang="cs-CZ" sz="2400" dirty="0"/>
              <a:t> = ziskovost</a:t>
            </a:r>
          </a:p>
          <a:p>
            <a:pPr lvl="1">
              <a:lnSpc>
                <a:spcPct val="90000"/>
              </a:lnSpc>
            </a:pPr>
            <a:r>
              <a:rPr lang="cs-CZ" sz="2400" dirty="0" err="1"/>
              <a:t>Liability</a:t>
            </a:r>
            <a:r>
              <a:rPr lang="cs-CZ" sz="2400" dirty="0"/>
              <a:t> management = management zdrojů banky</a:t>
            </a:r>
          </a:p>
          <a:p>
            <a:pPr>
              <a:lnSpc>
                <a:spcPct val="90000"/>
              </a:lnSpc>
            </a:pPr>
            <a:r>
              <a:rPr lang="cs-CZ" sz="2600" dirty="0"/>
              <a:t>postupně rozšířen na CAMEL B-COM a CAMELOT</a:t>
            </a:r>
          </a:p>
        </p:txBody>
      </p:sp>
      <p:sp>
        <p:nvSpPr>
          <p:cNvPr id="6" name="Nadpis 5"/>
          <p:cNvSpPr>
            <a:spLocks noGrp="1"/>
          </p:cNvSpPr>
          <p:nvPr>
            <p:ph type="title"/>
          </p:nvPr>
        </p:nvSpPr>
        <p:spPr>
          <a:xfrm>
            <a:off x="179512" y="195486"/>
            <a:ext cx="7560840" cy="648072"/>
          </a:xfrm>
        </p:spPr>
        <p:txBody>
          <a:bodyPr/>
          <a:lstStyle/>
          <a:p>
            <a:r>
              <a:rPr lang="cs-CZ" sz="2600" b="1" dirty="0"/>
              <a:t>CAMEL</a:t>
            </a:r>
          </a:p>
        </p:txBody>
      </p:sp>
    </p:spTree>
    <p:extLst>
      <p:ext uri="{BB962C8B-B14F-4D97-AF65-F5344CB8AC3E}">
        <p14:creationId xmlns:p14="http://schemas.microsoft.com/office/powerpoint/2010/main" val="21415162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82670" y="843558"/>
            <a:ext cx="8784976" cy="3388023"/>
          </a:xfrm>
          <a:prstGeom prst="rect">
            <a:avLst/>
          </a:prstGeom>
        </p:spPr>
        <p:txBody>
          <a:bodyPr>
            <a:noAutofit/>
          </a:bodyPr>
          <a:lstStyle/>
          <a:p>
            <a:pPr>
              <a:lnSpc>
                <a:spcPct val="90000"/>
              </a:lnSpc>
            </a:pPr>
            <a:r>
              <a:rPr lang="cs-CZ" sz="2200" dirty="0"/>
              <a:t>CAMEL B-COM: </a:t>
            </a:r>
          </a:p>
          <a:p>
            <a:pPr lvl="1">
              <a:lnSpc>
                <a:spcPct val="90000"/>
              </a:lnSpc>
            </a:pPr>
            <a:r>
              <a:rPr lang="cs-CZ" sz="2000" dirty="0" err="1"/>
              <a:t>Capital</a:t>
            </a:r>
            <a:r>
              <a:rPr lang="cs-CZ" sz="2000" dirty="0"/>
              <a:t> = kapitál banky</a:t>
            </a:r>
          </a:p>
          <a:p>
            <a:pPr lvl="1">
              <a:lnSpc>
                <a:spcPct val="90000"/>
              </a:lnSpc>
            </a:pPr>
            <a:r>
              <a:rPr lang="cs-CZ" sz="2000" dirty="0" err="1"/>
              <a:t>Asset</a:t>
            </a:r>
            <a:r>
              <a:rPr lang="cs-CZ" sz="2000" dirty="0"/>
              <a:t> </a:t>
            </a:r>
            <a:r>
              <a:rPr lang="cs-CZ" sz="2000" dirty="0" err="1"/>
              <a:t>quality</a:t>
            </a:r>
            <a:r>
              <a:rPr lang="cs-CZ" sz="2000" dirty="0"/>
              <a:t> = kvalita aktiv banky</a:t>
            </a:r>
          </a:p>
          <a:p>
            <a:pPr lvl="1">
              <a:lnSpc>
                <a:spcPct val="90000"/>
              </a:lnSpc>
            </a:pPr>
            <a:r>
              <a:rPr lang="cs-CZ" sz="2000" dirty="0"/>
              <a:t>Market risk = tržní riziko</a:t>
            </a:r>
          </a:p>
          <a:p>
            <a:pPr lvl="1">
              <a:lnSpc>
                <a:spcPct val="90000"/>
              </a:lnSpc>
            </a:pPr>
            <a:r>
              <a:rPr lang="cs-CZ" sz="2000" dirty="0" err="1"/>
              <a:t>Earnings</a:t>
            </a:r>
            <a:r>
              <a:rPr lang="cs-CZ" sz="2000" dirty="0"/>
              <a:t> = ziskovost</a:t>
            </a:r>
          </a:p>
          <a:p>
            <a:pPr lvl="1">
              <a:lnSpc>
                <a:spcPct val="90000"/>
              </a:lnSpc>
            </a:pPr>
            <a:r>
              <a:rPr lang="cs-CZ" sz="2000" dirty="0" err="1"/>
              <a:t>Liquidity</a:t>
            </a:r>
            <a:r>
              <a:rPr lang="cs-CZ" sz="2000" dirty="0"/>
              <a:t> = likvidita</a:t>
            </a:r>
          </a:p>
          <a:p>
            <a:pPr lvl="1">
              <a:lnSpc>
                <a:spcPct val="90000"/>
              </a:lnSpc>
            </a:pPr>
            <a:r>
              <a:rPr lang="cs-CZ" sz="2000" dirty="0"/>
              <a:t>Business risk = podnikatelské riziko</a:t>
            </a:r>
          </a:p>
          <a:p>
            <a:pPr lvl="1">
              <a:lnSpc>
                <a:spcPct val="90000"/>
              </a:lnSpc>
            </a:pPr>
            <a:r>
              <a:rPr lang="cs-CZ" sz="2000" dirty="0" err="1"/>
              <a:t>Control</a:t>
            </a:r>
            <a:r>
              <a:rPr lang="cs-CZ" sz="2000" dirty="0"/>
              <a:t> = kontrola</a:t>
            </a:r>
          </a:p>
          <a:p>
            <a:pPr lvl="1">
              <a:lnSpc>
                <a:spcPct val="90000"/>
              </a:lnSpc>
            </a:pPr>
            <a:r>
              <a:rPr lang="cs-CZ" sz="2000" dirty="0" err="1"/>
              <a:t>Organisation</a:t>
            </a:r>
            <a:r>
              <a:rPr lang="cs-CZ" sz="2000" dirty="0"/>
              <a:t> = organizace</a:t>
            </a:r>
          </a:p>
          <a:p>
            <a:pPr lvl="1">
              <a:lnSpc>
                <a:spcPct val="90000"/>
              </a:lnSpc>
            </a:pPr>
            <a:r>
              <a:rPr lang="cs-CZ" sz="2000" dirty="0"/>
              <a:t>Management = management</a:t>
            </a:r>
          </a:p>
          <a:p>
            <a:pPr>
              <a:lnSpc>
                <a:spcPct val="90000"/>
              </a:lnSpc>
            </a:pPr>
            <a:r>
              <a:rPr lang="cs-CZ" sz="2200" dirty="0"/>
              <a:t>CAMELOT = CAMEL + </a:t>
            </a:r>
            <a:r>
              <a:rPr lang="cs-CZ" sz="2200" dirty="0" err="1"/>
              <a:t>Operating</a:t>
            </a:r>
            <a:r>
              <a:rPr lang="cs-CZ" sz="2200" dirty="0"/>
              <a:t> + </a:t>
            </a:r>
            <a:r>
              <a:rPr lang="cs-CZ" sz="2200" dirty="0" err="1"/>
              <a:t>Treasury</a:t>
            </a:r>
            <a:endParaRPr lang="cs-CZ" sz="2200" dirty="0"/>
          </a:p>
        </p:txBody>
      </p:sp>
      <p:sp>
        <p:nvSpPr>
          <p:cNvPr id="6" name="Nadpis 5"/>
          <p:cNvSpPr>
            <a:spLocks noGrp="1"/>
          </p:cNvSpPr>
          <p:nvPr>
            <p:ph type="title"/>
          </p:nvPr>
        </p:nvSpPr>
        <p:spPr>
          <a:xfrm>
            <a:off x="179512" y="195486"/>
            <a:ext cx="7560840" cy="648072"/>
          </a:xfrm>
        </p:spPr>
        <p:txBody>
          <a:bodyPr/>
          <a:lstStyle/>
          <a:p>
            <a:r>
              <a:rPr lang="cs-CZ" sz="2600" b="1" dirty="0"/>
              <a:t>CAMEL B-COM a CAMELOT</a:t>
            </a:r>
          </a:p>
        </p:txBody>
      </p:sp>
    </p:spTree>
    <p:extLst>
      <p:ext uri="{BB962C8B-B14F-4D97-AF65-F5344CB8AC3E}">
        <p14:creationId xmlns:p14="http://schemas.microsoft.com/office/powerpoint/2010/main" val="4725363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82670" y="843558"/>
            <a:ext cx="8784976" cy="3388023"/>
          </a:xfrm>
          <a:prstGeom prst="rect">
            <a:avLst/>
          </a:prstGeom>
        </p:spPr>
        <p:txBody>
          <a:bodyPr>
            <a:noAutofit/>
          </a:bodyPr>
          <a:lstStyle/>
          <a:p>
            <a:pPr>
              <a:lnSpc>
                <a:spcPct val="90000"/>
              </a:lnSpc>
            </a:pPr>
            <a:r>
              <a:rPr lang="cs-CZ" sz="2600" dirty="0"/>
              <a:t>zda má banka dost kapitálu na pokrytí všech typů rizik</a:t>
            </a:r>
          </a:p>
          <a:p>
            <a:pPr>
              <a:lnSpc>
                <a:spcPct val="90000"/>
              </a:lnSpc>
            </a:pPr>
            <a:r>
              <a:rPr lang="cs-CZ" sz="2600" dirty="0"/>
              <a:t>klíčové analytické otázky:</a:t>
            </a:r>
          </a:p>
          <a:p>
            <a:pPr lvl="1">
              <a:lnSpc>
                <a:spcPct val="90000"/>
              </a:lnSpc>
            </a:pPr>
            <a:r>
              <a:rPr lang="cs-CZ" sz="2200" dirty="0"/>
              <a:t>Je růst bilanční sumy doprovázen růstem kapitálu?</a:t>
            </a:r>
          </a:p>
          <a:p>
            <a:pPr lvl="1">
              <a:lnSpc>
                <a:spcPct val="90000"/>
              </a:lnSpc>
            </a:pPr>
            <a:r>
              <a:rPr lang="cs-CZ" sz="2200" dirty="0"/>
              <a:t>Jaká je kvalita kapitálu?</a:t>
            </a:r>
          </a:p>
          <a:p>
            <a:pPr lvl="1">
              <a:lnSpc>
                <a:spcPct val="90000"/>
              </a:lnSpc>
            </a:pPr>
            <a:r>
              <a:rPr lang="cs-CZ" sz="2200" dirty="0"/>
              <a:t>Jak je banka financována?</a:t>
            </a:r>
          </a:p>
          <a:p>
            <a:pPr lvl="1">
              <a:lnSpc>
                <a:spcPct val="90000"/>
              </a:lnSpc>
            </a:pPr>
            <a:r>
              <a:rPr lang="cs-CZ" sz="2200" dirty="0"/>
              <a:t>Jaká je dividendová politika banky?	</a:t>
            </a:r>
          </a:p>
          <a:p>
            <a:pPr lvl="1">
              <a:lnSpc>
                <a:spcPct val="90000"/>
              </a:lnSpc>
            </a:pPr>
            <a:r>
              <a:rPr lang="cs-CZ" sz="2200" dirty="0"/>
              <a:t>Jak banka zapadá do národního/mezinárodního bankovního systému?</a:t>
            </a:r>
          </a:p>
        </p:txBody>
      </p:sp>
      <p:sp>
        <p:nvSpPr>
          <p:cNvPr id="6" name="Nadpis 5"/>
          <p:cNvSpPr>
            <a:spLocks noGrp="1"/>
          </p:cNvSpPr>
          <p:nvPr>
            <p:ph type="title"/>
          </p:nvPr>
        </p:nvSpPr>
        <p:spPr>
          <a:xfrm>
            <a:off x="179512" y="195486"/>
            <a:ext cx="7560840" cy="648072"/>
          </a:xfrm>
        </p:spPr>
        <p:txBody>
          <a:bodyPr/>
          <a:lstStyle/>
          <a:p>
            <a:r>
              <a:rPr lang="cs-CZ" sz="2600" b="1" dirty="0"/>
              <a:t>Kapitál</a:t>
            </a:r>
          </a:p>
        </p:txBody>
      </p:sp>
    </p:spTree>
    <p:extLst>
      <p:ext uri="{BB962C8B-B14F-4D97-AF65-F5344CB8AC3E}">
        <p14:creationId xmlns:p14="http://schemas.microsoft.com/office/powerpoint/2010/main" val="58934052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82670" y="843558"/>
            <a:ext cx="8784976" cy="3388023"/>
          </a:xfrm>
          <a:prstGeom prst="rect">
            <a:avLst/>
          </a:prstGeom>
        </p:spPr>
        <p:txBody>
          <a:bodyPr>
            <a:noAutofit/>
          </a:bodyPr>
          <a:lstStyle/>
          <a:p>
            <a:pPr>
              <a:lnSpc>
                <a:spcPct val="90000"/>
              </a:lnSpc>
            </a:pPr>
            <a:r>
              <a:rPr lang="cs-CZ" sz="2600" dirty="0"/>
              <a:t>indikátory kvality aktiv jsou ve třech oblastech:</a:t>
            </a:r>
          </a:p>
          <a:p>
            <a:pPr lvl="1">
              <a:lnSpc>
                <a:spcPct val="90000"/>
              </a:lnSpc>
            </a:pPr>
            <a:r>
              <a:rPr lang="cs-CZ" sz="2200" dirty="0"/>
              <a:t>řízení úvěrového rizika bankou</a:t>
            </a:r>
          </a:p>
          <a:p>
            <a:pPr lvl="1">
              <a:lnSpc>
                <a:spcPct val="90000"/>
              </a:lnSpc>
            </a:pPr>
            <a:r>
              <a:rPr lang="cs-CZ" sz="2200" dirty="0"/>
              <a:t>ocenění celkové kvality úvěrového portfolia</a:t>
            </a:r>
          </a:p>
          <a:p>
            <a:pPr lvl="1">
              <a:lnSpc>
                <a:spcPct val="90000"/>
              </a:lnSpc>
            </a:pPr>
            <a:r>
              <a:rPr lang="cs-CZ" sz="2200" dirty="0"/>
              <a:t>úvěrová politika banky</a:t>
            </a:r>
          </a:p>
        </p:txBody>
      </p:sp>
      <p:sp>
        <p:nvSpPr>
          <p:cNvPr id="6" name="Nadpis 5"/>
          <p:cNvSpPr>
            <a:spLocks noGrp="1"/>
          </p:cNvSpPr>
          <p:nvPr>
            <p:ph type="title"/>
          </p:nvPr>
        </p:nvSpPr>
        <p:spPr>
          <a:xfrm>
            <a:off x="179512" y="195486"/>
            <a:ext cx="7560840" cy="648072"/>
          </a:xfrm>
        </p:spPr>
        <p:txBody>
          <a:bodyPr/>
          <a:lstStyle/>
          <a:p>
            <a:r>
              <a:rPr lang="cs-CZ" sz="2600" b="1" dirty="0"/>
              <a:t>Kvalita aktiv</a:t>
            </a:r>
          </a:p>
        </p:txBody>
      </p:sp>
    </p:spTree>
    <p:extLst>
      <p:ext uri="{BB962C8B-B14F-4D97-AF65-F5344CB8AC3E}">
        <p14:creationId xmlns:p14="http://schemas.microsoft.com/office/powerpoint/2010/main" val="20277460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82670" y="843558"/>
            <a:ext cx="8784976" cy="3388023"/>
          </a:xfrm>
          <a:prstGeom prst="rect">
            <a:avLst/>
          </a:prstGeom>
        </p:spPr>
        <p:txBody>
          <a:bodyPr>
            <a:noAutofit/>
          </a:bodyPr>
          <a:lstStyle/>
          <a:p>
            <a:pPr>
              <a:lnSpc>
                <a:spcPct val="90000"/>
              </a:lnSpc>
            </a:pPr>
            <a:r>
              <a:rPr lang="cs-CZ" sz="2600" dirty="0"/>
              <a:t>chybí kvantitativní ukazatele</a:t>
            </a:r>
          </a:p>
          <a:p>
            <a:pPr>
              <a:lnSpc>
                <a:spcPct val="90000"/>
              </a:lnSpc>
            </a:pPr>
            <a:r>
              <a:rPr lang="cs-CZ" sz="2600" dirty="0"/>
              <a:t>klíčové analytické otázky:</a:t>
            </a:r>
          </a:p>
          <a:p>
            <a:pPr lvl="1">
              <a:lnSpc>
                <a:spcPct val="90000"/>
              </a:lnSpc>
            </a:pPr>
            <a:r>
              <a:rPr lang="cs-CZ" sz="2200" dirty="0"/>
              <a:t>Kdo jsou?</a:t>
            </a:r>
          </a:p>
          <a:p>
            <a:pPr lvl="1">
              <a:lnSpc>
                <a:spcPct val="90000"/>
              </a:lnSpc>
            </a:pPr>
            <a:r>
              <a:rPr lang="cs-CZ" sz="2200" dirty="0"/>
              <a:t>Kde jsou teď a kam plánují jít?</a:t>
            </a:r>
          </a:p>
          <a:p>
            <a:pPr lvl="1">
              <a:lnSpc>
                <a:spcPct val="90000"/>
              </a:lnSpc>
            </a:pPr>
            <a:r>
              <a:rPr lang="cs-CZ" sz="2200" dirty="0"/>
              <a:t>Mají dobrý plán pro to, kam chtějí jít?</a:t>
            </a:r>
          </a:p>
          <a:p>
            <a:pPr lvl="1">
              <a:lnSpc>
                <a:spcPct val="90000"/>
              </a:lnSpc>
            </a:pPr>
            <a:r>
              <a:rPr lang="cs-CZ" sz="2200" dirty="0"/>
              <a:t>Jsou schopni tento plán dodržet?</a:t>
            </a:r>
          </a:p>
        </p:txBody>
      </p:sp>
      <p:sp>
        <p:nvSpPr>
          <p:cNvPr id="6" name="Nadpis 5"/>
          <p:cNvSpPr>
            <a:spLocks noGrp="1"/>
          </p:cNvSpPr>
          <p:nvPr>
            <p:ph type="title"/>
          </p:nvPr>
        </p:nvSpPr>
        <p:spPr>
          <a:xfrm>
            <a:off x="179512" y="195486"/>
            <a:ext cx="7560840" cy="648072"/>
          </a:xfrm>
        </p:spPr>
        <p:txBody>
          <a:bodyPr/>
          <a:lstStyle/>
          <a:p>
            <a:r>
              <a:rPr lang="cs-CZ" sz="2600" b="1" dirty="0"/>
              <a:t>Management</a:t>
            </a:r>
          </a:p>
        </p:txBody>
      </p:sp>
    </p:spTree>
    <p:extLst>
      <p:ext uri="{BB962C8B-B14F-4D97-AF65-F5344CB8AC3E}">
        <p14:creationId xmlns:p14="http://schemas.microsoft.com/office/powerpoint/2010/main" val="25552999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82670" y="843558"/>
            <a:ext cx="8784976" cy="3388023"/>
          </a:xfrm>
          <a:prstGeom prst="rect">
            <a:avLst/>
          </a:prstGeom>
        </p:spPr>
        <p:txBody>
          <a:bodyPr>
            <a:noAutofit/>
          </a:bodyPr>
          <a:lstStyle/>
          <a:p>
            <a:pPr>
              <a:lnSpc>
                <a:spcPct val="90000"/>
              </a:lnSpc>
            </a:pPr>
            <a:r>
              <a:rPr lang="cs-CZ" sz="2600" dirty="0"/>
              <a:t>výnosy:</a:t>
            </a:r>
          </a:p>
          <a:p>
            <a:pPr lvl="1">
              <a:lnSpc>
                <a:spcPct val="90000"/>
              </a:lnSpc>
            </a:pPr>
            <a:r>
              <a:rPr lang="cs-CZ" sz="2200" dirty="0"/>
              <a:t>měříme schopnost banky vytvářet hodnotu akcionářům</a:t>
            </a:r>
          </a:p>
          <a:p>
            <a:pPr>
              <a:lnSpc>
                <a:spcPct val="90000"/>
              </a:lnSpc>
            </a:pPr>
            <a:endParaRPr lang="cs-CZ" sz="2600" dirty="0"/>
          </a:p>
          <a:p>
            <a:pPr>
              <a:lnSpc>
                <a:spcPct val="90000"/>
              </a:lnSpc>
            </a:pPr>
            <a:r>
              <a:rPr lang="cs-CZ" sz="2600" dirty="0"/>
              <a:t>likvidita:</a:t>
            </a:r>
          </a:p>
          <a:p>
            <a:pPr lvl="1">
              <a:lnSpc>
                <a:spcPct val="90000"/>
              </a:lnSpc>
            </a:pPr>
            <a:r>
              <a:rPr lang="cs-CZ" sz="2200" dirty="0"/>
              <a:t>soustředíme se zejména na schopnost banky financovat se v obdobích stresu</a:t>
            </a:r>
          </a:p>
        </p:txBody>
      </p:sp>
      <p:sp>
        <p:nvSpPr>
          <p:cNvPr id="6" name="Nadpis 5"/>
          <p:cNvSpPr>
            <a:spLocks noGrp="1"/>
          </p:cNvSpPr>
          <p:nvPr>
            <p:ph type="title"/>
          </p:nvPr>
        </p:nvSpPr>
        <p:spPr>
          <a:xfrm>
            <a:off x="179512" y="195486"/>
            <a:ext cx="7560840" cy="648072"/>
          </a:xfrm>
        </p:spPr>
        <p:txBody>
          <a:bodyPr/>
          <a:lstStyle/>
          <a:p>
            <a:r>
              <a:rPr lang="cs-CZ" sz="2600" b="1" dirty="0"/>
              <a:t>Výnosy a likvidita</a:t>
            </a:r>
          </a:p>
        </p:txBody>
      </p:sp>
    </p:spTree>
    <p:extLst>
      <p:ext uri="{BB962C8B-B14F-4D97-AF65-F5344CB8AC3E}">
        <p14:creationId xmlns:p14="http://schemas.microsoft.com/office/powerpoint/2010/main" val="1685237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 name="Picture 8"/>
          <p:cNvPicPr>
            <a:picLocks noChangeAspect="1" noChangeArrowheads="1"/>
          </p:cNvPicPr>
          <p:nvPr/>
        </p:nvPicPr>
        <p:blipFill>
          <a:blip r:embed="rId3" cstate="print"/>
          <a:srcRect/>
          <a:stretch>
            <a:fillRect/>
          </a:stretch>
        </p:blipFill>
        <p:spPr bwMode="auto">
          <a:xfrm>
            <a:off x="220851" y="423645"/>
            <a:ext cx="7622972" cy="4358630"/>
          </a:xfrm>
          <a:prstGeom prst="rect">
            <a:avLst/>
          </a:prstGeom>
          <a:noFill/>
          <a:ln w="9525">
            <a:noFill/>
            <a:miter lim="800000"/>
            <a:headEnd/>
            <a:tailEnd/>
          </a:ln>
        </p:spPr>
      </p:pic>
    </p:spTree>
    <p:extLst>
      <p:ext uri="{BB962C8B-B14F-4D97-AF65-F5344CB8AC3E}">
        <p14:creationId xmlns:p14="http://schemas.microsoft.com/office/powerpoint/2010/main" val="321152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395536" y="1419622"/>
            <a:ext cx="5328592" cy="1872208"/>
          </a:xfrm>
          <a:prstGeom prst="rect">
            <a:avLst/>
          </a:prstGeom>
        </p:spPr>
        <p:txBody>
          <a:bodyPr anchor="t">
            <a:noAutofit/>
          </a:bodyPr>
          <a:lstStyle/>
          <a:p>
            <a:pPr algn="l"/>
            <a:r>
              <a:rPr lang="cs-CZ" sz="4200" b="1" dirty="0">
                <a:solidFill>
                  <a:schemeClr val="bg1"/>
                </a:solidFill>
                <a:latin typeface="Times New Roman" panose="02020603050405020304" pitchFamily="18" charset="0"/>
                <a:cs typeface="Times New Roman" panose="02020603050405020304" pitchFamily="18" charset="0"/>
              </a:rPr>
              <a:t>Výkonnost a stabilita bank</a:t>
            </a:r>
          </a:p>
        </p:txBody>
      </p:sp>
    </p:spTree>
    <p:extLst>
      <p:ext uri="{BB962C8B-B14F-4D97-AF65-F5344CB8AC3E}">
        <p14:creationId xmlns:p14="http://schemas.microsoft.com/office/powerpoint/2010/main" val="31505336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15566"/>
            <a:ext cx="8568952" cy="3672408"/>
          </a:xfrm>
          <a:prstGeom prst="rect">
            <a:avLst/>
          </a:prstGeom>
        </p:spPr>
        <p:txBody>
          <a:bodyPr>
            <a:noAutofit/>
          </a:bodyPr>
          <a:lstStyle/>
          <a:p>
            <a:pPr algn="just"/>
            <a:r>
              <a:rPr lang="cs-CZ" sz="1800" dirty="0"/>
              <a:t>Bankovní výkonnost lze definovat jako dosažení cílů stanovených bankou v dohodnutém čase a s minimálními náklady při využití dostupných zdrojů. </a:t>
            </a:r>
          </a:p>
          <a:p>
            <a:pPr algn="just"/>
            <a:r>
              <a:rPr lang="cs-CZ" sz="1800" dirty="0"/>
              <a:t>ECB (2010) vymezuje výkonnost banky jako schopnost dosahovat trvale udržitelné ziskovosti.</a:t>
            </a:r>
          </a:p>
          <a:p>
            <a:pPr algn="just"/>
            <a:r>
              <a:rPr lang="cs-CZ" sz="1800" dirty="0"/>
              <a:t>Hodnocení výkonnosti bank je důležité pro řadu zájmových skupin (akcionáře, management, orgány regulace a dohledu, klienty, zaměstnance, bankovní sektor jako celek, podnikatelský sektor, národní hospodářství jako celek). </a:t>
            </a:r>
          </a:p>
          <a:p>
            <a:pPr algn="just"/>
            <a:r>
              <a:rPr lang="cs-CZ" sz="1800" dirty="0"/>
              <a:t>Výkonnost je míra dosahovaných výsledků jednotlivci, skupinami, organizací i procesy. Jestliže tedy chceme výkonnost měřit, musíme tak činit v porovnání s definovanou, tzv. cílovou hodnotou výsledku. </a:t>
            </a:r>
          </a:p>
          <a:p>
            <a:pPr algn="just"/>
            <a:r>
              <a:rPr lang="cs-CZ" sz="1800" dirty="0"/>
              <a:t>Neexistuje jednoznačná definice bankovní výkonnosti. Bankovní výkonnost je většinou vymezována ve smyslu ziskovosti (rentability), produktivity, efektivnosti či konkurenceschopnosti. Každou oblast lze měřit řadou ukazatelů.</a:t>
            </a:r>
          </a:p>
          <a:p>
            <a:pPr marL="0" indent="0" algn="just">
              <a:buNone/>
            </a:pPr>
            <a:endParaRPr lang="cs-CZ" sz="1800" dirty="0"/>
          </a:p>
          <a:p>
            <a:pPr algn="just"/>
            <a:endParaRPr lang="cs-CZ" sz="1800" dirty="0"/>
          </a:p>
          <a:p>
            <a:pPr algn="just"/>
            <a:endParaRPr lang="cs-CZ" sz="1800" dirty="0"/>
          </a:p>
          <a:p>
            <a:pPr algn="just"/>
            <a:endParaRPr lang="cs-CZ" sz="1800" dirty="0"/>
          </a:p>
          <a:p>
            <a:pPr algn="just"/>
            <a:endParaRPr lang="cs-CZ" sz="1800" dirty="0"/>
          </a:p>
        </p:txBody>
      </p:sp>
      <p:sp>
        <p:nvSpPr>
          <p:cNvPr id="6" name="Nadpis 5"/>
          <p:cNvSpPr>
            <a:spLocks noGrp="1"/>
          </p:cNvSpPr>
          <p:nvPr>
            <p:ph type="title"/>
          </p:nvPr>
        </p:nvSpPr>
        <p:spPr>
          <a:xfrm>
            <a:off x="179512" y="195487"/>
            <a:ext cx="7776864" cy="504056"/>
          </a:xfrm>
        </p:spPr>
        <p:txBody>
          <a:bodyPr/>
          <a:lstStyle/>
          <a:p>
            <a:r>
              <a:rPr lang="cs-CZ" altLang="cs-CZ" b="1" dirty="0"/>
              <a:t>Vymezení výkonnosti bank</a:t>
            </a:r>
            <a:endParaRPr lang="en-US" dirty="0"/>
          </a:p>
        </p:txBody>
      </p:sp>
    </p:spTree>
    <p:extLst>
      <p:ext uri="{BB962C8B-B14F-4D97-AF65-F5344CB8AC3E}">
        <p14:creationId xmlns:p14="http://schemas.microsoft.com/office/powerpoint/2010/main" val="31404559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131590"/>
            <a:ext cx="8568952" cy="2808312"/>
          </a:xfrm>
          <a:prstGeom prst="rect">
            <a:avLst/>
          </a:prstGeom>
        </p:spPr>
        <p:txBody>
          <a:bodyPr>
            <a:noAutofit/>
          </a:bodyPr>
          <a:lstStyle/>
          <a:p>
            <a:pPr algn="just"/>
            <a:r>
              <a:rPr lang="cs-CZ" sz="2000" dirty="0"/>
              <a:t>Měřit výkonnost a konkurenceschopnost banky znamená definovat způsob, kterým bude banka kvantifikovat pokrok při dosahování stanoveného cíle.</a:t>
            </a:r>
          </a:p>
          <a:p>
            <a:pPr algn="just"/>
            <a:r>
              <a:rPr lang="cs-CZ" sz="2000" dirty="0"/>
              <a:t>Při hodnocení výkonnosti banky v současných podmínkách je vhodné vytvořit hodnotící kritéria tak, aby tato kritéria uplatňovala tři základní dimenze:</a:t>
            </a:r>
          </a:p>
          <a:p>
            <a:pPr lvl="1" algn="just"/>
            <a:r>
              <a:rPr lang="cs-CZ" sz="1600" dirty="0"/>
              <a:t>vnitrobankovní hodnocení (hodnocení interních procesů, útvarů a jejich finančních výsledků),</a:t>
            </a:r>
          </a:p>
          <a:p>
            <a:pPr lvl="1" algn="just"/>
            <a:r>
              <a:rPr lang="cs-CZ" sz="1600" dirty="0"/>
              <a:t>tržní hodnocení (hodnocení výkonnosti banky ve vztahu k aktuálním a budoucím podmínkám konkurence na bankovním trhu),</a:t>
            </a:r>
          </a:p>
          <a:p>
            <a:pPr lvl="1" algn="just"/>
            <a:r>
              <a:rPr lang="cs-CZ" sz="1600" dirty="0"/>
              <a:t>hodnocení klientů (nalezení měřítek pro vyjádření míry spokojenosti a loajality bankovních klientů).</a:t>
            </a:r>
          </a:p>
          <a:p>
            <a:pPr algn="just"/>
            <a:endParaRPr lang="cs-CZ" sz="2000" dirty="0"/>
          </a:p>
        </p:txBody>
      </p:sp>
      <p:sp>
        <p:nvSpPr>
          <p:cNvPr id="6" name="Nadpis 5"/>
          <p:cNvSpPr>
            <a:spLocks noGrp="1"/>
          </p:cNvSpPr>
          <p:nvPr>
            <p:ph type="title"/>
          </p:nvPr>
        </p:nvSpPr>
        <p:spPr>
          <a:xfrm>
            <a:off x="179512" y="195487"/>
            <a:ext cx="7776864" cy="504056"/>
          </a:xfrm>
        </p:spPr>
        <p:txBody>
          <a:bodyPr/>
          <a:lstStyle/>
          <a:p>
            <a:r>
              <a:rPr lang="cs-CZ" altLang="cs-CZ" b="1" dirty="0"/>
              <a:t>Výkonnost bank</a:t>
            </a:r>
            <a:endParaRPr lang="en-US" dirty="0"/>
          </a:p>
        </p:txBody>
      </p:sp>
    </p:spTree>
    <p:extLst>
      <p:ext uri="{BB962C8B-B14F-4D97-AF65-F5344CB8AC3E}">
        <p14:creationId xmlns:p14="http://schemas.microsoft.com/office/powerpoint/2010/main" val="253542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843558"/>
            <a:ext cx="8568952" cy="2808312"/>
          </a:xfrm>
          <a:prstGeom prst="rect">
            <a:avLst/>
          </a:prstGeom>
        </p:spPr>
        <p:txBody>
          <a:bodyPr>
            <a:noAutofit/>
          </a:bodyPr>
          <a:lstStyle/>
          <a:p>
            <a:pPr algn="just">
              <a:defRPr/>
            </a:pPr>
            <a:r>
              <a:rPr lang="cs-CZ" sz="2400" dirty="0"/>
              <a:t>Finanční analýza je typem poměrové analýzy. </a:t>
            </a:r>
          </a:p>
          <a:p>
            <a:pPr algn="just">
              <a:defRPr/>
            </a:pPr>
            <a:r>
              <a:rPr lang="cs-CZ" sz="2400" dirty="0"/>
              <a:t>Cílem je zhodnotit finanční hospodaření banky a využít zjištěné závěry pro budoucí finanční plánování.</a:t>
            </a:r>
          </a:p>
          <a:p>
            <a:pPr algn="just">
              <a:defRPr/>
            </a:pPr>
            <a:r>
              <a:rPr lang="cs-CZ" sz="2400" dirty="0"/>
              <a:t>Poměrové ukazatele:</a:t>
            </a:r>
          </a:p>
          <a:p>
            <a:pPr lvl="1" algn="just">
              <a:defRPr/>
            </a:pPr>
            <a:r>
              <a:rPr lang="cs-CZ" sz="2000" dirty="0"/>
              <a:t>ukazatele struktury bilance</a:t>
            </a:r>
          </a:p>
          <a:p>
            <a:pPr lvl="1" algn="just">
              <a:defRPr/>
            </a:pPr>
            <a:r>
              <a:rPr lang="cs-CZ" sz="2000" dirty="0"/>
              <a:t>ukazatele likvidity</a:t>
            </a:r>
          </a:p>
          <a:p>
            <a:pPr lvl="1" algn="just">
              <a:defRPr/>
            </a:pPr>
            <a:r>
              <a:rPr lang="cs-CZ" sz="2000" dirty="0"/>
              <a:t>ukazatele rentability</a:t>
            </a:r>
          </a:p>
          <a:p>
            <a:pPr lvl="1" algn="just">
              <a:defRPr/>
            </a:pPr>
            <a:r>
              <a:rPr lang="cs-CZ" sz="2000" dirty="0"/>
              <a:t>ukazatele produktivity</a:t>
            </a:r>
          </a:p>
          <a:p>
            <a:pPr lvl="1" algn="just">
              <a:defRPr/>
            </a:pPr>
            <a:r>
              <a:rPr lang="cs-CZ" sz="2000" dirty="0"/>
              <a:t>ukazatele kvality bankovních aktiv</a:t>
            </a:r>
          </a:p>
          <a:p>
            <a:pPr lvl="1" algn="just">
              <a:defRPr/>
            </a:pPr>
            <a:r>
              <a:rPr lang="cs-CZ" sz="2000" dirty="0"/>
              <a:t>ukazatele kapitálové přiměřenosti</a:t>
            </a:r>
          </a:p>
          <a:p>
            <a:pPr algn="just">
              <a:defRPr/>
            </a:pPr>
            <a:endParaRPr lang="cs-CZ" sz="2500" dirty="0"/>
          </a:p>
          <a:p>
            <a:pPr algn="just">
              <a:defRPr/>
            </a:pPr>
            <a:endParaRPr lang="cs-CZ" sz="2500" dirty="0"/>
          </a:p>
        </p:txBody>
      </p:sp>
      <p:sp>
        <p:nvSpPr>
          <p:cNvPr id="6" name="Nadpis 5"/>
          <p:cNvSpPr>
            <a:spLocks noGrp="1"/>
          </p:cNvSpPr>
          <p:nvPr>
            <p:ph type="title"/>
          </p:nvPr>
        </p:nvSpPr>
        <p:spPr>
          <a:xfrm>
            <a:off x="179512" y="195487"/>
            <a:ext cx="7776864" cy="504056"/>
          </a:xfrm>
        </p:spPr>
        <p:txBody>
          <a:bodyPr/>
          <a:lstStyle/>
          <a:p>
            <a:r>
              <a:rPr lang="cs-CZ" altLang="cs-CZ" b="1" dirty="0"/>
              <a:t>Finanční analýza</a:t>
            </a:r>
            <a:endParaRPr lang="en-US" dirty="0"/>
          </a:p>
        </p:txBody>
      </p:sp>
    </p:spTree>
    <p:extLst>
      <p:ext uri="{BB962C8B-B14F-4D97-AF65-F5344CB8AC3E}">
        <p14:creationId xmlns:p14="http://schemas.microsoft.com/office/powerpoint/2010/main" val="87303435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568952" cy="2808312"/>
          </a:xfrm>
          <a:prstGeom prst="rect">
            <a:avLst/>
          </a:prstGeom>
        </p:spPr>
        <p:txBody>
          <a:bodyPr>
            <a:noAutofit/>
          </a:bodyPr>
          <a:lstStyle/>
          <a:p>
            <a:pPr algn="just"/>
            <a:r>
              <a:rPr lang="cs-CZ" sz="2200" dirty="0"/>
              <a:t>Nejznámější, nejrozšířenější, a také nejstarší metodou je pyramidový rozklad </a:t>
            </a:r>
            <a:r>
              <a:rPr lang="cs-CZ" sz="2200" dirty="0" err="1"/>
              <a:t>Du</a:t>
            </a:r>
            <a:r>
              <a:rPr lang="cs-CZ" sz="2200" dirty="0"/>
              <a:t> Pont. </a:t>
            </a:r>
          </a:p>
          <a:p>
            <a:pPr algn="just"/>
            <a:r>
              <a:rPr lang="cs-CZ" sz="2200" dirty="0"/>
              <a:t>Jeho vrcholovým ukazatelem je výnosnost vlastního kapitálu (ROE). Tento rozklad je velice přehledný a hodí se pro optické znázornění věcných vztahů. Z druhé stránky rozklad </a:t>
            </a:r>
            <a:r>
              <a:rPr lang="cs-CZ" sz="2200" dirty="0" err="1"/>
              <a:t>Du</a:t>
            </a:r>
            <a:r>
              <a:rPr lang="cs-CZ" sz="2200" dirty="0"/>
              <a:t> Pont není příliš obsáhlý, a z tohoto důvodu je analýza z něj vycházející omezená.</a:t>
            </a:r>
          </a:p>
          <a:p>
            <a:pPr algn="just"/>
            <a:r>
              <a:rPr lang="cs-CZ" sz="2200" dirty="0"/>
              <a:t>Základní vzorec ROE můžeme dále rozložit na:</a:t>
            </a:r>
          </a:p>
          <a:p>
            <a:pPr algn="just"/>
            <a:endParaRPr lang="cs-CZ" sz="2200" dirty="0"/>
          </a:p>
        </p:txBody>
      </p:sp>
      <p:sp>
        <p:nvSpPr>
          <p:cNvPr id="6" name="Nadpis 5"/>
          <p:cNvSpPr>
            <a:spLocks noGrp="1"/>
          </p:cNvSpPr>
          <p:nvPr>
            <p:ph type="title"/>
          </p:nvPr>
        </p:nvSpPr>
        <p:spPr>
          <a:xfrm>
            <a:off x="179512" y="195487"/>
            <a:ext cx="7776864" cy="504056"/>
          </a:xfrm>
        </p:spPr>
        <p:txBody>
          <a:bodyPr/>
          <a:lstStyle/>
          <a:p>
            <a:r>
              <a:rPr lang="cs-CZ" altLang="cs-CZ" b="1" dirty="0"/>
              <a:t>Pyramidové soustavy ukazatelů</a:t>
            </a:r>
            <a:endParaRPr lang="en-US" dirty="0"/>
          </a:p>
        </p:txBody>
      </p:sp>
      <p:pic>
        <p:nvPicPr>
          <p:cNvPr id="4" name="Obrázek 3"/>
          <p:cNvPicPr>
            <a:picLocks noChangeAspect="1"/>
          </p:cNvPicPr>
          <p:nvPr/>
        </p:nvPicPr>
        <p:blipFill>
          <a:blip r:embed="rId3"/>
          <a:stretch>
            <a:fillRect/>
          </a:stretch>
        </p:blipFill>
        <p:spPr>
          <a:xfrm>
            <a:off x="1050751" y="3759524"/>
            <a:ext cx="6905625" cy="704850"/>
          </a:xfrm>
          <a:prstGeom prst="rect">
            <a:avLst/>
          </a:prstGeom>
        </p:spPr>
      </p:pic>
    </p:spTree>
    <p:extLst>
      <p:ext uri="{BB962C8B-B14F-4D97-AF65-F5344CB8AC3E}">
        <p14:creationId xmlns:p14="http://schemas.microsoft.com/office/powerpoint/2010/main" val="15957463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568952" cy="2808312"/>
          </a:xfrm>
          <a:prstGeom prst="rect">
            <a:avLst/>
          </a:prstGeom>
        </p:spPr>
        <p:txBody>
          <a:bodyPr>
            <a:noAutofit/>
          </a:bodyPr>
          <a:lstStyle/>
          <a:p>
            <a:pPr algn="just"/>
            <a:r>
              <a:rPr lang="cs-CZ" sz="2000" dirty="0" err="1"/>
              <a:t>Du</a:t>
            </a:r>
            <a:r>
              <a:rPr lang="cs-CZ" sz="2000" dirty="0"/>
              <a:t> </a:t>
            </a:r>
            <a:r>
              <a:rPr lang="cs-CZ" sz="2000" dirty="0" err="1"/>
              <a:t>Pontův</a:t>
            </a:r>
            <a:r>
              <a:rPr lang="cs-CZ" sz="2000" dirty="0"/>
              <a:t> rozklad znázorňuje závislost rentability vlastního kapitálu na:</a:t>
            </a:r>
          </a:p>
          <a:p>
            <a:pPr lvl="1" algn="just"/>
            <a:r>
              <a:rPr lang="cs-CZ" sz="1600" dirty="0"/>
              <a:t>rentabilitě tržeb neboli ziskové marži,</a:t>
            </a:r>
          </a:p>
          <a:p>
            <a:pPr lvl="1" algn="just"/>
            <a:r>
              <a:rPr lang="cs-CZ" sz="1600" dirty="0"/>
              <a:t>obratu celkových aktiv,</a:t>
            </a:r>
          </a:p>
          <a:p>
            <a:pPr lvl="1" algn="just"/>
            <a:r>
              <a:rPr lang="cs-CZ" sz="1600" dirty="0"/>
              <a:t>finanční páce.</a:t>
            </a:r>
          </a:p>
          <a:p>
            <a:pPr algn="just"/>
            <a:r>
              <a:rPr lang="cs-CZ" sz="2000" dirty="0"/>
              <a:t>Finanční páka je jednou z forem vyjádření míry zadluženosti banky a lze vyjádřit:</a:t>
            </a:r>
          </a:p>
          <a:p>
            <a:pPr algn="just"/>
            <a:endParaRPr lang="cs-CZ" sz="2000" dirty="0"/>
          </a:p>
          <a:p>
            <a:pPr algn="just"/>
            <a:endParaRPr lang="cs-CZ" sz="2000" dirty="0"/>
          </a:p>
          <a:p>
            <a:pPr algn="just"/>
            <a:endParaRPr lang="cs-CZ" sz="2000" dirty="0"/>
          </a:p>
        </p:txBody>
      </p:sp>
      <p:sp>
        <p:nvSpPr>
          <p:cNvPr id="6" name="Nadpis 5"/>
          <p:cNvSpPr>
            <a:spLocks noGrp="1"/>
          </p:cNvSpPr>
          <p:nvPr>
            <p:ph type="title"/>
          </p:nvPr>
        </p:nvSpPr>
        <p:spPr>
          <a:xfrm>
            <a:off x="179512" y="195487"/>
            <a:ext cx="7776864" cy="504056"/>
          </a:xfrm>
        </p:spPr>
        <p:txBody>
          <a:bodyPr/>
          <a:lstStyle/>
          <a:p>
            <a:r>
              <a:rPr lang="cs-CZ" altLang="cs-CZ" b="1" dirty="0"/>
              <a:t>Pyramidové soustavy ukazatelů</a:t>
            </a:r>
            <a:endParaRPr lang="en-US" dirty="0"/>
          </a:p>
        </p:txBody>
      </p:sp>
      <p:pic>
        <p:nvPicPr>
          <p:cNvPr id="5" name="Obrázek 4"/>
          <p:cNvPicPr>
            <a:picLocks noChangeAspect="1"/>
          </p:cNvPicPr>
          <p:nvPr/>
        </p:nvPicPr>
        <p:blipFill>
          <a:blip r:embed="rId3"/>
          <a:stretch>
            <a:fillRect/>
          </a:stretch>
        </p:blipFill>
        <p:spPr>
          <a:xfrm>
            <a:off x="899592" y="3075806"/>
            <a:ext cx="7255396" cy="767722"/>
          </a:xfrm>
          <a:prstGeom prst="rect">
            <a:avLst/>
          </a:prstGeom>
        </p:spPr>
      </p:pic>
    </p:spTree>
    <p:extLst>
      <p:ext uri="{BB962C8B-B14F-4D97-AF65-F5344CB8AC3E}">
        <p14:creationId xmlns:p14="http://schemas.microsoft.com/office/powerpoint/2010/main" val="117525325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568952" cy="2808312"/>
          </a:xfrm>
          <a:prstGeom prst="rect">
            <a:avLst/>
          </a:prstGeom>
        </p:spPr>
        <p:txBody>
          <a:bodyPr>
            <a:noAutofit/>
          </a:bodyPr>
          <a:lstStyle/>
          <a:p>
            <a:endParaRPr lang="cs-CZ" sz="2800" dirty="0"/>
          </a:p>
        </p:txBody>
      </p:sp>
      <p:sp>
        <p:nvSpPr>
          <p:cNvPr id="6" name="Nadpis 5"/>
          <p:cNvSpPr>
            <a:spLocks noGrp="1"/>
          </p:cNvSpPr>
          <p:nvPr>
            <p:ph type="title"/>
          </p:nvPr>
        </p:nvSpPr>
        <p:spPr>
          <a:xfrm>
            <a:off x="179512" y="195487"/>
            <a:ext cx="7776864" cy="504056"/>
          </a:xfrm>
        </p:spPr>
        <p:txBody>
          <a:bodyPr/>
          <a:lstStyle/>
          <a:p>
            <a:r>
              <a:rPr lang="cs-CZ" altLang="cs-CZ" b="1" dirty="0"/>
              <a:t>Pyramidový rozklad ROE</a:t>
            </a:r>
            <a:endParaRPr lang="en-US" dirty="0"/>
          </a:p>
        </p:txBody>
      </p:sp>
      <p:pic>
        <p:nvPicPr>
          <p:cNvPr id="4" name="Obrázek 3"/>
          <p:cNvPicPr>
            <a:picLocks noChangeAspect="1"/>
          </p:cNvPicPr>
          <p:nvPr/>
        </p:nvPicPr>
        <p:blipFill>
          <a:blip r:embed="rId3"/>
          <a:stretch>
            <a:fillRect/>
          </a:stretch>
        </p:blipFill>
        <p:spPr>
          <a:xfrm>
            <a:off x="1367644" y="915566"/>
            <a:ext cx="5400600" cy="3858478"/>
          </a:xfrm>
          <a:prstGeom prst="rect">
            <a:avLst/>
          </a:prstGeom>
        </p:spPr>
      </p:pic>
      <p:sp>
        <p:nvSpPr>
          <p:cNvPr id="5" name="Obdélník 4"/>
          <p:cNvSpPr/>
          <p:nvPr/>
        </p:nvSpPr>
        <p:spPr>
          <a:xfrm>
            <a:off x="207858" y="4817689"/>
            <a:ext cx="2736304" cy="246221"/>
          </a:xfrm>
          <a:prstGeom prst="rect">
            <a:avLst/>
          </a:prstGeom>
        </p:spPr>
        <p:txBody>
          <a:bodyPr wrap="square">
            <a:spAutoFit/>
          </a:bodyPr>
          <a:lstStyle/>
          <a:p>
            <a:r>
              <a:rPr lang="pl-PL" sz="1000" dirty="0">
                <a:latin typeface="TimesNewRomanPSMT-Identity-H"/>
              </a:rPr>
              <a:t>Pramen: Zielger (1997)</a:t>
            </a:r>
            <a:endParaRPr lang="cs-CZ" sz="1000" dirty="0"/>
          </a:p>
        </p:txBody>
      </p:sp>
    </p:spTree>
    <p:extLst>
      <p:ext uri="{BB962C8B-B14F-4D97-AF65-F5344CB8AC3E}">
        <p14:creationId xmlns:p14="http://schemas.microsoft.com/office/powerpoint/2010/main" val="2482402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57264" y="843558"/>
            <a:ext cx="8879232" cy="3888432"/>
          </a:xfrm>
          <a:prstGeom prst="rect">
            <a:avLst/>
          </a:prstGeom>
        </p:spPr>
        <p:txBody>
          <a:bodyPr>
            <a:noAutofit/>
          </a:bodyPr>
          <a:lstStyle/>
          <a:p>
            <a:r>
              <a:rPr lang="cs-CZ" sz="2100" dirty="0" err="1"/>
              <a:t>Benchmarking</a:t>
            </a:r>
            <a:r>
              <a:rPr lang="cs-CZ" sz="2100" dirty="0"/>
              <a:t> je metoda založená na měření výkonnosti firmy ve srovnání s výsledky konkurence. </a:t>
            </a:r>
          </a:p>
          <a:p>
            <a:r>
              <a:rPr lang="cs-CZ" sz="2100" dirty="0"/>
              <a:t>Ve světě se začala používat v průběhu 80. let 20. století. </a:t>
            </a:r>
          </a:p>
          <a:p>
            <a:r>
              <a:rPr lang="cs-CZ" sz="2100" dirty="0" err="1"/>
              <a:t>Benchmarking</a:t>
            </a:r>
            <a:r>
              <a:rPr lang="cs-CZ" sz="2100" dirty="0"/>
              <a:t> je zaměřen zejména na porovnání s přímými konkurenty. </a:t>
            </a:r>
          </a:p>
          <a:p>
            <a:r>
              <a:rPr lang="cs-CZ" sz="2100" dirty="0" err="1"/>
              <a:t>Benchmarking</a:t>
            </a:r>
            <a:r>
              <a:rPr lang="cs-CZ" sz="2100" dirty="0"/>
              <a:t> je nepřetržitý a systematický proces založený na porovnávání a měření produktů, procesů a metod vlastní organizace s těmi subjekty, které byly vybrány jako vhodné pro toto srovnání. </a:t>
            </a:r>
          </a:p>
          <a:p>
            <a:r>
              <a:rPr lang="cs-CZ" sz="2100" dirty="0"/>
              <a:t>Cílem je zlepšovat vlastní aktivity a výkonnost.</a:t>
            </a:r>
          </a:p>
          <a:p>
            <a:r>
              <a:rPr lang="cs-CZ" sz="2100" dirty="0"/>
              <a:t>Předmětem </a:t>
            </a:r>
            <a:r>
              <a:rPr lang="cs-CZ" sz="2100" dirty="0" err="1"/>
              <a:t>benchmarkingu</a:t>
            </a:r>
            <a:r>
              <a:rPr lang="cs-CZ" sz="2100" dirty="0"/>
              <a:t> v bankovnictví jsou nejen finanční výsledky, ale také bankovní obchody a provozní procesy, kvalita bankovních služeb, priority bankovního řízení atd.</a:t>
            </a:r>
          </a:p>
          <a:p>
            <a:endParaRPr lang="cs-CZ" sz="2100" dirty="0"/>
          </a:p>
        </p:txBody>
      </p:sp>
      <p:sp>
        <p:nvSpPr>
          <p:cNvPr id="6" name="Nadpis 5"/>
          <p:cNvSpPr>
            <a:spLocks noGrp="1"/>
          </p:cNvSpPr>
          <p:nvPr>
            <p:ph type="title"/>
          </p:nvPr>
        </p:nvSpPr>
        <p:spPr>
          <a:xfrm>
            <a:off x="179512" y="195486"/>
            <a:ext cx="5904656" cy="507703"/>
          </a:xfrm>
        </p:spPr>
        <p:txBody>
          <a:bodyPr/>
          <a:lstStyle/>
          <a:p>
            <a:r>
              <a:rPr lang="cs-CZ" altLang="cs-CZ" b="1" dirty="0" err="1"/>
              <a:t>Benchmarking</a:t>
            </a:r>
            <a:endParaRPr lang="en-US" dirty="0"/>
          </a:p>
        </p:txBody>
      </p:sp>
    </p:spTree>
    <p:extLst>
      <p:ext uri="{BB962C8B-B14F-4D97-AF65-F5344CB8AC3E}">
        <p14:creationId xmlns:p14="http://schemas.microsoft.com/office/powerpoint/2010/main" val="35463816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771550"/>
            <a:ext cx="8856984" cy="3672408"/>
          </a:xfrm>
          <a:prstGeom prst="rect">
            <a:avLst/>
          </a:prstGeom>
        </p:spPr>
        <p:txBody>
          <a:bodyPr>
            <a:noAutofit/>
          </a:bodyPr>
          <a:lstStyle/>
          <a:p>
            <a:pPr algn="just"/>
            <a:r>
              <a:rPr lang="cs-CZ" sz="1700" dirty="0"/>
              <a:t>1. plánování procesu </a:t>
            </a:r>
            <a:r>
              <a:rPr lang="cs-CZ" sz="1700" dirty="0" err="1"/>
              <a:t>benchmarkingu</a:t>
            </a:r>
            <a:endParaRPr lang="cs-CZ" sz="1700" dirty="0"/>
          </a:p>
          <a:p>
            <a:pPr lvl="1" algn="just"/>
            <a:r>
              <a:rPr lang="cs-CZ" sz="1400" dirty="0"/>
              <a:t>a) Co bude předmětem </a:t>
            </a:r>
            <a:r>
              <a:rPr lang="cs-CZ" sz="1400" dirty="0" err="1"/>
              <a:t>benchmarkingu</a:t>
            </a:r>
            <a:r>
              <a:rPr lang="cs-CZ" sz="1400" dirty="0"/>
              <a:t>?</a:t>
            </a:r>
          </a:p>
          <a:p>
            <a:pPr lvl="1" algn="just"/>
            <a:r>
              <a:rPr lang="cs-CZ" sz="1400" dirty="0"/>
              <a:t>b) Kdo bude partnerem pro srovnání?</a:t>
            </a:r>
          </a:p>
          <a:p>
            <a:pPr lvl="1" algn="just"/>
            <a:r>
              <a:rPr lang="cs-CZ" sz="1400" dirty="0"/>
              <a:t>c) Jakým způsobem budou získávána interní a externí data?</a:t>
            </a:r>
          </a:p>
          <a:p>
            <a:pPr algn="just"/>
            <a:r>
              <a:rPr lang="cs-CZ" sz="1700" dirty="0"/>
              <a:t>2. Vlastní sběr a vyhodnocení dat</a:t>
            </a:r>
          </a:p>
          <a:p>
            <a:pPr lvl="1" algn="just"/>
            <a:r>
              <a:rPr lang="cs-CZ" sz="1400" dirty="0"/>
              <a:t>Sběr dat</a:t>
            </a:r>
          </a:p>
          <a:p>
            <a:pPr lvl="2" algn="just"/>
            <a:r>
              <a:rPr lang="cs-CZ" sz="1200" dirty="0"/>
              <a:t>používané metody: dotazníky, rozhovory s kontaktními osobami, analýza veřejně přístupných a interních dokumentů</a:t>
            </a:r>
          </a:p>
          <a:p>
            <a:pPr lvl="1" algn="just"/>
            <a:r>
              <a:rPr lang="cs-CZ" sz="1400" dirty="0"/>
              <a:t>Vyhodnocování získaných dat </a:t>
            </a:r>
          </a:p>
          <a:p>
            <a:pPr lvl="2" algn="just"/>
            <a:r>
              <a:rPr lang="cs-CZ" sz="1200" dirty="0"/>
              <a:t>zjištění a kvantifikace rozdílů ve výkonnosti banky a srovnávané instituce, dále vyhodnocení použitých procesů a metod, časového období, určení příčin zjištěných rozdílů, návrh úrovně zlepšení vlastní výkonnosti</a:t>
            </a:r>
          </a:p>
          <a:p>
            <a:pPr algn="just"/>
            <a:r>
              <a:rPr lang="cs-CZ" sz="1700" dirty="0"/>
              <a:t>3. Komunikace zjištěných výsledků s vedením banky a stanovení cílů v oblastech zjišťování</a:t>
            </a:r>
          </a:p>
          <a:p>
            <a:pPr algn="just"/>
            <a:r>
              <a:rPr lang="cs-CZ" sz="1700" dirty="0"/>
              <a:t>4. Realizace projektu zlepšování</a:t>
            </a:r>
          </a:p>
          <a:p>
            <a:pPr lvl="1" algn="just"/>
            <a:r>
              <a:rPr lang="cs-CZ" sz="1400" dirty="0"/>
              <a:t>naplánování projektu zlepšování (plán zdrojů, časový harmonogram, určení odpovědných osob…),</a:t>
            </a:r>
          </a:p>
          <a:p>
            <a:pPr lvl="1" algn="just"/>
            <a:r>
              <a:rPr lang="cs-CZ" sz="1400" dirty="0"/>
              <a:t>vlastní realizace v určeném časovém horizontu,</a:t>
            </a:r>
          </a:p>
          <a:p>
            <a:pPr lvl="1" algn="just"/>
            <a:r>
              <a:rPr lang="cs-CZ" sz="1400" dirty="0"/>
              <a:t>kontrola výsledků a řízení odchylek.</a:t>
            </a:r>
          </a:p>
          <a:p>
            <a:pPr algn="just"/>
            <a:endParaRPr lang="cs-CZ" sz="1400" dirty="0"/>
          </a:p>
          <a:p>
            <a:pPr algn="just"/>
            <a:endParaRPr lang="cs-CZ" sz="2200" dirty="0"/>
          </a:p>
        </p:txBody>
      </p:sp>
      <p:sp>
        <p:nvSpPr>
          <p:cNvPr id="6" name="Nadpis 5"/>
          <p:cNvSpPr>
            <a:spLocks noGrp="1"/>
          </p:cNvSpPr>
          <p:nvPr>
            <p:ph type="title"/>
          </p:nvPr>
        </p:nvSpPr>
        <p:spPr>
          <a:xfrm>
            <a:off x="179512" y="195486"/>
            <a:ext cx="5904656" cy="507703"/>
          </a:xfrm>
        </p:spPr>
        <p:txBody>
          <a:bodyPr/>
          <a:lstStyle/>
          <a:p>
            <a:r>
              <a:rPr lang="cs-CZ" b="1" dirty="0"/>
              <a:t>Proces </a:t>
            </a:r>
            <a:r>
              <a:rPr lang="cs-CZ" b="1" dirty="0" err="1"/>
              <a:t>benchmarkingu</a:t>
            </a:r>
            <a:endParaRPr lang="en-US" b="1" dirty="0"/>
          </a:p>
        </p:txBody>
      </p:sp>
    </p:spTree>
    <p:extLst>
      <p:ext uri="{BB962C8B-B14F-4D97-AF65-F5344CB8AC3E}">
        <p14:creationId xmlns:p14="http://schemas.microsoft.com/office/powerpoint/2010/main" val="38960515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sz="2400" dirty="0"/>
              <a:t>Proces </a:t>
            </a:r>
            <a:r>
              <a:rPr lang="cs-CZ" sz="2400" dirty="0" err="1"/>
              <a:t>benchmarkingu</a:t>
            </a:r>
            <a:r>
              <a:rPr lang="cs-CZ" sz="2400" dirty="0"/>
              <a:t> lze rozdělit do několika základních etap:</a:t>
            </a:r>
          </a:p>
        </p:txBody>
      </p:sp>
      <p:sp>
        <p:nvSpPr>
          <p:cNvPr id="6" name="Nadpis 5"/>
          <p:cNvSpPr>
            <a:spLocks noGrp="1"/>
          </p:cNvSpPr>
          <p:nvPr>
            <p:ph type="title"/>
          </p:nvPr>
        </p:nvSpPr>
        <p:spPr>
          <a:xfrm>
            <a:off x="179512" y="195486"/>
            <a:ext cx="5904656" cy="507703"/>
          </a:xfrm>
        </p:spPr>
        <p:txBody>
          <a:bodyPr/>
          <a:lstStyle/>
          <a:p>
            <a:r>
              <a:rPr lang="cs-CZ" b="1" dirty="0"/>
              <a:t>Proces </a:t>
            </a:r>
            <a:r>
              <a:rPr lang="cs-CZ" b="1" dirty="0" err="1"/>
              <a:t>benchmarkingu</a:t>
            </a:r>
            <a:endParaRPr lang="en-US" b="1" dirty="0"/>
          </a:p>
        </p:txBody>
      </p:sp>
      <p:pic>
        <p:nvPicPr>
          <p:cNvPr id="4" name="Obrázek 3"/>
          <p:cNvPicPr>
            <a:picLocks noChangeAspect="1"/>
          </p:cNvPicPr>
          <p:nvPr/>
        </p:nvPicPr>
        <p:blipFill>
          <a:blip r:embed="rId3"/>
          <a:stretch>
            <a:fillRect/>
          </a:stretch>
        </p:blipFill>
        <p:spPr>
          <a:xfrm>
            <a:off x="611560" y="1851670"/>
            <a:ext cx="8049433" cy="2217701"/>
          </a:xfrm>
          <a:prstGeom prst="rect">
            <a:avLst/>
          </a:prstGeom>
        </p:spPr>
      </p:pic>
    </p:spTree>
    <p:extLst>
      <p:ext uri="{BB962C8B-B14F-4D97-AF65-F5344CB8AC3E}">
        <p14:creationId xmlns:p14="http://schemas.microsoft.com/office/powerpoint/2010/main" val="3253274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87524" y="843558"/>
            <a:ext cx="8676964" cy="3672408"/>
          </a:xfrm>
          <a:prstGeom prst="rect">
            <a:avLst/>
          </a:prstGeom>
        </p:spPr>
        <p:txBody>
          <a:bodyPr>
            <a:noAutofit/>
          </a:bodyPr>
          <a:lstStyle/>
          <a:p>
            <a:r>
              <a:rPr lang="cs-CZ" sz="2800" dirty="0"/>
              <a:t>index  A. T. </a:t>
            </a:r>
            <a:r>
              <a:rPr lang="cs-CZ" sz="2800" dirty="0" err="1"/>
              <a:t>Kearney</a:t>
            </a:r>
            <a:endParaRPr lang="cs-CZ" sz="2800" dirty="0"/>
          </a:p>
          <a:p>
            <a:pPr lvl="1"/>
            <a:r>
              <a:rPr lang="cs-CZ" sz="2600" dirty="0"/>
              <a:t>zohledňoval 4 oblasti globalizace:</a:t>
            </a:r>
          </a:p>
          <a:p>
            <a:pPr lvl="2"/>
            <a:r>
              <a:rPr lang="cs-CZ" sz="2200" dirty="0"/>
              <a:t>ekonomická provázanost</a:t>
            </a:r>
          </a:p>
          <a:p>
            <a:pPr lvl="2"/>
            <a:r>
              <a:rPr lang="cs-CZ" sz="2200" dirty="0"/>
              <a:t>technologická propojenost se světem</a:t>
            </a:r>
          </a:p>
          <a:p>
            <a:pPr lvl="2"/>
            <a:r>
              <a:rPr lang="cs-CZ" sz="2200" dirty="0"/>
              <a:t>míra politické angažovanosti ve světovém dění</a:t>
            </a:r>
          </a:p>
          <a:p>
            <a:pPr lvl="2"/>
            <a:r>
              <a:rPr lang="cs-CZ" sz="2200" dirty="0"/>
              <a:t>osobní kontakty</a:t>
            </a:r>
          </a:p>
          <a:p>
            <a:pPr lvl="1"/>
            <a:r>
              <a:rPr lang="cs-CZ" sz="2600" dirty="0"/>
              <a:t>česká ekonomika dle tohoto indexu patřila k nejvíce globalizovaným ekonomikám na světě (19. místo ze 72 zemí v r. 2007), index se již ale nepočítá</a:t>
            </a:r>
          </a:p>
        </p:txBody>
      </p:sp>
      <p:sp>
        <p:nvSpPr>
          <p:cNvPr id="6" name="Nadpis 5"/>
          <p:cNvSpPr>
            <a:spLocks noGrp="1"/>
          </p:cNvSpPr>
          <p:nvPr>
            <p:ph type="title"/>
          </p:nvPr>
        </p:nvSpPr>
        <p:spPr>
          <a:xfrm>
            <a:off x="179512" y="195486"/>
            <a:ext cx="5904656" cy="507703"/>
          </a:xfrm>
        </p:spPr>
        <p:txBody>
          <a:bodyPr/>
          <a:lstStyle/>
          <a:p>
            <a:r>
              <a:rPr lang="cs-CZ" altLang="cs-CZ" b="1" dirty="0"/>
              <a:t>Měření globalizace (1)</a:t>
            </a:r>
            <a:endParaRPr lang="en-US" dirty="0"/>
          </a:p>
        </p:txBody>
      </p:sp>
    </p:spTree>
    <p:extLst>
      <p:ext uri="{BB962C8B-B14F-4D97-AF65-F5344CB8AC3E}">
        <p14:creationId xmlns:p14="http://schemas.microsoft.com/office/powerpoint/2010/main" val="294872265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endParaRPr lang="cs-CZ" sz="2400" dirty="0"/>
          </a:p>
        </p:txBody>
      </p:sp>
      <p:sp>
        <p:nvSpPr>
          <p:cNvPr id="6" name="Nadpis 5"/>
          <p:cNvSpPr>
            <a:spLocks noGrp="1"/>
          </p:cNvSpPr>
          <p:nvPr>
            <p:ph type="title"/>
          </p:nvPr>
        </p:nvSpPr>
        <p:spPr>
          <a:xfrm>
            <a:off x="179512" y="195486"/>
            <a:ext cx="7704856" cy="576064"/>
          </a:xfrm>
        </p:spPr>
        <p:txBody>
          <a:bodyPr/>
          <a:lstStyle/>
          <a:p>
            <a:r>
              <a:rPr lang="cs-CZ" b="1" dirty="0"/>
              <a:t>Grafické znázornění mezer v bankovní výkonnosti:</a:t>
            </a:r>
          </a:p>
        </p:txBody>
      </p:sp>
      <p:pic>
        <p:nvPicPr>
          <p:cNvPr id="5" name="Obrázek 4"/>
          <p:cNvPicPr>
            <a:picLocks noChangeAspect="1"/>
          </p:cNvPicPr>
          <p:nvPr/>
        </p:nvPicPr>
        <p:blipFill>
          <a:blip r:embed="rId3"/>
          <a:stretch>
            <a:fillRect/>
          </a:stretch>
        </p:blipFill>
        <p:spPr>
          <a:xfrm>
            <a:off x="1835696" y="771550"/>
            <a:ext cx="4176464" cy="4288049"/>
          </a:xfrm>
          <a:prstGeom prst="rect">
            <a:avLst/>
          </a:prstGeom>
        </p:spPr>
      </p:pic>
    </p:spTree>
    <p:extLst>
      <p:ext uri="{BB962C8B-B14F-4D97-AF65-F5344CB8AC3E}">
        <p14:creationId xmlns:p14="http://schemas.microsoft.com/office/powerpoint/2010/main" val="34865566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34979" y="1059582"/>
            <a:ext cx="8676964" cy="3263102"/>
          </a:xfrm>
          <a:prstGeom prst="rect">
            <a:avLst/>
          </a:prstGeom>
        </p:spPr>
        <p:txBody>
          <a:bodyPr>
            <a:noAutofit/>
          </a:bodyPr>
          <a:lstStyle/>
          <a:p>
            <a:r>
              <a:rPr lang="cs-CZ" sz="2000" dirty="0"/>
              <a:t>Autoři David </a:t>
            </a:r>
            <a:r>
              <a:rPr lang="cs-CZ" sz="2000" dirty="0" err="1"/>
              <a:t>Norton</a:t>
            </a:r>
            <a:r>
              <a:rPr lang="cs-CZ" sz="2000" dirty="0"/>
              <a:t> a Robert Kaplan, rok 1990, projekt Měření výkonnosti podniku budoucnosti.</a:t>
            </a:r>
          </a:p>
          <a:p>
            <a:r>
              <a:rPr lang="cs-CZ" sz="2000" dirty="0" err="1"/>
              <a:t>Balanced</a:t>
            </a:r>
            <a:r>
              <a:rPr lang="cs-CZ" sz="2000" dirty="0"/>
              <a:t> </a:t>
            </a:r>
            <a:r>
              <a:rPr lang="cs-CZ" sz="2000" dirty="0" err="1"/>
              <a:t>scorecard</a:t>
            </a:r>
            <a:r>
              <a:rPr lang="cs-CZ" sz="2000" dirty="0"/>
              <a:t> (BSC) je přístupem k měření výkonnosti banky.</a:t>
            </a:r>
          </a:p>
          <a:p>
            <a:r>
              <a:rPr lang="cs-CZ" sz="2000" dirty="0"/>
              <a:t>Zahrnuje jak finanční, tak i nefinanční cíle a měřítka a jejich provázanost v rámci jedné strategie.</a:t>
            </a:r>
          </a:p>
          <a:p>
            <a:endParaRPr lang="cs-CZ" sz="2000" dirty="0"/>
          </a:p>
        </p:txBody>
      </p:sp>
      <p:sp>
        <p:nvSpPr>
          <p:cNvPr id="6" name="Nadpis 5"/>
          <p:cNvSpPr>
            <a:spLocks noGrp="1"/>
          </p:cNvSpPr>
          <p:nvPr>
            <p:ph type="title"/>
          </p:nvPr>
        </p:nvSpPr>
        <p:spPr>
          <a:xfrm>
            <a:off x="179512" y="195486"/>
            <a:ext cx="5904656" cy="507703"/>
          </a:xfrm>
        </p:spPr>
        <p:txBody>
          <a:bodyPr/>
          <a:lstStyle/>
          <a:p>
            <a:r>
              <a:rPr lang="cs-CZ" altLang="cs-CZ" b="1" dirty="0" err="1"/>
              <a:t>Balanced</a:t>
            </a:r>
            <a:r>
              <a:rPr lang="cs-CZ" altLang="cs-CZ" b="1" dirty="0"/>
              <a:t> </a:t>
            </a:r>
            <a:r>
              <a:rPr lang="cs-CZ" altLang="cs-CZ" b="1" dirty="0" err="1"/>
              <a:t>scorecard</a:t>
            </a:r>
            <a:endParaRPr lang="en-US" dirty="0"/>
          </a:p>
        </p:txBody>
      </p:sp>
    </p:spTree>
    <p:extLst>
      <p:ext uri="{BB962C8B-B14F-4D97-AF65-F5344CB8AC3E}">
        <p14:creationId xmlns:p14="http://schemas.microsoft.com/office/powerpoint/2010/main" val="27486616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34979" y="1059582"/>
            <a:ext cx="8676964" cy="3263102"/>
          </a:xfrm>
          <a:prstGeom prst="rect">
            <a:avLst/>
          </a:prstGeom>
        </p:spPr>
        <p:txBody>
          <a:bodyPr>
            <a:noAutofit/>
          </a:bodyPr>
          <a:lstStyle/>
          <a:p>
            <a:r>
              <a:rPr lang="cs-CZ" sz="2000" dirty="0"/>
              <a:t>Základní oblasti:</a:t>
            </a:r>
          </a:p>
          <a:p>
            <a:pPr lvl="1"/>
            <a:r>
              <a:rPr lang="cs-CZ" sz="1600" dirty="0"/>
              <a:t>oblast finanční</a:t>
            </a:r>
          </a:p>
          <a:p>
            <a:pPr lvl="1"/>
            <a:r>
              <a:rPr lang="cs-CZ" sz="1600" dirty="0"/>
              <a:t>oblast klientů</a:t>
            </a:r>
          </a:p>
          <a:p>
            <a:pPr lvl="1"/>
            <a:r>
              <a:rPr lang="cs-CZ" sz="1600" dirty="0"/>
              <a:t>oblast interních procesů</a:t>
            </a:r>
          </a:p>
          <a:p>
            <a:pPr lvl="1"/>
            <a:r>
              <a:rPr lang="cs-CZ" sz="1600" dirty="0"/>
              <a:t>oblast učení se a růstu</a:t>
            </a:r>
          </a:p>
          <a:p>
            <a:endParaRPr lang="cs-CZ" sz="2000" dirty="0"/>
          </a:p>
        </p:txBody>
      </p:sp>
      <p:sp>
        <p:nvSpPr>
          <p:cNvPr id="6" name="Nadpis 5"/>
          <p:cNvSpPr>
            <a:spLocks noGrp="1"/>
          </p:cNvSpPr>
          <p:nvPr>
            <p:ph type="title"/>
          </p:nvPr>
        </p:nvSpPr>
        <p:spPr>
          <a:xfrm>
            <a:off x="179512" y="195486"/>
            <a:ext cx="5904656" cy="507703"/>
          </a:xfrm>
        </p:spPr>
        <p:txBody>
          <a:bodyPr/>
          <a:lstStyle/>
          <a:p>
            <a:r>
              <a:rPr lang="cs-CZ" altLang="cs-CZ" b="1" dirty="0" err="1"/>
              <a:t>Balanced</a:t>
            </a:r>
            <a:r>
              <a:rPr lang="cs-CZ" altLang="cs-CZ" b="1" dirty="0"/>
              <a:t> </a:t>
            </a:r>
            <a:r>
              <a:rPr lang="cs-CZ" altLang="cs-CZ" b="1" dirty="0" err="1"/>
              <a:t>scorecard</a:t>
            </a:r>
            <a:endParaRPr lang="en-US" dirty="0"/>
          </a:p>
        </p:txBody>
      </p:sp>
      <p:pic>
        <p:nvPicPr>
          <p:cNvPr id="4" name="Obrázek 3"/>
          <p:cNvPicPr>
            <a:picLocks noChangeAspect="1"/>
          </p:cNvPicPr>
          <p:nvPr/>
        </p:nvPicPr>
        <p:blipFill>
          <a:blip r:embed="rId3"/>
          <a:stretch>
            <a:fillRect/>
          </a:stretch>
        </p:blipFill>
        <p:spPr>
          <a:xfrm>
            <a:off x="827584" y="2787774"/>
            <a:ext cx="7054847" cy="2156730"/>
          </a:xfrm>
          <a:prstGeom prst="rect">
            <a:avLst/>
          </a:prstGeom>
        </p:spPr>
      </p:pic>
    </p:spTree>
    <p:extLst>
      <p:ext uri="{BB962C8B-B14F-4D97-AF65-F5344CB8AC3E}">
        <p14:creationId xmlns:p14="http://schemas.microsoft.com/office/powerpoint/2010/main" val="3442225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712968" cy="3600400"/>
          </a:xfrm>
          <a:prstGeom prst="rect">
            <a:avLst/>
          </a:prstGeom>
        </p:spPr>
        <p:txBody>
          <a:bodyPr>
            <a:noAutofit/>
          </a:bodyPr>
          <a:lstStyle/>
          <a:p>
            <a:r>
              <a:rPr lang="cs-CZ" sz="2000" dirty="0"/>
              <a:t>Dynamický BSC by měl být přizpůsobený každé jednotlivé společnosti a jejím parametrům. </a:t>
            </a:r>
          </a:p>
          <a:p>
            <a:r>
              <a:rPr lang="cs-CZ" sz="2000" dirty="0"/>
              <a:t>To by mělo odpovídat na otázku "Co kdyby...?" vhodně reagovat podle měnícího se prostředí a podmínek, minimalizovat čas zpoždění, nabídnout komplexní pohled na strategickou mapu, zůstat transparentní a snadno zvládnout nástroje řízení. </a:t>
            </a:r>
          </a:p>
          <a:p>
            <a:r>
              <a:rPr lang="cs-CZ" sz="2000" dirty="0"/>
              <a:t>Spojením BSC, moderního nástroje řízení strategie, se systémovou dynamikou, tedy  vznikl  dynamický  BSC  umožňující  učení  se ve zpětnovazební smyčce, čímž se daná učící se organizaci rozvíjí.</a:t>
            </a:r>
          </a:p>
        </p:txBody>
      </p:sp>
      <p:sp>
        <p:nvSpPr>
          <p:cNvPr id="6" name="Nadpis 5"/>
          <p:cNvSpPr>
            <a:spLocks noGrp="1"/>
          </p:cNvSpPr>
          <p:nvPr>
            <p:ph type="title"/>
          </p:nvPr>
        </p:nvSpPr>
        <p:spPr>
          <a:xfrm>
            <a:off x="179512" y="195486"/>
            <a:ext cx="5904656" cy="507703"/>
          </a:xfrm>
        </p:spPr>
        <p:txBody>
          <a:bodyPr/>
          <a:lstStyle/>
          <a:p>
            <a:r>
              <a:rPr lang="cs-CZ" altLang="cs-CZ" b="1" dirty="0"/>
              <a:t>Dynamický </a:t>
            </a:r>
            <a:r>
              <a:rPr lang="cs-CZ" altLang="cs-CZ" b="1" dirty="0" err="1"/>
              <a:t>Balanced</a:t>
            </a:r>
            <a:r>
              <a:rPr lang="cs-CZ" altLang="cs-CZ" b="1" dirty="0"/>
              <a:t> </a:t>
            </a:r>
            <a:r>
              <a:rPr lang="cs-CZ" altLang="cs-CZ" b="1" dirty="0" err="1"/>
              <a:t>scorecard</a:t>
            </a:r>
            <a:endParaRPr lang="en-US" dirty="0"/>
          </a:p>
        </p:txBody>
      </p:sp>
    </p:spTree>
    <p:extLst>
      <p:ext uri="{BB962C8B-B14F-4D97-AF65-F5344CB8AC3E}">
        <p14:creationId xmlns:p14="http://schemas.microsoft.com/office/powerpoint/2010/main" val="39366827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712968" cy="3600400"/>
          </a:xfrm>
          <a:prstGeom prst="rect">
            <a:avLst/>
          </a:prstGeom>
        </p:spPr>
        <p:txBody>
          <a:bodyPr>
            <a:noAutofit/>
          </a:bodyPr>
          <a:lstStyle/>
          <a:p>
            <a:endParaRPr lang="cs-CZ" sz="2000" dirty="0"/>
          </a:p>
        </p:txBody>
      </p:sp>
      <p:sp>
        <p:nvSpPr>
          <p:cNvPr id="6" name="Nadpis 5"/>
          <p:cNvSpPr>
            <a:spLocks noGrp="1"/>
          </p:cNvSpPr>
          <p:nvPr>
            <p:ph type="title"/>
          </p:nvPr>
        </p:nvSpPr>
        <p:spPr>
          <a:xfrm>
            <a:off x="179512" y="195486"/>
            <a:ext cx="5904656" cy="507703"/>
          </a:xfrm>
        </p:spPr>
        <p:txBody>
          <a:bodyPr/>
          <a:lstStyle/>
          <a:p>
            <a:r>
              <a:rPr lang="cs-CZ" altLang="cs-CZ" b="1" dirty="0"/>
              <a:t>Dynamický </a:t>
            </a:r>
            <a:r>
              <a:rPr lang="cs-CZ" altLang="cs-CZ" b="1" dirty="0" err="1"/>
              <a:t>Balanced</a:t>
            </a:r>
            <a:r>
              <a:rPr lang="cs-CZ" altLang="cs-CZ" b="1" dirty="0"/>
              <a:t> </a:t>
            </a:r>
            <a:r>
              <a:rPr lang="cs-CZ" altLang="cs-CZ" b="1" dirty="0" err="1"/>
              <a:t>scorecard</a:t>
            </a:r>
            <a:endParaRPr lang="en-US" dirty="0"/>
          </a:p>
        </p:txBody>
      </p:sp>
      <p:pic>
        <p:nvPicPr>
          <p:cNvPr id="4" name="Obrázek 3"/>
          <p:cNvPicPr>
            <a:picLocks noChangeAspect="1"/>
          </p:cNvPicPr>
          <p:nvPr/>
        </p:nvPicPr>
        <p:blipFill>
          <a:blip r:embed="rId3"/>
          <a:stretch>
            <a:fillRect/>
          </a:stretch>
        </p:blipFill>
        <p:spPr>
          <a:xfrm>
            <a:off x="683568" y="1419622"/>
            <a:ext cx="7618238" cy="3196404"/>
          </a:xfrm>
          <a:prstGeom prst="rect">
            <a:avLst/>
          </a:prstGeom>
        </p:spPr>
      </p:pic>
    </p:spTree>
    <p:extLst>
      <p:ext uri="{BB962C8B-B14F-4D97-AF65-F5344CB8AC3E}">
        <p14:creationId xmlns:p14="http://schemas.microsoft.com/office/powerpoint/2010/main" val="21144651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1203598"/>
            <a:ext cx="8856984" cy="3312368"/>
          </a:xfrm>
          <a:prstGeom prst="rect">
            <a:avLst/>
          </a:prstGeom>
        </p:spPr>
        <p:txBody>
          <a:bodyPr>
            <a:noAutofit/>
          </a:bodyPr>
          <a:lstStyle/>
          <a:p>
            <a:r>
              <a:rPr lang="en-US" sz="2400" dirty="0"/>
              <a:t>Designing a Balanced Scorecard to Measure a Bank's Performance: A Case</a:t>
            </a:r>
            <a:r>
              <a:rPr lang="cs-CZ" sz="2400" dirty="0"/>
              <a:t> Study</a:t>
            </a:r>
          </a:p>
          <a:p>
            <a:r>
              <a:rPr lang="cs-CZ" sz="2400" dirty="0">
                <a:hlinkClick r:id="rId3"/>
              </a:rPr>
              <a:t>http://www.sciedu.ca/journal/index.php/ijba/article/view/1473/724</a:t>
            </a:r>
            <a:endParaRPr lang="cs-CZ" sz="2400" dirty="0"/>
          </a:p>
          <a:p>
            <a:endParaRPr lang="cs-CZ" sz="2400" dirty="0"/>
          </a:p>
          <a:p>
            <a:endParaRPr lang="cs-CZ" sz="2200" dirty="0"/>
          </a:p>
        </p:txBody>
      </p:sp>
      <p:sp>
        <p:nvSpPr>
          <p:cNvPr id="6" name="Nadpis 5"/>
          <p:cNvSpPr>
            <a:spLocks noGrp="1"/>
          </p:cNvSpPr>
          <p:nvPr>
            <p:ph type="title"/>
          </p:nvPr>
        </p:nvSpPr>
        <p:spPr>
          <a:xfrm>
            <a:off x="179512" y="195486"/>
            <a:ext cx="5904656" cy="507703"/>
          </a:xfrm>
        </p:spPr>
        <p:txBody>
          <a:bodyPr/>
          <a:lstStyle/>
          <a:p>
            <a:r>
              <a:rPr lang="en-US" b="1" dirty="0" err="1"/>
              <a:t>Případová</a:t>
            </a:r>
            <a:r>
              <a:rPr lang="en-US" b="1" dirty="0"/>
              <a:t> </a:t>
            </a:r>
            <a:r>
              <a:rPr lang="en-US" b="1" dirty="0" err="1"/>
              <a:t>studie</a:t>
            </a:r>
            <a:endParaRPr lang="en-US" b="1" dirty="0"/>
          </a:p>
        </p:txBody>
      </p:sp>
    </p:spTree>
    <p:extLst>
      <p:ext uri="{BB962C8B-B14F-4D97-AF65-F5344CB8AC3E}">
        <p14:creationId xmlns:p14="http://schemas.microsoft.com/office/powerpoint/2010/main" val="15385502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131590"/>
            <a:ext cx="8496944" cy="3528392"/>
          </a:xfrm>
          <a:prstGeom prst="rect">
            <a:avLst/>
          </a:prstGeom>
        </p:spPr>
        <p:txBody>
          <a:bodyPr>
            <a:noAutofit/>
          </a:bodyPr>
          <a:lstStyle/>
          <a:p>
            <a:pPr algn="just"/>
            <a:r>
              <a:rPr lang="cs-CZ" sz="1200" dirty="0"/>
              <a:t>V literatuře neexistuje jednoznačná definice finanční stability. </a:t>
            </a:r>
          </a:p>
          <a:p>
            <a:pPr algn="just"/>
            <a:r>
              <a:rPr lang="cs-CZ" sz="1200" dirty="0"/>
              <a:t>Za finanční stabilitu ČNB považuje situace, kdy finanční systém plní své funkce bez závažných poruch a nežádoucích důsledků pro současný i budoucí vývoj ekonomiky jako celku a zároveň vykazuje vysokou míru odolnosti proti šokům. </a:t>
            </a:r>
          </a:p>
          <a:p>
            <a:pPr algn="just"/>
            <a:r>
              <a:rPr lang="cs-CZ" sz="1200" dirty="0"/>
              <a:t>Dobře fungující finanční systém účinně zprostředkovává vztahy mezi věřiteli a dlužníky, realizaci platebních toků a rozdělení rizik, což vede k efektivní alokaci zdrojů v čase i do jednotlivých aktivit.</a:t>
            </a:r>
          </a:p>
          <a:p>
            <a:pPr algn="just"/>
            <a:r>
              <a:rPr lang="cs-CZ" sz="1200" dirty="0" err="1"/>
              <a:t>Schinasi</a:t>
            </a:r>
            <a:r>
              <a:rPr lang="cs-CZ" sz="1200" dirty="0"/>
              <a:t> (2004) navrhuje definovat finanční stabilitu z jejich odlišných charakteristik, jako je posílení ekonomických procesů, řízení rizik a absorpce šoků. Finanční stabilita představuje schopnost finančního systému hladce absorbovat otřesy, kterým systém čelí. </a:t>
            </a:r>
          </a:p>
          <a:p>
            <a:pPr algn="just"/>
            <a:r>
              <a:rPr lang="cs-CZ" sz="1200" dirty="0"/>
              <a:t>Dalším ze způsobů, jak definovat finanční stabilitu, je vzít v úvahu způsoby, jak toho dosáhnout. Hlavní paradigmata klasifikují finanční stabilitu (</a:t>
            </a:r>
            <a:r>
              <a:rPr lang="cs-CZ" sz="1200" dirty="0" err="1"/>
              <a:t>Borio</a:t>
            </a:r>
            <a:r>
              <a:rPr lang="cs-CZ" sz="1200" dirty="0"/>
              <a:t>, 2003): </a:t>
            </a:r>
            <a:r>
              <a:rPr lang="cs-CZ" sz="1200" dirty="0" err="1"/>
              <a:t>makroobezřetnostní</a:t>
            </a:r>
            <a:r>
              <a:rPr lang="cs-CZ" sz="1200" dirty="0"/>
              <a:t> a </a:t>
            </a:r>
            <a:r>
              <a:rPr lang="cs-CZ" sz="1200" dirty="0" err="1"/>
              <a:t>mikroobezřetnostní</a:t>
            </a:r>
            <a:r>
              <a:rPr lang="cs-CZ" sz="1200" dirty="0"/>
              <a:t>. </a:t>
            </a:r>
          </a:p>
          <a:p>
            <a:pPr lvl="1" algn="just"/>
            <a:r>
              <a:rPr lang="cs-CZ" sz="800" dirty="0" err="1"/>
              <a:t>Makroobezřetnostní</a:t>
            </a:r>
            <a:r>
              <a:rPr lang="cs-CZ" sz="800" dirty="0"/>
              <a:t> politiky se snaží omezit výskyt finanční krize s cílem omezit její dopad na blahobyt. </a:t>
            </a:r>
          </a:p>
          <a:p>
            <a:pPr lvl="1" algn="just"/>
            <a:r>
              <a:rPr lang="cs-CZ" sz="800" dirty="0" err="1"/>
              <a:t>Mikroobezřetnostní</a:t>
            </a:r>
            <a:r>
              <a:rPr lang="cs-CZ" sz="800" dirty="0"/>
              <a:t> politiky se snaží omezit pravděpodobnost úpadku a idiosynkratických šoků finančních institucí.</a:t>
            </a:r>
          </a:p>
          <a:p>
            <a:pPr algn="just"/>
            <a:endParaRPr lang="cs-CZ" sz="1200" dirty="0"/>
          </a:p>
          <a:p>
            <a:pPr algn="just"/>
            <a:r>
              <a:rPr lang="cs-CZ" sz="1200" dirty="0"/>
              <a:t>Dle ČNB je cílem  finanční  stability dosažení  takové  míry  stability při poskytování finančních služeb (tj. úvěrování, pojišťování, provádění plateb apod.) v průběhu celého hospodářského cyklu, která zajistí podporu ekonomiky při dosahování maximálního dlouhodobě udržitelného hospodářského růstu. </a:t>
            </a:r>
          </a:p>
          <a:p>
            <a:pPr algn="just"/>
            <a:endParaRPr lang="cs-CZ" sz="1200" dirty="0"/>
          </a:p>
        </p:txBody>
      </p:sp>
      <p:sp>
        <p:nvSpPr>
          <p:cNvPr id="6" name="Nadpis 5"/>
          <p:cNvSpPr>
            <a:spLocks noGrp="1"/>
          </p:cNvSpPr>
          <p:nvPr>
            <p:ph type="title"/>
          </p:nvPr>
        </p:nvSpPr>
        <p:spPr>
          <a:xfrm>
            <a:off x="179512" y="195487"/>
            <a:ext cx="7776864" cy="504056"/>
          </a:xfrm>
        </p:spPr>
        <p:txBody>
          <a:bodyPr/>
          <a:lstStyle/>
          <a:p>
            <a:r>
              <a:rPr lang="cs-CZ" altLang="cs-CZ" b="1" dirty="0"/>
              <a:t>Vymezení pojmu bankovní stabilita</a:t>
            </a:r>
            <a:endParaRPr lang="en-US" dirty="0"/>
          </a:p>
        </p:txBody>
      </p:sp>
    </p:spTree>
    <p:extLst>
      <p:ext uri="{BB962C8B-B14F-4D97-AF65-F5344CB8AC3E}">
        <p14:creationId xmlns:p14="http://schemas.microsoft.com/office/powerpoint/2010/main" val="41076287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496944" cy="3744416"/>
          </a:xfrm>
          <a:prstGeom prst="rect">
            <a:avLst/>
          </a:prstGeom>
        </p:spPr>
        <p:txBody>
          <a:bodyPr>
            <a:noAutofit/>
          </a:bodyPr>
          <a:lstStyle/>
          <a:p>
            <a:pPr algn="just"/>
            <a:r>
              <a:rPr lang="cs-CZ" sz="2000" dirty="0"/>
              <a:t>Finanční stabilitu je těžké definovat a ještě obtížnější měřit.</a:t>
            </a:r>
          </a:p>
          <a:p>
            <a:pPr algn="just"/>
            <a:r>
              <a:rPr lang="cs-CZ" sz="2000" dirty="0"/>
              <a:t>Navzdory různorodým metodám hodnocení finanční stability úvěrové organizace není vytvořen ideální model, který umožňuje přesně určit stabilitu banky; jednotný ukazatel jeho hodnocení není odvozen.</a:t>
            </a:r>
          </a:p>
          <a:p>
            <a:pPr algn="just"/>
            <a:endParaRPr lang="cs-CZ" sz="2000" dirty="0"/>
          </a:p>
          <a:p>
            <a:pPr algn="just"/>
            <a:r>
              <a:rPr lang="cs-CZ" sz="2000" dirty="0"/>
              <a:t>K běžně používaným kvantitativním metodám pro hodnocení finanční stability patří: </a:t>
            </a:r>
          </a:p>
          <a:p>
            <a:pPr lvl="1" algn="just"/>
            <a:r>
              <a:rPr lang="cs-CZ" sz="1600" dirty="0"/>
              <a:t>systémy včasného varování, </a:t>
            </a:r>
          </a:p>
          <a:p>
            <a:pPr lvl="1" algn="just"/>
            <a:r>
              <a:rPr lang="cs-CZ" sz="1600" dirty="0"/>
              <a:t>zátěžové (stresové) testování, </a:t>
            </a:r>
          </a:p>
          <a:p>
            <a:pPr lvl="1" algn="just"/>
            <a:r>
              <a:rPr lang="cs-CZ" sz="1600" dirty="0"/>
              <a:t>indexy finanční stability. </a:t>
            </a:r>
          </a:p>
          <a:p>
            <a:pPr algn="just"/>
            <a:endParaRPr lang="cs-CZ" sz="2000" dirty="0"/>
          </a:p>
          <a:p>
            <a:pPr algn="just"/>
            <a:endParaRPr lang="cs-CZ" sz="2000" dirty="0"/>
          </a:p>
          <a:p>
            <a:pPr algn="just"/>
            <a:endParaRPr lang="cs-CZ" sz="2000" dirty="0"/>
          </a:p>
        </p:txBody>
      </p:sp>
      <p:sp>
        <p:nvSpPr>
          <p:cNvPr id="6" name="Nadpis 5"/>
          <p:cNvSpPr>
            <a:spLocks noGrp="1"/>
          </p:cNvSpPr>
          <p:nvPr>
            <p:ph type="title"/>
          </p:nvPr>
        </p:nvSpPr>
        <p:spPr>
          <a:xfrm>
            <a:off x="179512" y="195487"/>
            <a:ext cx="7776864" cy="504056"/>
          </a:xfrm>
        </p:spPr>
        <p:txBody>
          <a:bodyPr/>
          <a:lstStyle/>
          <a:p>
            <a:r>
              <a:rPr lang="cs-CZ" altLang="cs-CZ" b="1" dirty="0"/>
              <a:t>Metody měření stability bank</a:t>
            </a:r>
            <a:endParaRPr lang="en-US" dirty="0"/>
          </a:p>
        </p:txBody>
      </p:sp>
    </p:spTree>
    <p:extLst>
      <p:ext uri="{BB962C8B-B14F-4D97-AF65-F5344CB8AC3E}">
        <p14:creationId xmlns:p14="http://schemas.microsoft.com/office/powerpoint/2010/main" val="179255698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496944" cy="3744416"/>
          </a:xfrm>
          <a:prstGeom prst="rect">
            <a:avLst/>
          </a:prstGeom>
        </p:spPr>
        <p:txBody>
          <a:bodyPr>
            <a:noAutofit/>
          </a:bodyPr>
          <a:lstStyle/>
          <a:p>
            <a:pPr algn="just"/>
            <a:r>
              <a:rPr lang="cs-CZ" sz="2000" dirty="0"/>
              <a:t>Altmanovo Z-skóre</a:t>
            </a:r>
          </a:p>
          <a:p>
            <a:pPr lvl="1" algn="just"/>
            <a:r>
              <a:rPr lang="cs-CZ" sz="1800" dirty="0"/>
              <a:t>Altman (1968) provedl studii, která zkoumala využití analýzy finančních ukazatelů jako nástroje předvídajícího úpadek společnosti pomocí diskriminační analýzy (Z-</a:t>
            </a:r>
            <a:r>
              <a:rPr lang="cs-CZ" sz="1800" dirty="0" err="1"/>
              <a:t>score</a:t>
            </a:r>
            <a:r>
              <a:rPr lang="cs-CZ" sz="1800" dirty="0"/>
              <a:t>). </a:t>
            </a:r>
          </a:p>
          <a:p>
            <a:pPr lvl="1" algn="just"/>
            <a:r>
              <a:rPr lang="cs-CZ" sz="1800" dirty="0"/>
              <a:t>Z-skóre bylo vytvořeno jako model pro stanovení rizika úpadku společností z výrobního průmyslu a nikoli pro posouzení finanční výkonnosti bank.</a:t>
            </a:r>
          </a:p>
          <a:p>
            <a:pPr lvl="1" algn="just"/>
            <a:r>
              <a:rPr lang="cs-CZ" sz="1800" dirty="0"/>
              <a:t>Využití Z-</a:t>
            </a:r>
            <a:r>
              <a:rPr lang="cs-CZ" sz="1800" dirty="0" err="1"/>
              <a:t>score</a:t>
            </a:r>
            <a:r>
              <a:rPr lang="cs-CZ" sz="1800" dirty="0"/>
              <a:t> modelů v bankovnictví však ukázalo nepřesnosti až do výše 70% nebo jinými slovy, model Z-</a:t>
            </a:r>
            <a:r>
              <a:rPr lang="cs-CZ" sz="1800" dirty="0" err="1"/>
              <a:t>score</a:t>
            </a:r>
            <a:r>
              <a:rPr lang="cs-CZ" sz="1800" dirty="0"/>
              <a:t> brzy není přesný v předvídání pravděpodobnosti finanční tísně v bankovním sektoru. Proto Altman (1993) poté přepracoval původní model a představil čtyř-</a:t>
            </a:r>
            <a:r>
              <a:rPr lang="cs-CZ" sz="1800" dirty="0" err="1"/>
              <a:t>varianční</a:t>
            </a:r>
            <a:r>
              <a:rPr lang="cs-CZ" sz="1800" dirty="0"/>
              <a:t> model.</a:t>
            </a:r>
          </a:p>
          <a:p>
            <a:pPr lvl="1" algn="just"/>
            <a:r>
              <a:rPr lang="cs-CZ" sz="1800" dirty="0"/>
              <a:t>Altman (2000, 2002) – revize modelu, s cílem zpřístupnit je různým ekonomickým podmínkám a zvýšit přesnosti predikce.</a:t>
            </a:r>
          </a:p>
          <a:p>
            <a:pPr algn="just"/>
            <a:endParaRPr lang="cs-CZ" sz="2000" dirty="0"/>
          </a:p>
        </p:txBody>
      </p:sp>
      <p:sp>
        <p:nvSpPr>
          <p:cNvPr id="6" name="Nadpis 5"/>
          <p:cNvSpPr>
            <a:spLocks noGrp="1"/>
          </p:cNvSpPr>
          <p:nvPr>
            <p:ph type="title"/>
          </p:nvPr>
        </p:nvSpPr>
        <p:spPr>
          <a:xfrm>
            <a:off x="179512" y="195487"/>
            <a:ext cx="7776864" cy="504056"/>
          </a:xfrm>
        </p:spPr>
        <p:txBody>
          <a:bodyPr/>
          <a:lstStyle/>
          <a:p>
            <a:r>
              <a:rPr lang="cs-CZ" altLang="cs-CZ" b="1" dirty="0"/>
              <a:t>Metody měření stability bank</a:t>
            </a:r>
            <a:endParaRPr lang="en-US" dirty="0"/>
          </a:p>
        </p:txBody>
      </p:sp>
    </p:spTree>
    <p:extLst>
      <p:ext uri="{BB962C8B-B14F-4D97-AF65-F5344CB8AC3E}">
        <p14:creationId xmlns:p14="http://schemas.microsoft.com/office/powerpoint/2010/main" val="9710637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496944" cy="3744416"/>
          </a:xfrm>
          <a:prstGeom prst="rect">
            <a:avLst/>
          </a:prstGeom>
        </p:spPr>
        <p:txBody>
          <a:bodyPr>
            <a:noAutofit/>
          </a:bodyPr>
          <a:lstStyle/>
          <a:p>
            <a:pPr algn="just"/>
            <a:r>
              <a:rPr lang="cs-CZ" sz="2000" dirty="0"/>
              <a:t>Model CAMEL (70. léta 20. století)</a:t>
            </a:r>
          </a:p>
          <a:p>
            <a:pPr lvl="1" algn="just"/>
            <a:r>
              <a:rPr lang="cs-CZ" sz="1600" dirty="0"/>
              <a:t>Ratingový model CAMEL byl vytvořen v 70. letech minulého století federálními regulačními orgány USA, aby poskytl strukturovaný přístup k hodnocení bank. </a:t>
            </a:r>
          </a:p>
          <a:p>
            <a:pPr lvl="1" algn="just"/>
            <a:r>
              <a:rPr lang="cs-CZ" sz="1600" dirty="0"/>
              <a:t>Později byl tento model rozšířen o citlivostní (komponent) složku, která zahrnuje úroveň reakce bank na změny tržního rizika a byl nazván CAMELS. Tento model má široké využití mezinárodními finančními institucemi, ale také národními centrálními bankami a jednotlivými finančními institucemi, aby bylo možné zhodnotit finanční situaci a rizikovost.</a:t>
            </a:r>
          </a:p>
          <a:p>
            <a:pPr algn="just"/>
            <a:r>
              <a:rPr lang="cs-CZ" sz="2000" dirty="0"/>
              <a:t>Modifikace modelu CAMEL</a:t>
            </a:r>
          </a:p>
          <a:p>
            <a:pPr algn="just"/>
            <a:endParaRPr lang="cs-CZ" sz="2000" dirty="0"/>
          </a:p>
        </p:txBody>
      </p:sp>
      <p:sp>
        <p:nvSpPr>
          <p:cNvPr id="6" name="Nadpis 5"/>
          <p:cNvSpPr>
            <a:spLocks noGrp="1"/>
          </p:cNvSpPr>
          <p:nvPr>
            <p:ph type="title"/>
          </p:nvPr>
        </p:nvSpPr>
        <p:spPr>
          <a:xfrm>
            <a:off x="179512" y="195487"/>
            <a:ext cx="7776864" cy="504056"/>
          </a:xfrm>
        </p:spPr>
        <p:txBody>
          <a:bodyPr/>
          <a:lstStyle/>
          <a:p>
            <a:r>
              <a:rPr lang="cs-CZ" altLang="cs-CZ" b="1" dirty="0"/>
              <a:t>Metody měření stability bank</a:t>
            </a:r>
            <a:endParaRPr lang="en-US" dirty="0"/>
          </a:p>
        </p:txBody>
      </p:sp>
    </p:spTree>
    <p:extLst>
      <p:ext uri="{BB962C8B-B14F-4D97-AF65-F5344CB8AC3E}">
        <p14:creationId xmlns:p14="http://schemas.microsoft.com/office/powerpoint/2010/main" val="344745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 name="Picture 4" descr="globalization index"/>
          <p:cNvPicPr>
            <a:picLocks noChangeAspect="1" noChangeArrowheads="1"/>
          </p:cNvPicPr>
          <p:nvPr/>
        </p:nvPicPr>
        <p:blipFill>
          <a:blip r:embed="rId3" cstate="print"/>
          <a:srcRect/>
          <a:stretch>
            <a:fillRect/>
          </a:stretch>
        </p:blipFill>
        <p:spPr>
          <a:xfrm>
            <a:off x="611560" y="123478"/>
            <a:ext cx="8352928" cy="4831082"/>
          </a:xfrm>
          <a:prstGeom prst="rect">
            <a:avLst/>
          </a:prstGeom>
          <a:noFill/>
        </p:spPr>
      </p:pic>
    </p:spTree>
    <p:extLst>
      <p:ext uri="{BB962C8B-B14F-4D97-AF65-F5344CB8AC3E}">
        <p14:creationId xmlns:p14="http://schemas.microsoft.com/office/powerpoint/2010/main" val="362831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496944" cy="3744416"/>
          </a:xfrm>
          <a:prstGeom prst="rect">
            <a:avLst/>
          </a:prstGeom>
        </p:spPr>
        <p:txBody>
          <a:bodyPr>
            <a:noAutofit/>
          </a:bodyPr>
          <a:lstStyle/>
          <a:p>
            <a:pPr algn="just"/>
            <a:r>
              <a:rPr lang="cs-CZ" sz="2000" dirty="0"/>
              <a:t>Od roku 1996 centrální banky začaly publikovat reporty o finanční stabilitě (</a:t>
            </a:r>
            <a:r>
              <a:rPr lang="cs-CZ" sz="2000" dirty="0" err="1"/>
              <a:t>financial</a:t>
            </a:r>
            <a:r>
              <a:rPr lang="cs-CZ" sz="2000" dirty="0"/>
              <a:t> stability report)</a:t>
            </a:r>
          </a:p>
          <a:p>
            <a:pPr algn="just"/>
            <a:endParaRPr lang="cs-CZ" sz="2000" dirty="0"/>
          </a:p>
          <a:p>
            <a:pPr algn="just"/>
            <a:r>
              <a:rPr lang="cs-CZ" sz="2000" dirty="0"/>
              <a:t>IMF (2006) – indikátory finančního zdraví, revize v roce 2008</a:t>
            </a:r>
          </a:p>
          <a:p>
            <a:pPr lvl="1" algn="just"/>
            <a:r>
              <a:rPr lang="cs-CZ" sz="1600" dirty="0"/>
              <a:t>Ukazatele</a:t>
            </a:r>
          </a:p>
          <a:p>
            <a:pPr algn="just"/>
            <a:endParaRPr lang="cs-CZ" sz="2000" dirty="0"/>
          </a:p>
          <a:p>
            <a:pPr algn="just"/>
            <a:r>
              <a:rPr lang="cs-CZ" sz="2000" dirty="0"/>
              <a:t>ECB (2006, 2008) – </a:t>
            </a:r>
            <a:r>
              <a:rPr lang="cs-CZ" sz="2000" dirty="0" err="1"/>
              <a:t>makroobezřetnostní</a:t>
            </a:r>
            <a:r>
              <a:rPr lang="cs-CZ" sz="2000" dirty="0"/>
              <a:t> indikátory (rentabilita, kvalita aktivních a pasivních položek, kapitálová přiměřenost)</a:t>
            </a:r>
          </a:p>
          <a:p>
            <a:pPr lvl="1" algn="just"/>
            <a:r>
              <a:rPr lang="cs-CZ" sz="1600" dirty="0"/>
              <a:t>Ukazatele</a:t>
            </a:r>
          </a:p>
          <a:p>
            <a:pPr algn="just"/>
            <a:endParaRPr lang="cs-CZ" sz="2000" dirty="0"/>
          </a:p>
          <a:p>
            <a:pPr algn="just"/>
            <a:endParaRPr lang="cs-CZ" sz="2000" dirty="0"/>
          </a:p>
          <a:p>
            <a:pPr algn="just"/>
            <a:endParaRPr lang="cs-CZ" sz="2000" dirty="0"/>
          </a:p>
          <a:p>
            <a:pPr algn="just"/>
            <a:endParaRPr lang="cs-CZ" sz="2000" dirty="0"/>
          </a:p>
          <a:p>
            <a:pPr algn="just"/>
            <a:endParaRPr lang="cs-CZ" sz="2000" dirty="0"/>
          </a:p>
        </p:txBody>
      </p:sp>
      <p:sp>
        <p:nvSpPr>
          <p:cNvPr id="6" name="Nadpis 5"/>
          <p:cNvSpPr>
            <a:spLocks noGrp="1"/>
          </p:cNvSpPr>
          <p:nvPr>
            <p:ph type="title"/>
          </p:nvPr>
        </p:nvSpPr>
        <p:spPr>
          <a:xfrm>
            <a:off x="179512" y="195487"/>
            <a:ext cx="7776864" cy="504056"/>
          </a:xfrm>
        </p:spPr>
        <p:txBody>
          <a:bodyPr/>
          <a:lstStyle/>
          <a:p>
            <a:r>
              <a:rPr lang="cs-CZ" altLang="cs-CZ" b="1" dirty="0"/>
              <a:t>Metody měření stability bank</a:t>
            </a:r>
            <a:endParaRPr lang="en-US" dirty="0"/>
          </a:p>
        </p:txBody>
      </p:sp>
    </p:spTree>
    <p:extLst>
      <p:ext uri="{BB962C8B-B14F-4D97-AF65-F5344CB8AC3E}">
        <p14:creationId xmlns:p14="http://schemas.microsoft.com/office/powerpoint/2010/main" val="2184640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496944" cy="3744416"/>
          </a:xfrm>
          <a:prstGeom prst="rect">
            <a:avLst/>
          </a:prstGeom>
        </p:spPr>
        <p:txBody>
          <a:bodyPr>
            <a:noAutofit/>
          </a:bodyPr>
          <a:lstStyle/>
          <a:p>
            <a:pPr algn="just"/>
            <a:r>
              <a:rPr lang="cs-CZ" sz="2000" dirty="0"/>
              <a:t>Souhrnný index</a:t>
            </a:r>
          </a:p>
          <a:p>
            <a:pPr lvl="1" algn="just"/>
            <a:r>
              <a:rPr lang="cs-CZ" sz="1800" dirty="0"/>
              <a:t>Po roce 2000 snahy o konstrukci komplexního indikátoru, který by měl vypovídat o dosažené úrovni stability finančního systému dané země (publikace centrálních bank) </a:t>
            </a:r>
          </a:p>
          <a:p>
            <a:pPr lvl="1" algn="just"/>
            <a:r>
              <a:rPr lang="cs-CZ" sz="1800" dirty="0"/>
              <a:t>Vzhledem ke komplexní povaze finančního systému a existenci mnoha vazeb mezi účastníky finančních trhů, nefinančními sektory a finančními institucemi se jedná o náročný úkol. Většina pokusů se soustřeďuje na konstrukci agregátního indikátoru pro bankovní sektor, který představuje z hlediska finanční stability nejdůležitější část finančního systému. </a:t>
            </a:r>
          </a:p>
          <a:p>
            <a:pPr algn="just"/>
            <a:endParaRPr lang="cs-CZ" sz="2000" dirty="0"/>
          </a:p>
          <a:p>
            <a:pPr marL="0" indent="0" algn="just">
              <a:buNone/>
            </a:pPr>
            <a:endParaRPr lang="cs-CZ" sz="2000" dirty="0"/>
          </a:p>
          <a:p>
            <a:pPr algn="just"/>
            <a:endParaRPr lang="cs-CZ" sz="2000" dirty="0"/>
          </a:p>
          <a:p>
            <a:pPr algn="just"/>
            <a:endParaRPr lang="cs-CZ" sz="2000" dirty="0"/>
          </a:p>
          <a:p>
            <a:pPr algn="just"/>
            <a:endParaRPr lang="cs-CZ" sz="2000" dirty="0"/>
          </a:p>
          <a:p>
            <a:pPr algn="just"/>
            <a:endParaRPr lang="cs-CZ" sz="2000" dirty="0"/>
          </a:p>
          <a:p>
            <a:pPr algn="just"/>
            <a:endParaRPr lang="cs-CZ" sz="2000" dirty="0"/>
          </a:p>
          <a:p>
            <a:pPr algn="just"/>
            <a:endParaRPr lang="cs-CZ" sz="2000" dirty="0"/>
          </a:p>
          <a:p>
            <a:pPr algn="just"/>
            <a:endParaRPr lang="cs-CZ" sz="2000" dirty="0"/>
          </a:p>
        </p:txBody>
      </p:sp>
      <p:sp>
        <p:nvSpPr>
          <p:cNvPr id="6" name="Nadpis 5"/>
          <p:cNvSpPr>
            <a:spLocks noGrp="1"/>
          </p:cNvSpPr>
          <p:nvPr>
            <p:ph type="title"/>
          </p:nvPr>
        </p:nvSpPr>
        <p:spPr>
          <a:xfrm>
            <a:off x="179512" y="195487"/>
            <a:ext cx="7776864" cy="504056"/>
          </a:xfrm>
        </p:spPr>
        <p:txBody>
          <a:bodyPr/>
          <a:lstStyle/>
          <a:p>
            <a:r>
              <a:rPr lang="cs-CZ" altLang="cs-CZ" b="1" dirty="0"/>
              <a:t>Metody měření stability bank</a:t>
            </a:r>
            <a:endParaRPr lang="en-US" dirty="0"/>
          </a:p>
        </p:txBody>
      </p:sp>
    </p:spTree>
    <p:extLst>
      <p:ext uri="{BB962C8B-B14F-4D97-AF65-F5344CB8AC3E}">
        <p14:creationId xmlns:p14="http://schemas.microsoft.com/office/powerpoint/2010/main" val="8196571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115616" y="1995686"/>
            <a:ext cx="6768752" cy="1656184"/>
          </a:xfrm>
          <a:prstGeom prst="rect">
            <a:avLst/>
          </a:prstGeom>
        </p:spPr>
        <p:txBody>
          <a:bodyPr>
            <a:noAutofit/>
          </a:bodyPr>
          <a:lstStyle/>
          <a:p>
            <a:pPr marL="0" indent="0">
              <a:buClr>
                <a:srgbClr val="307871"/>
              </a:buClr>
              <a:buNone/>
            </a:pPr>
            <a:r>
              <a:rPr lang="cs-CZ" sz="3000" dirty="0"/>
              <a:t>Děkuji za pozornost a přeji pěkný den </a:t>
            </a:r>
            <a:r>
              <a:rPr lang="cs-CZ" sz="3000" dirty="0">
                <a:sym typeface="Wingdings" panose="05000000000000000000" pitchFamily="2" charset="2"/>
              </a:rPr>
              <a:t></a:t>
            </a:r>
            <a:endParaRPr lang="cs-CZ" sz="3000" dirty="0"/>
          </a:p>
        </p:txBody>
      </p:sp>
      <p:sp>
        <p:nvSpPr>
          <p:cNvPr id="6" name="Nadpis 5"/>
          <p:cNvSpPr>
            <a:spLocks noGrp="1"/>
          </p:cNvSpPr>
          <p:nvPr>
            <p:ph type="title"/>
          </p:nvPr>
        </p:nvSpPr>
        <p:spPr>
          <a:xfrm>
            <a:off x="179512" y="195486"/>
            <a:ext cx="5904656" cy="507703"/>
          </a:xfrm>
        </p:spPr>
        <p:txBody>
          <a:bodyPr/>
          <a:lstStyle/>
          <a:p>
            <a:endParaRPr lang="en-US" dirty="0"/>
          </a:p>
        </p:txBody>
      </p:sp>
      <p:sp>
        <p:nvSpPr>
          <p:cNvPr id="12" name="Zástupný symbol pro obsah 2"/>
          <p:cNvSpPr txBox="1">
            <a:spLocks/>
          </p:cNvSpPr>
          <p:nvPr/>
        </p:nvSpPr>
        <p:spPr>
          <a:xfrm>
            <a:off x="287524" y="4731990"/>
            <a:ext cx="8568952" cy="2880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1200" dirty="0">
              <a:solidFill>
                <a:srgbClr val="307871"/>
              </a:solidFill>
              <a:latin typeface="Enriqueta" panose="02000000000000000000" pitchFamily="2" charset="0"/>
            </a:endParaRPr>
          </a:p>
        </p:txBody>
      </p:sp>
    </p:spTree>
    <p:extLst>
      <p:ext uri="{BB962C8B-B14F-4D97-AF65-F5344CB8AC3E}">
        <p14:creationId xmlns:p14="http://schemas.microsoft.com/office/powerpoint/2010/main" val="360532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sz="3000" dirty="0"/>
              <a:t>KOF index</a:t>
            </a:r>
          </a:p>
          <a:p>
            <a:pPr lvl="1"/>
            <a:r>
              <a:rPr lang="cs-CZ" sz="2600" dirty="0"/>
              <a:t>ETH </a:t>
            </a:r>
            <a:r>
              <a:rPr lang="cs-CZ" sz="2600" dirty="0" err="1"/>
              <a:t>Zurich</a:t>
            </a:r>
            <a:endParaRPr lang="cs-CZ" sz="2600" dirty="0"/>
          </a:p>
          <a:p>
            <a:pPr lvl="1"/>
            <a:r>
              <a:rPr lang="cs-CZ" sz="2600" dirty="0"/>
              <a:t>3 oblasti:</a:t>
            </a:r>
          </a:p>
          <a:p>
            <a:pPr lvl="2"/>
            <a:r>
              <a:rPr lang="cs-CZ" sz="2200" dirty="0"/>
              <a:t>ekonomická globalizace</a:t>
            </a:r>
          </a:p>
          <a:p>
            <a:pPr lvl="2"/>
            <a:r>
              <a:rPr lang="cs-CZ" sz="2200" dirty="0"/>
              <a:t>politická globalizace</a:t>
            </a:r>
          </a:p>
          <a:p>
            <a:pPr lvl="2"/>
            <a:r>
              <a:rPr lang="cs-CZ" sz="2200" dirty="0"/>
              <a:t>sociální globalizace</a:t>
            </a:r>
          </a:p>
          <a:p>
            <a:pPr lvl="1"/>
            <a:r>
              <a:rPr lang="cs-CZ" sz="2600" dirty="0"/>
              <a:t>Dohledejte aktuální informace o umístění ČR</a:t>
            </a:r>
          </a:p>
          <a:p>
            <a:pPr lvl="1"/>
            <a:r>
              <a:rPr lang="cs-CZ" sz="2600" dirty="0"/>
              <a:t>Které země jsou nejvíce globalizované a které nejméně?</a:t>
            </a:r>
          </a:p>
        </p:txBody>
      </p:sp>
      <p:sp>
        <p:nvSpPr>
          <p:cNvPr id="6" name="Nadpis 5"/>
          <p:cNvSpPr>
            <a:spLocks noGrp="1"/>
          </p:cNvSpPr>
          <p:nvPr>
            <p:ph type="title"/>
          </p:nvPr>
        </p:nvSpPr>
        <p:spPr>
          <a:xfrm>
            <a:off x="179512" y="195486"/>
            <a:ext cx="5904656" cy="507703"/>
          </a:xfrm>
        </p:spPr>
        <p:txBody>
          <a:bodyPr/>
          <a:lstStyle/>
          <a:p>
            <a:r>
              <a:rPr lang="cs-CZ" b="1" dirty="0"/>
              <a:t>Měření globalizace (2)</a:t>
            </a:r>
            <a:endParaRPr lang="en-US" b="1" dirty="0"/>
          </a:p>
        </p:txBody>
      </p:sp>
    </p:spTree>
    <p:extLst>
      <p:ext uri="{BB962C8B-B14F-4D97-AF65-F5344CB8AC3E}">
        <p14:creationId xmlns:p14="http://schemas.microsoft.com/office/powerpoint/2010/main" val="2763448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stretch>
            <a:fillRect/>
          </a:stretch>
        </p:blipFill>
        <p:spPr>
          <a:xfrm>
            <a:off x="971600" y="0"/>
            <a:ext cx="5987008" cy="4879310"/>
          </a:xfrm>
          <a:prstGeom prst="rect">
            <a:avLst/>
          </a:prstGeom>
        </p:spPr>
      </p:pic>
      <p:sp>
        <p:nvSpPr>
          <p:cNvPr id="7" name="Espace réservé du contenu 2"/>
          <p:cNvSpPr txBox="1">
            <a:spLocks/>
          </p:cNvSpPr>
          <p:nvPr/>
        </p:nvSpPr>
        <p:spPr>
          <a:xfrm rot="10800000" flipV="1">
            <a:off x="0" y="4927476"/>
            <a:ext cx="5184576" cy="216024"/>
          </a:xfrm>
          <a:prstGeom prst="rect">
            <a:avLst/>
          </a:prstGeom>
        </p:spPr>
        <p:txBody>
          <a:bodyPr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defRPr/>
            </a:pPr>
            <a:r>
              <a:rPr lang="cs-CZ" sz="1200"/>
              <a:t>Pramen: KOF Swiss Economic Institute (2017). </a:t>
            </a:r>
            <a:endParaRPr lang="cs-CZ" sz="1200" dirty="0"/>
          </a:p>
        </p:txBody>
      </p:sp>
    </p:spTree>
    <p:extLst>
      <p:ext uri="{BB962C8B-B14F-4D97-AF65-F5344CB8AC3E}">
        <p14:creationId xmlns:p14="http://schemas.microsoft.com/office/powerpoint/2010/main" val="297943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107504" y="123478"/>
            <a:ext cx="6719987" cy="4731990"/>
          </a:xfrm>
          <a:prstGeom prst="rect">
            <a:avLst/>
          </a:prstGeom>
          <a:noFill/>
          <a:ln w="9525">
            <a:noFill/>
            <a:miter lim="800000"/>
            <a:headEnd/>
            <a:tailEnd/>
          </a:ln>
        </p:spPr>
      </p:pic>
      <p:sp>
        <p:nvSpPr>
          <p:cNvPr id="6" name="Obdélník 5"/>
          <p:cNvSpPr/>
          <p:nvPr/>
        </p:nvSpPr>
        <p:spPr>
          <a:xfrm>
            <a:off x="6444208" y="4371950"/>
            <a:ext cx="3491880" cy="646331"/>
          </a:xfrm>
          <a:prstGeom prst="rect">
            <a:avLst/>
          </a:prstGeom>
        </p:spPr>
        <p:txBody>
          <a:bodyPr wrap="square">
            <a:spAutoFit/>
          </a:bodyPr>
          <a:lstStyle/>
          <a:p>
            <a:r>
              <a:rPr lang="cs-CZ" sz="1200" dirty="0">
                <a:hlinkClick r:id="rId4"/>
              </a:rPr>
              <a:t>https://www.kof.ethz.ch/en/news-and-events/media/press-releases/2017/04/kof-globalization-index-2017.html</a:t>
            </a:r>
            <a:endParaRPr lang="cs-CZ" sz="1200" dirty="0"/>
          </a:p>
        </p:txBody>
      </p:sp>
    </p:spTree>
    <p:extLst>
      <p:ext uri="{BB962C8B-B14F-4D97-AF65-F5344CB8AC3E}">
        <p14:creationId xmlns:p14="http://schemas.microsoft.com/office/powerpoint/2010/main" val="200277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cstate="print"/>
          <a:srcRect/>
          <a:stretch>
            <a:fillRect/>
          </a:stretch>
        </p:blipFill>
        <p:spPr bwMode="auto">
          <a:xfrm>
            <a:off x="107504" y="0"/>
            <a:ext cx="6840760" cy="4773965"/>
          </a:xfrm>
          <a:prstGeom prst="rect">
            <a:avLst/>
          </a:prstGeom>
          <a:noFill/>
          <a:ln w="9525">
            <a:noFill/>
            <a:miter lim="800000"/>
            <a:headEnd/>
            <a:tailEnd/>
          </a:ln>
        </p:spPr>
      </p:pic>
      <p:sp>
        <p:nvSpPr>
          <p:cNvPr id="7" name="Espace réservé du contenu 2"/>
          <p:cNvSpPr txBox="1">
            <a:spLocks/>
          </p:cNvSpPr>
          <p:nvPr/>
        </p:nvSpPr>
        <p:spPr>
          <a:xfrm>
            <a:off x="109791" y="4827166"/>
            <a:ext cx="4104456" cy="340148"/>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defRPr/>
            </a:pPr>
            <a:r>
              <a:rPr lang="cs-CZ" sz="1200"/>
              <a:t>Pramen: KOF Swiss Economic Institute (2014). Press release.</a:t>
            </a:r>
            <a:endParaRPr lang="cs-CZ" sz="1200" dirty="0"/>
          </a:p>
        </p:txBody>
      </p:sp>
    </p:spTree>
    <p:extLst>
      <p:ext uri="{BB962C8B-B14F-4D97-AF65-F5344CB8AC3E}">
        <p14:creationId xmlns:p14="http://schemas.microsoft.com/office/powerpoint/2010/main" val="146141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defRPr/>
            </a:pPr>
            <a:r>
              <a:rPr lang="cs-CZ" sz="2600" dirty="0"/>
              <a:t>podíl zahraničního obchodu na HDP</a:t>
            </a:r>
          </a:p>
          <a:p>
            <a:pPr>
              <a:defRPr/>
            </a:pPr>
            <a:r>
              <a:rPr lang="cs-CZ" sz="2600" dirty="0"/>
              <a:t>podíl přímých zahraničních investic na HDP</a:t>
            </a:r>
          </a:p>
          <a:p>
            <a:pPr>
              <a:defRPr/>
            </a:pPr>
            <a:r>
              <a:rPr lang="cs-CZ" sz="2600" dirty="0"/>
              <a:t>prodej cenných papírů do zahraničí nebo zahraniční vlastnictví akcií</a:t>
            </a:r>
          </a:p>
          <a:p>
            <a:pPr>
              <a:defRPr/>
            </a:pPr>
            <a:r>
              <a:rPr lang="cs-CZ" sz="2600" dirty="0"/>
              <a:t>poptávka po devizách</a:t>
            </a:r>
          </a:p>
          <a:p>
            <a:pPr>
              <a:defRPr/>
            </a:pPr>
            <a:r>
              <a:rPr lang="cs-CZ" sz="2600" dirty="0"/>
              <a:t>korelace mezi výnosy dosahovanými na jednotlivých trzích</a:t>
            </a:r>
          </a:p>
          <a:p>
            <a:pPr>
              <a:defRPr/>
            </a:pPr>
            <a:r>
              <a:rPr lang="cs-CZ" sz="2600" dirty="0"/>
              <a:t>vytváření jednotné cenové hladiny</a:t>
            </a:r>
          </a:p>
          <a:p>
            <a:pPr lvl="1">
              <a:defRPr/>
            </a:pPr>
            <a:r>
              <a:rPr lang="cs-CZ" sz="2400" dirty="0"/>
              <a:t>Big Mac Index</a:t>
            </a:r>
          </a:p>
        </p:txBody>
      </p:sp>
      <p:sp>
        <p:nvSpPr>
          <p:cNvPr id="6" name="Nadpis 5"/>
          <p:cNvSpPr>
            <a:spLocks noGrp="1"/>
          </p:cNvSpPr>
          <p:nvPr>
            <p:ph type="title"/>
          </p:nvPr>
        </p:nvSpPr>
        <p:spPr>
          <a:xfrm>
            <a:off x="179512" y="195486"/>
            <a:ext cx="5904656" cy="507703"/>
          </a:xfrm>
        </p:spPr>
        <p:txBody>
          <a:bodyPr/>
          <a:lstStyle/>
          <a:p>
            <a:r>
              <a:rPr lang="cs-CZ" altLang="cs-CZ" b="1" dirty="0"/>
              <a:t>Měření globalizace (4)</a:t>
            </a:r>
            <a:endParaRPr lang="en-US" dirty="0"/>
          </a:p>
        </p:txBody>
      </p:sp>
    </p:spTree>
    <p:extLst>
      <p:ext uri="{BB962C8B-B14F-4D97-AF65-F5344CB8AC3E}">
        <p14:creationId xmlns:p14="http://schemas.microsoft.com/office/powerpoint/2010/main" val="180509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 name="Obrázek 6"/>
          <p:cNvPicPr>
            <a:picLocks noChangeAspect="1"/>
          </p:cNvPicPr>
          <p:nvPr/>
        </p:nvPicPr>
        <p:blipFill>
          <a:blip r:embed="rId3"/>
          <a:stretch>
            <a:fillRect/>
          </a:stretch>
        </p:blipFill>
        <p:spPr>
          <a:xfrm>
            <a:off x="323528" y="0"/>
            <a:ext cx="5688632" cy="4901156"/>
          </a:xfrm>
          <a:prstGeom prst="rect">
            <a:avLst/>
          </a:prstGeom>
        </p:spPr>
      </p:pic>
      <p:sp>
        <p:nvSpPr>
          <p:cNvPr id="8" name="Espace réservé du contenu 2"/>
          <p:cNvSpPr txBox="1">
            <a:spLocks/>
          </p:cNvSpPr>
          <p:nvPr/>
        </p:nvSpPr>
        <p:spPr>
          <a:xfrm>
            <a:off x="107504" y="4882852"/>
            <a:ext cx="8229600" cy="260648"/>
          </a:xfrm>
          <a:prstGeom prst="rect">
            <a:avLst/>
          </a:prstGeom>
        </p:spPr>
        <p:txBody>
          <a:bodyPr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defRPr/>
            </a:pPr>
            <a:r>
              <a:rPr lang="cs-CZ"/>
              <a:t>Pramen: http://www.economist.com/content/big-mac-index?fsrc=scn/tw/te/dc/bigmacindexjan24&amp;e</a:t>
            </a:r>
            <a:endParaRPr lang="cs-CZ" dirty="0"/>
          </a:p>
        </p:txBody>
      </p:sp>
    </p:spTree>
    <p:extLst>
      <p:ext uri="{BB962C8B-B14F-4D97-AF65-F5344CB8AC3E}">
        <p14:creationId xmlns:p14="http://schemas.microsoft.com/office/powerpoint/2010/main" val="228498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395536" y="1419622"/>
            <a:ext cx="5328592" cy="1872208"/>
          </a:xfrm>
          <a:prstGeom prst="rect">
            <a:avLst/>
          </a:prstGeom>
        </p:spPr>
        <p:txBody>
          <a:bodyPr anchor="t">
            <a:noAutofit/>
          </a:bodyPr>
          <a:lstStyle/>
          <a:p>
            <a:pPr algn="l"/>
            <a:r>
              <a:rPr lang="cs-CZ" sz="4200" b="1" dirty="0">
                <a:solidFill>
                  <a:schemeClr val="bg1"/>
                </a:solidFill>
                <a:latin typeface="Times New Roman" panose="02020603050405020304" pitchFamily="18" charset="0"/>
                <a:cs typeface="Times New Roman" panose="02020603050405020304" pitchFamily="18" charset="0"/>
              </a:rPr>
              <a:t>Vývojové trendy v bankovnictví</a:t>
            </a:r>
          </a:p>
        </p:txBody>
      </p:sp>
    </p:spTree>
    <p:extLst>
      <p:ext uri="{BB962C8B-B14F-4D97-AF65-F5344CB8AC3E}">
        <p14:creationId xmlns:p14="http://schemas.microsoft.com/office/powerpoint/2010/main" val="2022385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3"/>
            <a:ext cx="8784976" cy="3388023"/>
          </a:xfrm>
          <a:prstGeom prst="rect">
            <a:avLst/>
          </a:prstGeom>
        </p:spPr>
        <p:txBody>
          <a:bodyPr>
            <a:noAutofit/>
          </a:bodyPr>
          <a:lstStyle/>
          <a:p>
            <a:r>
              <a:rPr lang="cs-CZ" sz="2600" dirty="0"/>
              <a:t>ekologické</a:t>
            </a:r>
          </a:p>
          <a:p>
            <a:endParaRPr lang="cs-CZ" sz="2600" dirty="0"/>
          </a:p>
          <a:p>
            <a:r>
              <a:rPr lang="cs-CZ" sz="2600" dirty="0"/>
              <a:t>sociálně ekonomické</a:t>
            </a:r>
          </a:p>
          <a:p>
            <a:pPr>
              <a:buClr>
                <a:srgbClr val="307871"/>
              </a:buClr>
            </a:pPr>
            <a:endParaRPr lang="cs-CZ" sz="2600" dirty="0"/>
          </a:p>
        </p:txBody>
      </p:sp>
      <p:sp>
        <p:nvSpPr>
          <p:cNvPr id="6" name="Nadpis 5"/>
          <p:cNvSpPr>
            <a:spLocks noGrp="1"/>
          </p:cNvSpPr>
          <p:nvPr>
            <p:ph type="title"/>
          </p:nvPr>
        </p:nvSpPr>
        <p:spPr>
          <a:xfrm>
            <a:off x="179512" y="195486"/>
            <a:ext cx="5904656" cy="507703"/>
          </a:xfrm>
        </p:spPr>
        <p:txBody>
          <a:bodyPr/>
          <a:lstStyle/>
          <a:p>
            <a:r>
              <a:rPr lang="cs-CZ" altLang="cs-CZ" b="1" dirty="0"/>
              <a:t>Negativní dopady globalizace</a:t>
            </a:r>
            <a:endParaRPr lang="en-US" dirty="0"/>
          </a:p>
        </p:txBody>
      </p:sp>
    </p:spTree>
    <p:extLst>
      <p:ext uri="{BB962C8B-B14F-4D97-AF65-F5344CB8AC3E}">
        <p14:creationId xmlns:p14="http://schemas.microsoft.com/office/powerpoint/2010/main" val="2351490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87524" y="1059582"/>
            <a:ext cx="8676964" cy="3456384"/>
          </a:xfrm>
          <a:prstGeom prst="rect">
            <a:avLst/>
          </a:prstGeom>
        </p:spPr>
        <p:txBody>
          <a:bodyPr>
            <a:noAutofit/>
          </a:bodyPr>
          <a:lstStyle/>
          <a:p>
            <a:pPr>
              <a:buClr>
                <a:srgbClr val="307871"/>
              </a:buClr>
            </a:pPr>
            <a:r>
              <a:rPr lang="cs-CZ" sz="2200" dirty="0"/>
              <a:t>ECB: trh finančních nástrojů nebo služeb je plně integrovaný, pokud pro všechny potenciální účastníky trhu platí:</a:t>
            </a:r>
          </a:p>
          <a:p>
            <a:pPr lvl="1">
              <a:buClr>
                <a:srgbClr val="307871"/>
              </a:buClr>
            </a:pPr>
            <a:r>
              <a:rPr lang="cs-CZ" sz="1800" dirty="0"/>
              <a:t>podléhají jednotným regulatorním pravidlům, </a:t>
            </a:r>
          </a:p>
          <a:p>
            <a:pPr lvl="1">
              <a:buClr>
                <a:srgbClr val="307871"/>
              </a:buClr>
            </a:pPr>
            <a:r>
              <a:rPr lang="cs-CZ" sz="1800" dirty="0"/>
              <a:t>mají stejný přístup k finančním nástrojům či službám</a:t>
            </a:r>
          </a:p>
          <a:p>
            <a:pPr lvl="1">
              <a:buClr>
                <a:srgbClr val="307871"/>
              </a:buClr>
            </a:pPr>
            <a:r>
              <a:rPr lang="cs-CZ" sz="1800" dirty="0"/>
              <a:t>a při obchodování na trhu je s nimi jednáno stejně (jsou považováni za sobě rovné)</a:t>
            </a:r>
          </a:p>
          <a:p>
            <a:pPr>
              <a:buClr>
                <a:srgbClr val="307871"/>
              </a:buClr>
            </a:pPr>
            <a:r>
              <a:rPr lang="cs-CZ" sz="2200" dirty="0"/>
              <a:t>Adam et al. (2002): integrované finanční trhy jsou takové, na kterých platí zákon jedné ceny</a:t>
            </a:r>
          </a:p>
          <a:p>
            <a:pPr>
              <a:buClr>
                <a:srgbClr val="307871"/>
              </a:buClr>
            </a:pPr>
            <a:r>
              <a:rPr lang="cs-CZ" sz="2200" dirty="0"/>
              <a:t>trh úvěrů je integrovaný, když podmínky, za nichž jsou potenciální dlužníci schopni získat úvěr, nejsou ovlivněny geografickým umístěním banky</a:t>
            </a:r>
          </a:p>
        </p:txBody>
      </p:sp>
      <p:sp>
        <p:nvSpPr>
          <p:cNvPr id="6" name="Nadpis 5"/>
          <p:cNvSpPr>
            <a:spLocks noGrp="1"/>
          </p:cNvSpPr>
          <p:nvPr>
            <p:ph type="title"/>
          </p:nvPr>
        </p:nvSpPr>
        <p:spPr>
          <a:xfrm>
            <a:off x="179512" y="195486"/>
            <a:ext cx="5904656" cy="507703"/>
          </a:xfrm>
        </p:spPr>
        <p:txBody>
          <a:bodyPr/>
          <a:lstStyle/>
          <a:p>
            <a:r>
              <a:rPr lang="sv-SE" altLang="cs-CZ" b="1" dirty="0"/>
              <a:t>Integrace finančních trhů</a:t>
            </a:r>
            <a:endParaRPr lang="en-US" b="1" dirty="0"/>
          </a:p>
        </p:txBody>
      </p:sp>
    </p:spTree>
    <p:extLst>
      <p:ext uri="{BB962C8B-B14F-4D97-AF65-F5344CB8AC3E}">
        <p14:creationId xmlns:p14="http://schemas.microsoft.com/office/powerpoint/2010/main" val="2717374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31830"/>
            <a:ext cx="8676964" cy="3456384"/>
          </a:xfrm>
          <a:prstGeom prst="rect">
            <a:avLst/>
          </a:prstGeom>
        </p:spPr>
        <p:txBody>
          <a:bodyPr>
            <a:noAutofit/>
          </a:bodyPr>
          <a:lstStyle/>
          <a:p>
            <a:pPr>
              <a:defRPr/>
            </a:pPr>
            <a:r>
              <a:rPr lang="cs-CZ" sz="2000" dirty="0"/>
              <a:t>cenové indikátory:</a:t>
            </a:r>
          </a:p>
          <a:p>
            <a:pPr lvl="1">
              <a:defRPr/>
            </a:pPr>
            <a:r>
              <a:rPr lang="cs-CZ" sz="1700" dirty="0"/>
              <a:t>zohledňují úroveň nákladů úvěrů v různých zemích</a:t>
            </a:r>
          </a:p>
          <a:p>
            <a:pPr lvl="1">
              <a:defRPr/>
            </a:pPr>
            <a:r>
              <a:rPr lang="cs-CZ" sz="1700" dirty="0"/>
              <a:t>úrokový diferenciál, korelační koeficient, beta konvergence (rychlost integrace) a sigma konvergence (stupeň integrace)</a:t>
            </a:r>
          </a:p>
          <a:p>
            <a:pPr>
              <a:defRPr/>
            </a:pPr>
            <a:r>
              <a:rPr lang="cs-CZ" sz="2000" dirty="0"/>
              <a:t>kvantitativní indikátory:</a:t>
            </a:r>
          </a:p>
          <a:p>
            <a:pPr lvl="1">
              <a:defRPr/>
            </a:pPr>
            <a:r>
              <a:rPr lang="cs-CZ" sz="1700" dirty="0"/>
              <a:t>statistické údaje, které mají vyčíslit efekty ovlivňující nabídku a poptávku po úvěrech a zachytit tak význam a velikost propojení mezi zeměmi</a:t>
            </a:r>
          </a:p>
          <a:p>
            <a:pPr lvl="1">
              <a:defRPr/>
            </a:pPr>
            <a:r>
              <a:rPr lang="cs-CZ" sz="1700" dirty="0"/>
              <a:t>počet poboček a filiálek zahraničních bank na domácím bankovním trhu, jejich aktivity, přeshraniční fúze a akvizice</a:t>
            </a:r>
          </a:p>
          <a:p>
            <a:pPr>
              <a:defRPr/>
            </a:pPr>
            <a:r>
              <a:rPr lang="cs-CZ" sz="2000" dirty="0"/>
              <a:t>indikátory nových událostí:</a:t>
            </a:r>
          </a:p>
          <a:p>
            <a:pPr lvl="1">
              <a:defRPr/>
            </a:pPr>
            <a:r>
              <a:rPr lang="cs-CZ" sz="1700" dirty="0"/>
              <a:t>na integrovaných trzích by cenu úvěrů měly ovlivnit pouze globální, nikoliv lokální informace </a:t>
            </a:r>
            <a:r>
              <a:rPr lang="cs-CZ" sz="1700" dirty="0">
                <a:cs typeface="Times New Roman"/>
              </a:rPr>
              <a:t>→ </a:t>
            </a:r>
            <a:r>
              <a:rPr lang="cs-CZ" sz="1700" dirty="0"/>
              <a:t>s rostoucí integrací je postupně změna úrokové sazby v domácí zemi víc a víc vysvětlována změnou </a:t>
            </a:r>
            <a:r>
              <a:rPr lang="cs-CZ" sz="1700" dirty="0" err="1"/>
              <a:t>benchmarkové</a:t>
            </a:r>
            <a:r>
              <a:rPr lang="cs-CZ" sz="1700" dirty="0"/>
              <a:t> úrokové sazby</a:t>
            </a:r>
          </a:p>
        </p:txBody>
      </p:sp>
      <p:sp>
        <p:nvSpPr>
          <p:cNvPr id="6" name="Nadpis 5"/>
          <p:cNvSpPr>
            <a:spLocks noGrp="1"/>
          </p:cNvSpPr>
          <p:nvPr>
            <p:ph type="title"/>
          </p:nvPr>
        </p:nvSpPr>
        <p:spPr>
          <a:xfrm>
            <a:off x="179512" y="195486"/>
            <a:ext cx="5904656" cy="507703"/>
          </a:xfrm>
        </p:spPr>
        <p:txBody>
          <a:bodyPr/>
          <a:lstStyle/>
          <a:p>
            <a:r>
              <a:rPr lang="cs-CZ" b="1" dirty="0"/>
              <a:t>Metody měření integrace na trhu úvěrů</a:t>
            </a:r>
            <a:endParaRPr lang="en-US" b="1" dirty="0"/>
          </a:p>
        </p:txBody>
      </p:sp>
    </p:spTree>
    <p:extLst>
      <p:ext uri="{BB962C8B-B14F-4D97-AF65-F5344CB8AC3E}">
        <p14:creationId xmlns:p14="http://schemas.microsoft.com/office/powerpoint/2010/main" val="1959575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707654"/>
            <a:ext cx="8784976" cy="3024336"/>
          </a:xfrm>
          <a:prstGeom prst="rect">
            <a:avLst/>
          </a:prstGeom>
        </p:spPr>
        <p:txBody>
          <a:bodyPr>
            <a:noAutofit/>
          </a:bodyPr>
          <a:lstStyle/>
          <a:p>
            <a:r>
              <a:rPr lang="cs-CZ" dirty="0"/>
              <a:t>lokální přítomností na zahraničním trhu</a:t>
            </a:r>
          </a:p>
          <a:p>
            <a:r>
              <a:rPr lang="cs-CZ" dirty="0"/>
              <a:t>přímými distribučními kanály</a:t>
            </a:r>
          </a:p>
          <a:p>
            <a:r>
              <a:rPr lang="cs-CZ" dirty="0"/>
              <a:t>přes lokální zprostředkovatele</a:t>
            </a:r>
          </a:p>
        </p:txBody>
      </p:sp>
      <p:sp>
        <p:nvSpPr>
          <p:cNvPr id="6" name="Nadpis 5"/>
          <p:cNvSpPr>
            <a:spLocks noGrp="1"/>
          </p:cNvSpPr>
          <p:nvPr>
            <p:ph type="title"/>
          </p:nvPr>
        </p:nvSpPr>
        <p:spPr>
          <a:xfrm>
            <a:off x="179512" y="195486"/>
            <a:ext cx="7524328" cy="864096"/>
          </a:xfrm>
        </p:spPr>
        <p:txBody>
          <a:bodyPr/>
          <a:lstStyle/>
          <a:p>
            <a:r>
              <a:rPr lang="cs-CZ" altLang="cs-CZ" sz="3000" b="1" dirty="0"/>
              <a:t>Jak mohou banky nabízet své úvěrové produkty přes hranice?</a:t>
            </a:r>
            <a:endParaRPr lang="en-US" sz="3000" dirty="0"/>
          </a:p>
        </p:txBody>
      </p:sp>
    </p:spTree>
    <p:extLst>
      <p:ext uri="{BB962C8B-B14F-4D97-AF65-F5344CB8AC3E}">
        <p14:creationId xmlns:p14="http://schemas.microsoft.com/office/powerpoint/2010/main" val="2838539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59024" y="1131590"/>
            <a:ext cx="8784976" cy="3024336"/>
          </a:xfrm>
          <a:prstGeom prst="rect">
            <a:avLst/>
          </a:prstGeom>
        </p:spPr>
        <p:txBody>
          <a:bodyPr>
            <a:noAutofit/>
          </a:bodyPr>
          <a:lstStyle/>
          <a:p>
            <a:r>
              <a:rPr lang="cs-CZ" dirty="0"/>
              <a:t>legislativní </a:t>
            </a:r>
          </a:p>
          <a:p>
            <a:r>
              <a:rPr lang="cs-CZ" dirty="0"/>
              <a:t>ekonomické</a:t>
            </a:r>
          </a:p>
          <a:p>
            <a:r>
              <a:rPr lang="cs-CZ" dirty="0"/>
              <a:t>ostatní</a:t>
            </a:r>
          </a:p>
          <a:p>
            <a:endParaRPr lang="cs-CZ" dirty="0"/>
          </a:p>
          <a:p>
            <a:r>
              <a:rPr lang="cs-CZ" dirty="0"/>
              <a:t>na straně poptávky po úvěrech</a:t>
            </a:r>
          </a:p>
          <a:p>
            <a:r>
              <a:rPr lang="cs-CZ" dirty="0"/>
              <a:t>na straně nabídky úvěrů</a:t>
            </a:r>
          </a:p>
        </p:txBody>
      </p:sp>
      <p:sp>
        <p:nvSpPr>
          <p:cNvPr id="6" name="Nadpis 5"/>
          <p:cNvSpPr>
            <a:spLocks noGrp="1"/>
          </p:cNvSpPr>
          <p:nvPr>
            <p:ph type="title"/>
          </p:nvPr>
        </p:nvSpPr>
        <p:spPr>
          <a:xfrm>
            <a:off x="179512" y="195486"/>
            <a:ext cx="7560840" cy="432048"/>
          </a:xfrm>
        </p:spPr>
        <p:txBody>
          <a:bodyPr/>
          <a:lstStyle/>
          <a:p>
            <a:r>
              <a:rPr lang="cs-CZ" altLang="cs-CZ" sz="3000" b="1" dirty="0"/>
              <a:t>Bariéry integrace úvěrových trhů</a:t>
            </a:r>
            <a:endParaRPr lang="en-US" sz="3000" dirty="0"/>
          </a:p>
        </p:txBody>
      </p:sp>
    </p:spTree>
    <p:extLst>
      <p:ext uri="{BB962C8B-B14F-4D97-AF65-F5344CB8AC3E}">
        <p14:creationId xmlns:p14="http://schemas.microsoft.com/office/powerpoint/2010/main" val="90440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defRPr/>
            </a:pPr>
            <a:r>
              <a:rPr lang="cs-CZ" sz="2000" dirty="0"/>
              <a:t>nutnost použít cizí jazyk </a:t>
            </a:r>
          </a:p>
          <a:p>
            <a:pPr>
              <a:defRPr/>
            </a:pPr>
            <a:r>
              <a:rPr lang="cs-CZ" sz="2000" dirty="0"/>
              <a:t>chybějící osobní kontakt </a:t>
            </a:r>
          </a:p>
          <a:p>
            <a:pPr>
              <a:defRPr/>
            </a:pPr>
            <a:r>
              <a:rPr lang="cs-CZ" sz="2000" dirty="0"/>
              <a:t>nedostatek informací</a:t>
            </a:r>
          </a:p>
          <a:p>
            <a:pPr>
              <a:defRPr/>
            </a:pPr>
            <a:r>
              <a:rPr lang="cs-CZ" sz="2000" dirty="0"/>
              <a:t>riziko podvodu</a:t>
            </a:r>
          </a:p>
          <a:p>
            <a:pPr>
              <a:defRPr/>
            </a:pPr>
            <a:r>
              <a:rPr lang="cs-CZ" sz="2000" dirty="0"/>
              <a:t>nižší stupeň ochrany spotřebitele v jiné zemi</a:t>
            </a:r>
          </a:p>
          <a:p>
            <a:pPr>
              <a:defRPr/>
            </a:pPr>
            <a:r>
              <a:rPr lang="cs-CZ" sz="2000" dirty="0"/>
              <a:t>nepřiměřené a nesrozumitelné informace</a:t>
            </a:r>
          </a:p>
          <a:p>
            <a:pPr>
              <a:defRPr/>
            </a:pPr>
            <a:r>
              <a:rPr lang="cs-CZ" sz="2000" dirty="0"/>
              <a:t>dodatečné náklady spojené s přeshraničním nákupem </a:t>
            </a:r>
          </a:p>
        </p:txBody>
      </p:sp>
      <p:sp>
        <p:nvSpPr>
          <p:cNvPr id="6" name="Nadpis 5"/>
          <p:cNvSpPr>
            <a:spLocks noGrp="1"/>
          </p:cNvSpPr>
          <p:nvPr>
            <p:ph type="title"/>
          </p:nvPr>
        </p:nvSpPr>
        <p:spPr>
          <a:xfrm>
            <a:off x="179512" y="195486"/>
            <a:ext cx="5904656" cy="507703"/>
          </a:xfrm>
        </p:spPr>
        <p:txBody>
          <a:bodyPr/>
          <a:lstStyle/>
          <a:p>
            <a:r>
              <a:rPr lang="pl-PL" b="1" dirty="0"/>
              <a:t>Bariéry na straně poptávky po úvěrech</a:t>
            </a:r>
            <a:endParaRPr lang="en-US" b="1" dirty="0"/>
          </a:p>
        </p:txBody>
      </p:sp>
    </p:spTree>
    <p:extLst>
      <p:ext uri="{BB962C8B-B14F-4D97-AF65-F5344CB8AC3E}">
        <p14:creationId xmlns:p14="http://schemas.microsoft.com/office/powerpoint/2010/main" val="2741070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lnSpc>
                <a:spcPct val="90000"/>
              </a:lnSpc>
              <a:defRPr/>
            </a:pPr>
            <a:r>
              <a:rPr lang="cs-CZ" sz="2000" dirty="0"/>
              <a:t>rozdílný jazyk a kultura</a:t>
            </a:r>
          </a:p>
          <a:p>
            <a:pPr>
              <a:lnSpc>
                <a:spcPct val="90000"/>
              </a:lnSpc>
              <a:defRPr/>
            </a:pPr>
            <a:r>
              <a:rPr lang="cs-CZ" sz="2000" dirty="0"/>
              <a:t>spotřebitelé preferují národní věřitele</a:t>
            </a:r>
          </a:p>
          <a:p>
            <a:pPr>
              <a:lnSpc>
                <a:spcPct val="90000"/>
              </a:lnSpc>
              <a:defRPr/>
            </a:pPr>
            <a:r>
              <a:rPr lang="cs-CZ" sz="2000" dirty="0"/>
              <a:t>úvěrové riziko přeshraničních úvěrů je vyšší</a:t>
            </a:r>
          </a:p>
          <a:p>
            <a:pPr>
              <a:lnSpc>
                <a:spcPct val="90000"/>
              </a:lnSpc>
              <a:defRPr/>
            </a:pPr>
            <a:r>
              <a:rPr lang="cs-CZ" sz="2000" dirty="0"/>
              <a:t>rozdílné požadavky dlužníků v jednotlivých zemích</a:t>
            </a:r>
          </a:p>
          <a:p>
            <a:pPr>
              <a:lnSpc>
                <a:spcPct val="90000"/>
              </a:lnSpc>
              <a:defRPr/>
            </a:pPr>
            <a:r>
              <a:rPr lang="cs-CZ" sz="2000" dirty="0"/>
              <a:t>nedůvěra potenciálních dlužníků ve značku zahraniční finanční instituce</a:t>
            </a:r>
          </a:p>
          <a:p>
            <a:pPr>
              <a:lnSpc>
                <a:spcPct val="90000"/>
              </a:lnSpc>
              <a:defRPr/>
            </a:pPr>
            <a:r>
              <a:rPr lang="cs-CZ" sz="2000" dirty="0"/>
              <a:t>rozdílné stupně rozvinutosti úvěrových obchodů v jednotlivých státech</a:t>
            </a:r>
          </a:p>
          <a:p>
            <a:pPr>
              <a:lnSpc>
                <a:spcPct val="90000"/>
              </a:lnSpc>
              <a:defRPr/>
            </a:pPr>
            <a:r>
              <a:rPr lang="cs-CZ" sz="2000" dirty="0"/>
              <a:t>odlišnosti v legislativě</a:t>
            </a:r>
          </a:p>
          <a:p>
            <a:pPr>
              <a:lnSpc>
                <a:spcPct val="90000"/>
              </a:lnSpc>
              <a:defRPr/>
            </a:pPr>
            <a:r>
              <a:rPr lang="cs-CZ" sz="2000" dirty="0"/>
              <a:t>nedostatečně integrované platební systémy</a:t>
            </a:r>
          </a:p>
          <a:p>
            <a:pPr>
              <a:lnSpc>
                <a:spcPct val="90000"/>
              </a:lnSpc>
              <a:defRPr/>
            </a:pPr>
            <a:r>
              <a:rPr lang="cs-CZ" sz="2000" dirty="0"/>
              <a:t>nedostatečně harmonizované úvěrové registry</a:t>
            </a:r>
          </a:p>
          <a:p>
            <a:pPr>
              <a:lnSpc>
                <a:spcPct val="90000"/>
              </a:lnSpc>
              <a:defRPr/>
            </a:pPr>
            <a:r>
              <a:rPr lang="cs-CZ" sz="2000" dirty="0"/>
              <a:t>dodatečné náklady </a:t>
            </a:r>
          </a:p>
        </p:txBody>
      </p:sp>
      <p:sp>
        <p:nvSpPr>
          <p:cNvPr id="6" name="Nadpis 5"/>
          <p:cNvSpPr>
            <a:spLocks noGrp="1"/>
          </p:cNvSpPr>
          <p:nvPr>
            <p:ph type="title"/>
          </p:nvPr>
        </p:nvSpPr>
        <p:spPr>
          <a:xfrm>
            <a:off x="179512" y="195486"/>
            <a:ext cx="5904656" cy="507703"/>
          </a:xfrm>
        </p:spPr>
        <p:txBody>
          <a:bodyPr/>
          <a:lstStyle/>
          <a:p>
            <a:r>
              <a:rPr lang="pl-PL" b="1" dirty="0"/>
              <a:t>Bariéry na straně nabídky úvěrů</a:t>
            </a:r>
            <a:endParaRPr lang="en-US" b="1" dirty="0"/>
          </a:p>
        </p:txBody>
      </p:sp>
    </p:spTree>
    <p:extLst>
      <p:ext uri="{BB962C8B-B14F-4D97-AF65-F5344CB8AC3E}">
        <p14:creationId xmlns:p14="http://schemas.microsoft.com/office/powerpoint/2010/main" val="3145120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640960" cy="3456384"/>
          </a:xfrm>
          <a:prstGeom prst="rect">
            <a:avLst/>
          </a:prstGeom>
        </p:spPr>
        <p:txBody>
          <a:bodyPr>
            <a:noAutofit/>
          </a:bodyPr>
          <a:lstStyle/>
          <a:p>
            <a:r>
              <a:rPr lang="cs-CZ" sz="2000" dirty="0"/>
              <a:t>pro podnikatelské úvěry?</a:t>
            </a:r>
          </a:p>
          <a:p>
            <a:r>
              <a:rPr lang="cs-CZ" sz="2000" dirty="0"/>
              <a:t>pro spotřebitelské úvěry</a:t>
            </a:r>
          </a:p>
          <a:p>
            <a:r>
              <a:rPr lang="cs-CZ" sz="2000" dirty="0"/>
              <a:t>pro hypoteční úvěry</a:t>
            </a:r>
          </a:p>
          <a:p>
            <a:endParaRPr lang="cs-CZ" sz="2000" dirty="0"/>
          </a:p>
          <a:p>
            <a:pPr>
              <a:buNone/>
            </a:pPr>
            <a:r>
              <a:rPr lang="cs-CZ" sz="2000" dirty="0">
                <a:cs typeface="Times New Roman" pitchFamily="18" charset="0"/>
              </a:rPr>
              <a:t>→ principy tzv. odpovědného úvěrování (</a:t>
            </a:r>
            <a:r>
              <a:rPr lang="cs-CZ" sz="2000" dirty="0" err="1">
                <a:cs typeface="Times New Roman" pitchFamily="18" charset="0"/>
              </a:rPr>
              <a:t>responsible</a:t>
            </a:r>
            <a:r>
              <a:rPr lang="cs-CZ" sz="2000" dirty="0">
                <a:cs typeface="Times New Roman" pitchFamily="18" charset="0"/>
              </a:rPr>
              <a:t> </a:t>
            </a:r>
            <a:r>
              <a:rPr lang="cs-CZ" sz="2000" dirty="0" err="1">
                <a:cs typeface="Times New Roman" pitchFamily="18" charset="0"/>
              </a:rPr>
              <a:t>lending</a:t>
            </a:r>
            <a:r>
              <a:rPr lang="cs-CZ" sz="2000" dirty="0">
                <a:cs typeface="Times New Roman" pitchFamily="18" charset="0"/>
              </a:rPr>
              <a:t>)</a:t>
            </a:r>
            <a:endParaRPr lang="cs-CZ" sz="2000" dirty="0"/>
          </a:p>
        </p:txBody>
      </p:sp>
      <p:sp>
        <p:nvSpPr>
          <p:cNvPr id="6" name="Nadpis 5"/>
          <p:cNvSpPr>
            <a:spLocks noGrp="1"/>
          </p:cNvSpPr>
          <p:nvPr>
            <p:ph type="title"/>
          </p:nvPr>
        </p:nvSpPr>
        <p:spPr>
          <a:xfrm>
            <a:off x="179512" y="195486"/>
            <a:ext cx="5904656" cy="507703"/>
          </a:xfrm>
        </p:spPr>
        <p:txBody>
          <a:bodyPr/>
          <a:lstStyle/>
          <a:p>
            <a:r>
              <a:rPr lang="pl-PL" b="1" dirty="0"/>
              <a:t>Harmonizace legislativy</a:t>
            </a:r>
            <a:endParaRPr lang="en-US" b="1" dirty="0"/>
          </a:p>
        </p:txBody>
      </p:sp>
    </p:spTree>
    <p:extLst>
      <p:ext uri="{BB962C8B-B14F-4D97-AF65-F5344CB8AC3E}">
        <p14:creationId xmlns:p14="http://schemas.microsoft.com/office/powerpoint/2010/main" val="613095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640960" cy="3456384"/>
          </a:xfrm>
          <a:prstGeom prst="rect">
            <a:avLst/>
          </a:prstGeom>
        </p:spPr>
        <p:txBody>
          <a:bodyPr>
            <a:noAutofit/>
          </a:bodyPr>
          <a:lstStyle/>
          <a:p>
            <a:r>
              <a:rPr lang="cs-CZ" sz="2400" dirty="0"/>
              <a:t>převod majetku nebo hlasovacích práv ve státem vlastněné firmě ze státu na soukromý sektor</a:t>
            </a:r>
          </a:p>
          <a:p>
            <a:pPr lvl="1"/>
            <a:r>
              <a:rPr lang="cs-CZ" sz="2000" dirty="0"/>
              <a:t>stát = firmy, kde jsou akcionářem centrální nebo místní vlády, ministerstva, veřejné instituce a společnosti</a:t>
            </a:r>
          </a:p>
          <a:p>
            <a:pPr lvl="1"/>
            <a:r>
              <a:rPr lang="cs-CZ" sz="2000" dirty="0"/>
              <a:t>soukromý sektor = soukromé fyzické a právnické osoby</a:t>
            </a:r>
          </a:p>
        </p:txBody>
      </p:sp>
      <p:sp>
        <p:nvSpPr>
          <p:cNvPr id="6" name="Nadpis 5"/>
          <p:cNvSpPr>
            <a:spLocks noGrp="1"/>
          </p:cNvSpPr>
          <p:nvPr>
            <p:ph type="title"/>
          </p:nvPr>
        </p:nvSpPr>
        <p:spPr>
          <a:xfrm>
            <a:off x="179512" y="195486"/>
            <a:ext cx="5904656" cy="507703"/>
          </a:xfrm>
        </p:spPr>
        <p:txBody>
          <a:bodyPr/>
          <a:lstStyle/>
          <a:p>
            <a:r>
              <a:rPr lang="pl-PL" b="1" dirty="0"/>
              <a:t>Privatizace</a:t>
            </a:r>
            <a:endParaRPr lang="en-US" b="1" dirty="0"/>
          </a:p>
        </p:txBody>
      </p:sp>
    </p:spTree>
    <p:extLst>
      <p:ext uri="{BB962C8B-B14F-4D97-AF65-F5344CB8AC3E}">
        <p14:creationId xmlns:p14="http://schemas.microsoft.com/office/powerpoint/2010/main" val="4066585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640960" cy="3456384"/>
          </a:xfrm>
          <a:prstGeom prst="rect">
            <a:avLst/>
          </a:prstGeom>
        </p:spPr>
        <p:txBody>
          <a:bodyPr>
            <a:noAutofit/>
          </a:bodyPr>
          <a:lstStyle/>
          <a:p>
            <a:pPr>
              <a:defRPr/>
            </a:pPr>
            <a:r>
              <a:rPr lang="cs-CZ" sz="2600" dirty="0"/>
              <a:t>po válce = keynesiánství</a:t>
            </a:r>
          </a:p>
          <a:p>
            <a:pPr lvl="1">
              <a:defRPr/>
            </a:pPr>
            <a:r>
              <a:rPr lang="cs-CZ" sz="2400" dirty="0"/>
              <a:t>zestátňování</a:t>
            </a:r>
          </a:p>
          <a:p>
            <a:pPr>
              <a:defRPr/>
            </a:pPr>
            <a:endParaRPr lang="cs-CZ" sz="2400" dirty="0"/>
          </a:p>
          <a:p>
            <a:pPr>
              <a:defRPr/>
            </a:pPr>
            <a:r>
              <a:rPr lang="cs-CZ" sz="2600" dirty="0"/>
              <a:t>od pol. 80. let = liberalismus</a:t>
            </a:r>
          </a:p>
          <a:p>
            <a:pPr lvl="1">
              <a:defRPr/>
            </a:pPr>
            <a:r>
              <a:rPr lang="cs-CZ" sz="2400" dirty="0"/>
              <a:t>postupná privatizace</a:t>
            </a:r>
          </a:p>
          <a:p>
            <a:pPr>
              <a:defRPr/>
            </a:pPr>
            <a:endParaRPr lang="cs-CZ" sz="2400" dirty="0"/>
          </a:p>
          <a:p>
            <a:pPr>
              <a:defRPr/>
            </a:pPr>
            <a:r>
              <a:rPr lang="cs-CZ" sz="2600" dirty="0"/>
              <a:t>privatizace v bankovním sektoru</a:t>
            </a:r>
          </a:p>
          <a:p>
            <a:pPr lvl="1">
              <a:defRPr/>
            </a:pPr>
            <a:r>
              <a:rPr lang="cs-CZ" sz="2400" dirty="0"/>
              <a:t>analogie privatizačního procesu v ostatních odvětvích</a:t>
            </a:r>
          </a:p>
        </p:txBody>
      </p:sp>
      <p:sp>
        <p:nvSpPr>
          <p:cNvPr id="6" name="Nadpis 5"/>
          <p:cNvSpPr>
            <a:spLocks noGrp="1"/>
          </p:cNvSpPr>
          <p:nvPr>
            <p:ph type="title"/>
          </p:nvPr>
        </p:nvSpPr>
        <p:spPr>
          <a:xfrm>
            <a:off x="179512" y="195486"/>
            <a:ext cx="5904656" cy="507703"/>
          </a:xfrm>
        </p:spPr>
        <p:txBody>
          <a:bodyPr/>
          <a:lstStyle/>
          <a:p>
            <a:r>
              <a:rPr lang="pl-PL" b="1" dirty="0"/>
              <a:t>Přístupy k privatizaci</a:t>
            </a:r>
            <a:endParaRPr lang="en-US" b="1" dirty="0"/>
          </a:p>
        </p:txBody>
      </p:sp>
    </p:spTree>
    <p:extLst>
      <p:ext uri="{BB962C8B-B14F-4D97-AF65-F5344CB8AC3E}">
        <p14:creationId xmlns:p14="http://schemas.microsoft.com/office/powerpoint/2010/main" val="3567523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699543"/>
            <a:ext cx="8568952" cy="2808312"/>
          </a:xfrm>
          <a:prstGeom prst="rect">
            <a:avLst/>
          </a:prstGeom>
        </p:spPr>
        <p:txBody>
          <a:bodyPr>
            <a:noAutofit/>
          </a:bodyPr>
          <a:lstStyle/>
          <a:p>
            <a:pPr algn="just">
              <a:defRPr/>
            </a:pPr>
            <a:r>
              <a:rPr lang="cs-CZ" sz="1700" dirty="0">
                <a:solidFill>
                  <a:srgbClr val="307871"/>
                </a:solidFill>
              </a:rPr>
              <a:t>globalizace</a:t>
            </a:r>
          </a:p>
          <a:p>
            <a:pPr algn="just">
              <a:defRPr/>
            </a:pPr>
            <a:r>
              <a:rPr lang="cs-CZ" sz="1700" dirty="0">
                <a:solidFill>
                  <a:srgbClr val="307871"/>
                </a:solidFill>
              </a:rPr>
              <a:t>technologický pokrok</a:t>
            </a:r>
          </a:p>
          <a:p>
            <a:pPr algn="just">
              <a:defRPr/>
            </a:pPr>
            <a:r>
              <a:rPr lang="cs-CZ" sz="1700" dirty="0">
                <a:solidFill>
                  <a:srgbClr val="307871"/>
                </a:solidFill>
              </a:rPr>
              <a:t>privatizace</a:t>
            </a:r>
          </a:p>
          <a:p>
            <a:pPr algn="just">
              <a:defRPr/>
            </a:pPr>
            <a:r>
              <a:rPr lang="cs-CZ" sz="1700" dirty="0">
                <a:solidFill>
                  <a:srgbClr val="307871"/>
                </a:solidFill>
              </a:rPr>
              <a:t>fúze a akvizice</a:t>
            </a:r>
          </a:p>
          <a:p>
            <a:pPr algn="just">
              <a:defRPr/>
            </a:pPr>
            <a:r>
              <a:rPr lang="cs-CZ" sz="1700" dirty="0">
                <a:solidFill>
                  <a:srgbClr val="307871"/>
                </a:solidFill>
              </a:rPr>
              <a:t>integrace</a:t>
            </a:r>
          </a:p>
          <a:p>
            <a:pPr algn="just">
              <a:defRPr/>
            </a:pPr>
            <a:r>
              <a:rPr lang="cs-CZ" sz="1700" dirty="0">
                <a:solidFill>
                  <a:srgbClr val="307871"/>
                </a:solidFill>
              </a:rPr>
              <a:t>deregulace – regulace </a:t>
            </a:r>
          </a:p>
          <a:p>
            <a:pPr algn="just">
              <a:defRPr/>
            </a:pPr>
            <a:r>
              <a:rPr lang="cs-CZ" sz="1700" dirty="0">
                <a:solidFill>
                  <a:srgbClr val="307871"/>
                </a:solidFill>
              </a:rPr>
              <a:t>finanční (bankovní) krize</a:t>
            </a:r>
          </a:p>
          <a:p>
            <a:pPr algn="just">
              <a:defRPr/>
            </a:pPr>
            <a:r>
              <a:rPr lang="cs-CZ" sz="1700" dirty="0">
                <a:solidFill>
                  <a:srgbClr val="307871"/>
                </a:solidFill>
              </a:rPr>
              <a:t>diverzifikace</a:t>
            </a:r>
          </a:p>
          <a:p>
            <a:pPr algn="just">
              <a:defRPr/>
            </a:pPr>
            <a:r>
              <a:rPr lang="cs-CZ" sz="1700" dirty="0">
                <a:solidFill>
                  <a:srgbClr val="307871"/>
                </a:solidFill>
              </a:rPr>
              <a:t>univerzalizace</a:t>
            </a:r>
          </a:p>
          <a:p>
            <a:pPr algn="just">
              <a:defRPr/>
            </a:pPr>
            <a:r>
              <a:rPr lang="cs-CZ" sz="1700" dirty="0">
                <a:solidFill>
                  <a:srgbClr val="307871"/>
                </a:solidFill>
              </a:rPr>
              <a:t>institucionalizace</a:t>
            </a:r>
          </a:p>
          <a:p>
            <a:pPr algn="just">
              <a:defRPr/>
            </a:pPr>
            <a:r>
              <a:rPr lang="cs-CZ" sz="1700" dirty="0">
                <a:solidFill>
                  <a:srgbClr val="307871"/>
                </a:solidFill>
              </a:rPr>
              <a:t>sofistikovanější klienti</a:t>
            </a:r>
          </a:p>
          <a:p>
            <a:pPr algn="just">
              <a:defRPr/>
            </a:pPr>
            <a:r>
              <a:rPr lang="cs-CZ" sz="1700" dirty="0">
                <a:solidFill>
                  <a:srgbClr val="307871"/>
                </a:solidFill>
              </a:rPr>
              <a:t>vývoj reálného důchodu, inflace a úrokových sazeb</a:t>
            </a:r>
          </a:p>
          <a:p>
            <a:pPr algn="just">
              <a:defRPr/>
            </a:pPr>
            <a:r>
              <a:rPr lang="cs-CZ" sz="1700" dirty="0">
                <a:solidFill>
                  <a:srgbClr val="307871"/>
                </a:solidFill>
              </a:rPr>
              <a:t>dezintermediace </a:t>
            </a:r>
          </a:p>
        </p:txBody>
      </p:sp>
      <p:sp>
        <p:nvSpPr>
          <p:cNvPr id="6" name="Nadpis 5"/>
          <p:cNvSpPr>
            <a:spLocks noGrp="1"/>
          </p:cNvSpPr>
          <p:nvPr>
            <p:ph type="title"/>
          </p:nvPr>
        </p:nvSpPr>
        <p:spPr>
          <a:xfrm>
            <a:off x="179512" y="195487"/>
            <a:ext cx="7776864" cy="504056"/>
          </a:xfrm>
        </p:spPr>
        <p:txBody>
          <a:bodyPr/>
          <a:lstStyle/>
          <a:p>
            <a:r>
              <a:rPr lang="cs-CZ" altLang="cs-CZ" b="1" dirty="0"/>
              <a:t>Faktory ovlivňující změny ve struktuře </a:t>
            </a:r>
            <a:r>
              <a:rPr lang="cs-CZ" altLang="cs-CZ" b="1" dirty="0" err="1"/>
              <a:t>fin</a:t>
            </a:r>
            <a:r>
              <a:rPr lang="cs-CZ" altLang="cs-CZ" b="1" dirty="0"/>
              <a:t>. institucí</a:t>
            </a:r>
            <a:endParaRPr lang="en-US" dirty="0"/>
          </a:p>
        </p:txBody>
      </p:sp>
    </p:spTree>
    <p:extLst>
      <p:ext uri="{BB962C8B-B14F-4D97-AF65-F5344CB8AC3E}">
        <p14:creationId xmlns:p14="http://schemas.microsoft.com/office/powerpoint/2010/main" val="3300810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640960" cy="3456384"/>
          </a:xfrm>
          <a:prstGeom prst="rect">
            <a:avLst/>
          </a:prstGeom>
        </p:spPr>
        <p:txBody>
          <a:bodyPr>
            <a:noAutofit/>
          </a:bodyPr>
          <a:lstStyle/>
          <a:p>
            <a:pPr>
              <a:defRPr/>
            </a:pPr>
            <a:r>
              <a:rPr lang="cs-CZ" sz="2800" dirty="0"/>
              <a:t>systémové</a:t>
            </a:r>
          </a:p>
          <a:p>
            <a:pPr>
              <a:defRPr/>
            </a:pPr>
            <a:r>
              <a:rPr lang="cs-CZ" sz="2800" dirty="0"/>
              <a:t>ekonomické</a:t>
            </a:r>
          </a:p>
          <a:p>
            <a:pPr>
              <a:defRPr/>
            </a:pPr>
            <a:endParaRPr lang="cs-CZ" sz="2800" dirty="0"/>
          </a:p>
          <a:p>
            <a:pPr>
              <a:buNone/>
              <a:defRPr/>
            </a:pPr>
            <a:r>
              <a:rPr lang="cs-CZ" sz="2800" dirty="0">
                <a:cs typeface="Times New Roman"/>
              </a:rPr>
              <a:t>→ snaha vytvořit soukromému sektoru stejné podmínky</a:t>
            </a:r>
            <a:endParaRPr lang="cs-CZ" sz="2800" dirty="0"/>
          </a:p>
        </p:txBody>
      </p:sp>
      <p:sp>
        <p:nvSpPr>
          <p:cNvPr id="6" name="Nadpis 5"/>
          <p:cNvSpPr>
            <a:spLocks noGrp="1"/>
          </p:cNvSpPr>
          <p:nvPr>
            <p:ph type="title"/>
          </p:nvPr>
        </p:nvSpPr>
        <p:spPr>
          <a:xfrm>
            <a:off x="179512" y="195486"/>
            <a:ext cx="5904656" cy="507703"/>
          </a:xfrm>
        </p:spPr>
        <p:txBody>
          <a:bodyPr/>
          <a:lstStyle/>
          <a:p>
            <a:r>
              <a:rPr lang="pl-PL" b="1" dirty="0"/>
              <a:t>Důvody pro privatizaci</a:t>
            </a:r>
            <a:endParaRPr lang="en-US" b="1" dirty="0"/>
          </a:p>
        </p:txBody>
      </p:sp>
    </p:spTree>
    <p:extLst>
      <p:ext uri="{BB962C8B-B14F-4D97-AF65-F5344CB8AC3E}">
        <p14:creationId xmlns:p14="http://schemas.microsoft.com/office/powerpoint/2010/main" val="3080579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640960" cy="3456384"/>
          </a:xfrm>
          <a:prstGeom prst="rect">
            <a:avLst/>
          </a:prstGeom>
        </p:spPr>
        <p:txBody>
          <a:bodyPr>
            <a:noAutofit/>
          </a:bodyPr>
          <a:lstStyle/>
          <a:p>
            <a:pPr>
              <a:defRPr/>
            </a:pPr>
            <a:r>
              <a:rPr lang="cs-CZ" sz="2500" dirty="0"/>
              <a:t>odmítavý postoj k privatizaci vůbec</a:t>
            </a:r>
          </a:p>
          <a:p>
            <a:pPr>
              <a:defRPr/>
            </a:pPr>
            <a:r>
              <a:rPr lang="cs-CZ" sz="2500" dirty="0"/>
              <a:t>nestandardní, nekompatibilní legislativa</a:t>
            </a:r>
          </a:p>
          <a:p>
            <a:pPr>
              <a:defRPr/>
            </a:pPr>
            <a:r>
              <a:rPr lang="cs-CZ" sz="2500" dirty="0"/>
              <a:t>banky mají vyšší kredibilitu</a:t>
            </a:r>
          </a:p>
          <a:p>
            <a:pPr>
              <a:defRPr/>
            </a:pPr>
            <a:r>
              <a:rPr lang="cs-CZ" sz="2500" dirty="0"/>
              <a:t>banky garantem stability při transformaci</a:t>
            </a:r>
          </a:p>
          <a:p>
            <a:pPr>
              <a:defRPr/>
            </a:pPr>
            <a:r>
              <a:rPr lang="cs-CZ" sz="2500" dirty="0"/>
              <a:t>nezralost tržních nástrojů regulace</a:t>
            </a:r>
          </a:p>
          <a:p>
            <a:pPr>
              <a:defRPr/>
            </a:pPr>
            <a:r>
              <a:rPr lang="cs-CZ" sz="2500" dirty="0"/>
              <a:t>nebezpečí </a:t>
            </a:r>
            <a:r>
              <a:rPr lang="cs-CZ" sz="2500" dirty="0" err="1"/>
              <a:t>zpobočkovatění</a:t>
            </a:r>
            <a:endParaRPr lang="cs-CZ" sz="2500" dirty="0"/>
          </a:p>
          <a:p>
            <a:pPr>
              <a:defRPr/>
            </a:pPr>
            <a:r>
              <a:rPr lang="cs-CZ" sz="2500" dirty="0"/>
              <a:t>nebezpečí </a:t>
            </a:r>
            <a:r>
              <a:rPr lang="cs-CZ" sz="2500" dirty="0" err="1"/>
              <a:t>lootingu</a:t>
            </a:r>
            <a:endParaRPr lang="cs-CZ" sz="2500" dirty="0"/>
          </a:p>
          <a:p>
            <a:pPr>
              <a:defRPr/>
            </a:pPr>
            <a:r>
              <a:rPr lang="cs-CZ" sz="2500" dirty="0"/>
              <a:t>omezení stabilizující funkce státu</a:t>
            </a:r>
          </a:p>
        </p:txBody>
      </p:sp>
      <p:sp>
        <p:nvSpPr>
          <p:cNvPr id="6" name="Nadpis 5"/>
          <p:cNvSpPr>
            <a:spLocks noGrp="1"/>
          </p:cNvSpPr>
          <p:nvPr>
            <p:ph type="title"/>
          </p:nvPr>
        </p:nvSpPr>
        <p:spPr>
          <a:xfrm>
            <a:off x="179512" y="195487"/>
            <a:ext cx="7488832" cy="432048"/>
          </a:xfrm>
        </p:spPr>
        <p:txBody>
          <a:bodyPr/>
          <a:lstStyle/>
          <a:p>
            <a:r>
              <a:rPr lang="pl-PL" b="1" dirty="0"/>
              <a:t>Argumenty pro kapitálovou účast státu v bankách</a:t>
            </a:r>
            <a:endParaRPr lang="en-US" b="1" dirty="0"/>
          </a:p>
        </p:txBody>
      </p:sp>
    </p:spTree>
    <p:extLst>
      <p:ext uri="{BB962C8B-B14F-4D97-AF65-F5344CB8AC3E}">
        <p14:creationId xmlns:p14="http://schemas.microsoft.com/office/powerpoint/2010/main" val="3696984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87524" y="843558"/>
            <a:ext cx="8676964" cy="3672408"/>
          </a:xfrm>
          <a:prstGeom prst="rect">
            <a:avLst/>
          </a:prstGeom>
        </p:spPr>
        <p:txBody>
          <a:bodyPr>
            <a:noAutofit/>
          </a:bodyPr>
          <a:lstStyle/>
          <a:p>
            <a:r>
              <a:rPr lang="cs-CZ" sz="2800" dirty="0"/>
              <a:t>vlastnictví není jasně definované a je obtížně uplatnitelné</a:t>
            </a:r>
          </a:p>
          <a:p>
            <a:pPr lvl="1"/>
            <a:r>
              <a:rPr lang="cs-CZ" sz="2400" dirty="0"/>
              <a:t>morální hazard managementu</a:t>
            </a:r>
          </a:p>
          <a:p>
            <a:r>
              <a:rPr lang="cs-CZ" sz="2800" dirty="0"/>
              <a:t>omezuje tržní charakter ekonomiky</a:t>
            </a:r>
          </a:p>
          <a:p>
            <a:r>
              <a:rPr lang="cs-CZ" sz="2800" dirty="0"/>
              <a:t>při usměrňování ekonomiky je třeba využívat bankovní dohled a nástroje měnové politiky</a:t>
            </a:r>
          </a:p>
          <a:p>
            <a:r>
              <a:rPr lang="cs-CZ" sz="2800" dirty="0"/>
              <a:t>je to finančně náročné</a:t>
            </a:r>
          </a:p>
        </p:txBody>
      </p:sp>
      <p:sp>
        <p:nvSpPr>
          <p:cNvPr id="6" name="Nadpis 5"/>
          <p:cNvSpPr>
            <a:spLocks noGrp="1"/>
          </p:cNvSpPr>
          <p:nvPr>
            <p:ph type="title"/>
          </p:nvPr>
        </p:nvSpPr>
        <p:spPr>
          <a:xfrm>
            <a:off x="179512" y="195487"/>
            <a:ext cx="7200800" cy="432048"/>
          </a:xfrm>
        </p:spPr>
        <p:txBody>
          <a:bodyPr/>
          <a:lstStyle/>
          <a:p>
            <a:r>
              <a:rPr lang="cs-CZ" altLang="cs-CZ" b="1" dirty="0"/>
              <a:t>Argumenty proti kapitálové účasti státu v bankách</a:t>
            </a:r>
            <a:endParaRPr lang="en-US" dirty="0"/>
          </a:p>
        </p:txBody>
      </p:sp>
    </p:spTree>
    <p:extLst>
      <p:ext uri="{BB962C8B-B14F-4D97-AF65-F5344CB8AC3E}">
        <p14:creationId xmlns:p14="http://schemas.microsoft.com/office/powerpoint/2010/main" val="479744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lnSpc>
                <a:spcPct val="80000"/>
              </a:lnSpc>
              <a:defRPr/>
            </a:pPr>
            <a:r>
              <a:rPr lang="cs-CZ" sz="2600" dirty="0"/>
              <a:t>kapitálové posílení bank</a:t>
            </a:r>
          </a:p>
          <a:p>
            <a:pPr>
              <a:lnSpc>
                <a:spcPct val="80000"/>
              </a:lnSpc>
              <a:defRPr/>
            </a:pPr>
            <a:r>
              <a:rPr lang="cs-CZ" sz="2600" dirty="0"/>
              <a:t>získání majoritního vlastníka</a:t>
            </a:r>
          </a:p>
          <a:p>
            <a:pPr>
              <a:lnSpc>
                <a:spcPct val="80000"/>
              </a:lnSpc>
              <a:defRPr/>
            </a:pPr>
            <a:r>
              <a:rPr lang="cs-CZ" sz="2600" dirty="0"/>
              <a:t>příjem do státního rozpočtu</a:t>
            </a:r>
          </a:p>
          <a:p>
            <a:pPr>
              <a:lnSpc>
                <a:spcPct val="80000"/>
              </a:lnSpc>
              <a:defRPr/>
            </a:pPr>
            <a:r>
              <a:rPr lang="cs-CZ" sz="2600" dirty="0"/>
              <a:t>posílení konkurenceschopnosti bank</a:t>
            </a:r>
          </a:p>
          <a:p>
            <a:pPr>
              <a:lnSpc>
                <a:spcPct val="80000"/>
              </a:lnSpc>
              <a:defRPr/>
            </a:pPr>
            <a:r>
              <a:rPr lang="cs-CZ" sz="2600" dirty="0"/>
              <a:t>rozšíření nabídky služeb a světové standardy bankovních služeb</a:t>
            </a:r>
          </a:p>
          <a:p>
            <a:pPr>
              <a:lnSpc>
                <a:spcPct val="80000"/>
              </a:lnSpc>
              <a:defRPr/>
            </a:pPr>
            <a:r>
              <a:rPr lang="cs-CZ" sz="2600" dirty="0"/>
              <a:t>udržení kvalitních a motivovaných odborníků</a:t>
            </a:r>
          </a:p>
          <a:p>
            <a:pPr>
              <a:lnSpc>
                <a:spcPct val="80000"/>
              </a:lnSpc>
              <a:defRPr/>
            </a:pPr>
            <a:r>
              <a:rPr lang="cs-CZ" sz="2600" dirty="0"/>
              <a:t>snížení rizika destabilizace bank i bankovního sektoru</a:t>
            </a:r>
          </a:p>
          <a:p>
            <a:pPr>
              <a:lnSpc>
                <a:spcPct val="80000"/>
              </a:lnSpc>
              <a:defRPr/>
            </a:pPr>
            <a:r>
              <a:rPr lang="cs-CZ" sz="2600" dirty="0"/>
              <a:t>omezení rizika pokusů o divoké převzetí bank</a:t>
            </a:r>
          </a:p>
        </p:txBody>
      </p:sp>
      <p:sp>
        <p:nvSpPr>
          <p:cNvPr id="6" name="Nadpis 5"/>
          <p:cNvSpPr>
            <a:spLocks noGrp="1"/>
          </p:cNvSpPr>
          <p:nvPr>
            <p:ph type="title"/>
          </p:nvPr>
        </p:nvSpPr>
        <p:spPr>
          <a:xfrm>
            <a:off x="179512" y="195486"/>
            <a:ext cx="5904656" cy="507703"/>
          </a:xfrm>
        </p:spPr>
        <p:txBody>
          <a:bodyPr/>
          <a:lstStyle/>
          <a:p>
            <a:r>
              <a:rPr lang="cs-CZ" b="1" dirty="0"/>
              <a:t>Přínosy privatizace bank</a:t>
            </a:r>
            <a:endParaRPr lang="en-US" b="1" dirty="0"/>
          </a:p>
        </p:txBody>
      </p:sp>
    </p:spTree>
    <p:extLst>
      <p:ext uri="{BB962C8B-B14F-4D97-AF65-F5344CB8AC3E}">
        <p14:creationId xmlns:p14="http://schemas.microsoft.com/office/powerpoint/2010/main" val="3832444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 name="Picture 4"/>
          <p:cNvPicPr>
            <a:picLocks noChangeAspect="1" noChangeArrowheads="1"/>
          </p:cNvPicPr>
          <p:nvPr/>
        </p:nvPicPr>
        <p:blipFill>
          <a:blip r:embed="rId3" cstate="print"/>
          <a:srcRect/>
          <a:stretch>
            <a:fillRect/>
          </a:stretch>
        </p:blipFill>
        <p:spPr bwMode="auto">
          <a:xfrm>
            <a:off x="683568" y="87392"/>
            <a:ext cx="6732240" cy="5049180"/>
          </a:xfrm>
          <a:prstGeom prst="rect">
            <a:avLst/>
          </a:prstGeom>
          <a:noFill/>
          <a:ln w="9525">
            <a:noFill/>
            <a:miter lim="800000"/>
            <a:headEnd/>
            <a:tailEnd/>
          </a:ln>
        </p:spPr>
      </p:pic>
    </p:spTree>
    <p:extLst>
      <p:ext uri="{BB962C8B-B14F-4D97-AF65-F5344CB8AC3E}">
        <p14:creationId xmlns:p14="http://schemas.microsoft.com/office/powerpoint/2010/main" val="126454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lnSpc>
                <a:spcPct val="90000"/>
              </a:lnSpc>
            </a:pPr>
            <a:r>
              <a:rPr lang="cs-CZ" sz="2800" dirty="0"/>
              <a:t>poč. 90. let:</a:t>
            </a:r>
          </a:p>
          <a:p>
            <a:pPr lvl="1">
              <a:lnSpc>
                <a:spcPct val="90000"/>
              </a:lnSpc>
            </a:pPr>
            <a:r>
              <a:rPr lang="cs-CZ" sz="2400" dirty="0"/>
              <a:t>snaha udržet národní charakter šesti velkých bank</a:t>
            </a:r>
          </a:p>
          <a:p>
            <a:pPr lvl="1">
              <a:lnSpc>
                <a:spcPct val="90000"/>
              </a:lnSpc>
            </a:pPr>
            <a:r>
              <a:rPr lang="cs-CZ" sz="2400" dirty="0"/>
              <a:t>podíl 40 – 50 %, později blokační minimum a limity pro zahraniční kapitál</a:t>
            </a:r>
          </a:p>
          <a:p>
            <a:pPr lvl="1">
              <a:lnSpc>
                <a:spcPct val="90000"/>
              </a:lnSpc>
            </a:pPr>
            <a:r>
              <a:rPr lang="cs-CZ" sz="2400" dirty="0"/>
              <a:t>přednost dávána diverzifikovanému vlastnictví</a:t>
            </a:r>
          </a:p>
          <a:p>
            <a:pPr>
              <a:lnSpc>
                <a:spcPct val="90000"/>
              </a:lnSpc>
            </a:pPr>
            <a:r>
              <a:rPr lang="cs-CZ" sz="2800" dirty="0"/>
              <a:t>postupně:</a:t>
            </a:r>
          </a:p>
          <a:p>
            <a:pPr lvl="1">
              <a:lnSpc>
                <a:spcPct val="90000"/>
              </a:lnSpc>
            </a:pPr>
            <a:r>
              <a:rPr lang="cs-CZ" sz="2400" dirty="0"/>
              <a:t>stát se vzdá podílu, s výjimkou specializovaných bank, a to prodejem bank strategickému zahraničnímu investorovi</a:t>
            </a:r>
          </a:p>
        </p:txBody>
      </p:sp>
      <p:sp>
        <p:nvSpPr>
          <p:cNvPr id="6" name="Nadpis 5"/>
          <p:cNvSpPr>
            <a:spLocks noGrp="1"/>
          </p:cNvSpPr>
          <p:nvPr>
            <p:ph type="title"/>
          </p:nvPr>
        </p:nvSpPr>
        <p:spPr>
          <a:xfrm>
            <a:off x="179512" y="195486"/>
            <a:ext cx="5904656" cy="507703"/>
          </a:xfrm>
        </p:spPr>
        <p:txBody>
          <a:bodyPr/>
          <a:lstStyle/>
          <a:p>
            <a:r>
              <a:rPr lang="cs-CZ" b="1" dirty="0"/>
              <a:t>Přístup k privatizaci bank v ČR</a:t>
            </a:r>
            <a:endParaRPr lang="en-US" b="1" dirty="0"/>
          </a:p>
        </p:txBody>
      </p:sp>
    </p:spTree>
    <p:extLst>
      <p:ext uri="{BB962C8B-B14F-4D97-AF65-F5344CB8AC3E}">
        <p14:creationId xmlns:p14="http://schemas.microsoft.com/office/powerpoint/2010/main" val="1567890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lnSpc>
                <a:spcPct val="80000"/>
              </a:lnSpc>
              <a:defRPr/>
            </a:pPr>
            <a:r>
              <a:rPr lang="cs-CZ" sz="2400" dirty="0"/>
              <a:t>problém ocenění prodávaného podílu </a:t>
            </a:r>
          </a:p>
          <a:p>
            <a:pPr>
              <a:lnSpc>
                <a:spcPct val="80000"/>
              </a:lnSpc>
              <a:defRPr/>
            </a:pPr>
            <a:r>
              <a:rPr lang="cs-CZ" sz="2400" dirty="0"/>
              <a:t>strategický investor má přinést kapitál, know-how, management a distribuční síť</a:t>
            </a:r>
          </a:p>
          <a:p>
            <a:pPr>
              <a:lnSpc>
                <a:spcPct val="80000"/>
              </a:lnSpc>
              <a:defRPr/>
            </a:pPr>
            <a:r>
              <a:rPr lang="cs-CZ" sz="2400" dirty="0"/>
              <a:t>rychlost nebo dlouhodobé hledání vhodného strategického partnera?</a:t>
            </a:r>
          </a:p>
          <a:p>
            <a:pPr>
              <a:lnSpc>
                <a:spcPct val="80000"/>
              </a:lnSpc>
              <a:defRPr/>
            </a:pPr>
            <a:r>
              <a:rPr lang="cs-CZ" sz="2400" dirty="0"/>
              <a:t>kritéria pro výběr strategického investora:</a:t>
            </a:r>
          </a:p>
          <a:p>
            <a:pPr lvl="1">
              <a:lnSpc>
                <a:spcPct val="80000"/>
              </a:lnSpc>
              <a:defRPr/>
            </a:pPr>
            <a:r>
              <a:rPr lang="cs-CZ" sz="1800" dirty="0"/>
              <a:t>dostatečná kapitálová síla</a:t>
            </a:r>
          </a:p>
          <a:p>
            <a:pPr lvl="1">
              <a:lnSpc>
                <a:spcPct val="80000"/>
              </a:lnSpc>
              <a:defRPr/>
            </a:pPr>
            <a:r>
              <a:rPr lang="cs-CZ" sz="1800" dirty="0"/>
              <a:t>zkušenosti s řízením podobné finanční instituce</a:t>
            </a:r>
          </a:p>
          <a:p>
            <a:pPr lvl="1">
              <a:lnSpc>
                <a:spcPct val="80000"/>
              </a:lnSpc>
              <a:defRPr/>
            </a:pPr>
            <a:r>
              <a:rPr lang="cs-CZ" sz="1800" dirty="0"/>
              <a:t>možnost předat know-how</a:t>
            </a:r>
          </a:p>
          <a:p>
            <a:pPr lvl="1">
              <a:lnSpc>
                <a:spcPct val="80000"/>
              </a:lnSpc>
              <a:defRPr/>
            </a:pPr>
            <a:r>
              <a:rPr lang="cs-CZ" sz="1800" dirty="0"/>
              <a:t>zachovat jméno banky</a:t>
            </a:r>
          </a:p>
          <a:p>
            <a:pPr lvl="1">
              <a:lnSpc>
                <a:spcPct val="80000"/>
              </a:lnSpc>
              <a:defRPr/>
            </a:pPr>
            <a:r>
              <a:rPr lang="cs-CZ" sz="1800" dirty="0"/>
              <a:t>držet akcie min.5 let</a:t>
            </a:r>
          </a:p>
          <a:p>
            <a:pPr lvl="1">
              <a:lnSpc>
                <a:spcPct val="80000"/>
              </a:lnSpc>
              <a:defRPr/>
            </a:pPr>
            <a:r>
              <a:rPr lang="cs-CZ" sz="1800" dirty="0"/>
              <a:t>absence konfliktu zájmu</a:t>
            </a:r>
          </a:p>
          <a:p>
            <a:pPr lvl="1">
              <a:lnSpc>
                <a:spcPct val="80000"/>
              </a:lnSpc>
              <a:defRPr/>
            </a:pPr>
            <a:r>
              <a:rPr lang="cs-CZ" sz="1800" dirty="0"/>
              <a:t>vyšší rating</a:t>
            </a:r>
          </a:p>
          <a:p>
            <a:pPr lvl="1">
              <a:lnSpc>
                <a:spcPct val="80000"/>
              </a:lnSpc>
              <a:defRPr/>
            </a:pPr>
            <a:r>
              <a:rPr lang="cs-CZ" sz="1800" dirty="0"/>
              <a:t>cena (obchodní strategie banky)</a:t>
            </a:r>
          </a:p>
        </p:txBody>
      </p:sp>
      <p:sp>
        <p:nvSpPr>
          <p:cNvPr id="6" name="Nadpis 5"/>
          <p:cNvSpPr>
            <a:spLocks noGrp="1"/>
          </p:cNvSpPr>
          <p:nvPr>
            <p:ph type="title"/>
          </p:nvPr>
        </p:nvSpPr>
        <p:spPr>
          <a:xfrm>
            <a:off x="179512" y="195486"/>
            <a:ext cx="5904656" cy="507703"/>
          </a:xfrm>
        </p:spPr>
        <p:txBody>
          <a:bodyPr/>
          <a:lstStyle/>
          <a:p>
            <a:r>
              <a:rPr lang="cs-CZ" altLang="cs-CZ" b="1" dirty="0"/>
              <a:t>Prodej banky strategickému investorovi (1)</a:t>
            </a:r>
            <a:endParaRPr lang="en-US" dirty="0"/>
          </a:p>
        </p:txBody>
      </p:sp>
    </p:spTree>
    <p:extLst>
      <p:ext uri="{BB962C8B-B14F-4D97-AF65-F5344CB8AC3E}">
        <p14:creationId xmlns:p14="http://schemas.microsoft.com/office/powerpoint/2010/main" val="1660639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sz="2500" dirty="0"/>
              <a:t>přítomnost investičních poradců u privatizace</a:t>
            </a:r>
          </a:p>
          <a:p>
            <a:r>
              <a:rPr lang="cs-CZ" sz="2500" dirty="0"/>
              <a:t>otázka: ozdravit banku či nikoliv?</a:t>
            </a:r>
          </a:p>
          <a:p>
            <a:r>
              <a:rPr lang="cs-CZ" sz="2500" dirty="0"/>
              <a:t>co posuzuje u banky strategický investor?</a:t>
            </a:r>
          </a:p>
          <a:p>
            <a:r>
              <a:rPr lang="cs-CZ" sz="2500" dirty="0"/>
              <a:t>strategický investor:</a:t>
            </a:r>
          </a:p>
          <a:p>
            <a:pPr lvl="1"/>
            <a:r>
              <a:rPr lang="cs-CZ" sz="2100" dirty="0"/>
              <a:t>nedovolí politické vměšování do alokace úvěrů</a:t>
            </a:r>
          </a:p>
          <a:p>
            <a:pPr lvl="1"/>
            <a:r>
              <a:rPr lang="cs-CZ" sz="2100" dirty="0"/>
              <a:t>zvýší efektivnost banky a celého bankovního sektoru</a:t>
            </a:r>
          </a:p>
          <a:p>
            <a:pPr lvl="1"/>
            <a:r>
              <a:rPr lang="cs-CZ" sz="2100" dirty="0"/>
              <a:t>přináší vyšší transparentnost</a:t>
            </a:r>
          </a:p>
          <a:p>
            <a:pPr lvl="1"/>
            <a:r>
              <a:rPr lang="cs-CZ" sz="2100" dirty="0"/>
              <a:t>má vyšší rating než získávaná banka</a:t>
            </a:r>
          </a:p>
          <a:p>
            <a:pPr lvl="1"/>
            <a:r>
              <a:rPr lang="cs-CZ" sz="2100" dirty="0"/>
              <a:t>požaduje investičního poradce</a:t>
            </a:r>
            <a:endParaRPr lang="cs-CZ" dirty="0"/>
          </a:p>
        </p:txBody>
      </p:sp>
      <p:sp>
        <p:nvSpPr>
          <p:cNvPr id="6" name="Nadpis 5"/>
          <p:cNvSpPr>
            <a:spLocks noGrp="1"/>
          </p:cNvSpPr>
          <p:nvPr>
            <p:ph type="title"/>
          </p:nvPr>
        </p:nvSpPr>
        <p:spPr>
          <a:xfrm>
            <a:off x="179512" y="195486"/>
            <a:ext cx="5904656" cy="507703"/>
          </a:xfrm>
        </p:spPr>
        <p:txBody>
          <a:bodyPr/>
          <a:lstStyle/>
          <a:p>
            <a:r>
              <a:rPr lang="cs-CZ" altLang="cs-CZ" b="1" dirty="0"/>
              <a:t>Prodej banky strategickému investorovi (2)</a:t>
            </a:r>
            <a:endParaRPr lang="en-US" dirty="0"/>
          </a:p>
        </p:txBody>
      </p:sp>
    </p:spTree>
    <p:extLst>
      <p:ext uri="{BB962C8B-B14F-4D97-AF65-F5344CB8AC3E}">
        <p14:creationId xmlns:p14="http://schemas.microsoft.com/office/powerpoint/2010/main" val="1058001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sz="2800" dirty="0"/>
              <a:t>významné je makroekonomické klima a hodnocení transformace zahraničními investory</a:t>
            </a:r>
          </a:p>
          <a:p>
            <a:r>
              <a:rPr lang="cs-CZ" sz="2800" dirty="0"/>
              <a:t>prodlužování snižuje cenu</a:t>
            </a:r>
          </a:p>
          <a:p>
            <a:r>
              <a:rPr lang="cs-CZ" sz="2800" dirty="0"/>
              <a:t>v ČR optimální období promeškáno</a:t>
            </a:r>
          </a:p>
        </p:txBody>
      </p:sp>
      <p:sp>
        <p:nvSpPr>
          <p:cNvPr id="6" name="Nadpis 5"/>
          <p:cNvSpPr>
            <a:spLocks noGrp="1"/>
          </p:cNvSpPr>
          <p:nvPr>
            <p:ph type="title"/>
          </p:nvPr>
        </p:nvSpPr>
        <p:spPr>
          <a:xfrm>
            <a:off x="179512" y="195486"/>
            <a:ext cx="5904656" cy="507703"/>
          </a:xfrm>
        </p:spPr>
        <p:txBody>
          <a:bodyPr/>
          <a:lstStyle/>
          <a:p>
            <a:r>
              <a:rPr lang="cs-CZ" altLang="cs-CZ" b="1" dirty="0"/>
              <a:t>Načasování privatizace</a:t>
            </a:r>
            <a:endParaRPr lang="en-US" dirty="0"/>
          </a:p>
        </p:txBody>
      </p:sp>
    </p:spTree>
    <p:extLst>
      <p:ext uri="{BB962C8B-B14F-4D97-AF65-F5344CB8AC3E}">
        <p14:creationId xmlns:p14="http://schemas.microsoft.com/office/powerpoint/2010/main" val="3522379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7"/>
            <a:ext cx="7272808" cy="504056"/>
          </a:xfrm>
        </p:spPr>
        <p:txBody>
          <a:bodyPr/>
          <a:lstStyle/>
          <a:p>
            <a:r>
              <a:rPr lang="cs-CZ" altLang="cs-CZ" b="1" dirty="0"/>
              <a:t>Přehled základních konsolidačních institucí v ČR</a:t>
            </a:r>
            <a:endParaRPr lang="en-US" dirty="0"/>
          </a:p>
        </p:txBody>
      </p:sp>
      <p:pic>
        <p:nvPicPr>
          <p:cNvPr id="4" name="Picture 4"/>
          <p:cNvPicPr>
            <a:picLocks noChangeAspect="1" noChangeArrowheads="1"/>
          </p:cNvPicPr>
          <p:nvPr/>
        </p:nvPicPr>
        <p:blipFill>
          <a:blip r:embed="rId3" cstate="print"/>
          <a:srcRect/>
          <a:stretch>
            <a:fillRect/>
          </a:stretch>
        </p:blipFill>
        <p:spPr>
          <a:xfrm>
            <a:off x="1331640" y="987574"/>
            <a:ext cx="5544616" cy="3477010"/>
          </a:xfrm>
          <a:prstGeom prst="rect">
            <a:avLst/>
          </a:prstGeom>
          <a:noFill/>
        </p:spPr>
      </p:pic>
    </p:spTree>
    <p:extLst>
      <p:ext uri="{BB962C8B-B14F-4D97-AF65-F5344CB8AC3E}">
        <p14:creationId xmlns:p14="http://schemas.microsoft.com/office/powerpoint/2010/main" val="76614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04656" cy="507703"/>
          </a:xfrm>
        </p:spPr>
        <p:txBody>
          <a:bodyPr/>
          <a:lstStyle/>
          <a:p>
            <a:r>
              <a:rPr lang="sv-SE" altLang="cs-CZ" b="1" dirty="0"/>
              <a:t>Aktiva finančních institucí v USA</a:t>
            </a:r>
            <a:endParaRPr lang="en-US" dirty="0"/>
          </a:p>
        </p:txBody>
      </p:sp>
      <p:pic>
        <p:nvPicPr>
          <p:cNvPr id="5" name="Picture 6"/>
          <p:cNvPicPr>
            <a:picLocks noChangeAspect="1" noChangeArrowheads="1"/>
          </p:cNvPicPr>
          <p:nvPr/>
        </p:nvPicPr>
        <p:blipFill>
          <a:blip r:embed="rId3" cstate="print"/>
          <a:srcRect/>
          <a:stretch>
            <a:fillRect/>
          </a:stretch>
        </p:blipFill>
        <p:spPr bwMode="auto">
          <a:xfrm>
            <a:off x="395536" y="1131590"/>
            <a:ext cx="8468043" cy="3444974"/>
          </a:xfrm>
          <a:prstGeom prst="rect">
            <a:avLst/>
          </a:prstGeom>
          <a:noFill/>
          <a:ln w="9525">
            <a:noFill/>
            <a:miter lim="800000"/>
            <a:headEnd/>
            <a:tailEnd/>
          </a:ln>
        </p:spPr>
      </p:pic>
    </p:spTree>
    <p:extLst>
      <p:ext uri="{BB962C8B-B14F-4D97-AF65-F5344CB8AC3E}">
        <p14:creationId xmlns:p14="http://schemas.microsoft.com/office/powerpoint/2010/main" val="314379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3"/>
            <a:ext cx="8784976" cy="3388023"/>
          </a:xfrm>
          <a:prstGeom prst="rect">
            <a:avLst/>
          </a:prstGeom>
        </p:spPr>
        <p:txBody>
          <a:bodyPr>
            <a:noAutofit/>
          </a:bodyPr>
          <a:lstStyle/>
          <a:p>
            <a:pPr marL="342900" lvl="1" indent="-342900">
              <a:buFont typeface="Arial" pitchFamily="34" charset="0"/>
              <a:buChar char="•"/>
            </a:pPr>
            <a:r>
              <a:rPr lang="cs-CZ" sz="3200" dirty="0"/>
              <a:t>TN1: transformační náklady</a:t>
            </a:r>
          </a:p>
          <a:p>
            <a:pPr marL="342900" lvl="1" indent="-342900">
              <a:buFont typeface="Arial" pitchFamily="34" charset="0"/>
              <a:buChar char="•"/>
            </a:pPr>
            <a:r>
              <a:rPr lang="cs-CZ" sz="3200" dirty="0"/>
              <a:t>TN2: předprivatizační náklady</a:t>
            </a:r>
          </a:p>
          <a:p>
            <a:pPr marL="342900" lvl="1" indent="-342900">
              <a:buFont typeface="Arial" pitchFamily="34" charset="0"/>
              <a:buChar char="•"/>
            </a:pPr>
            <a:r>
              <a:rPr lang="cs-CZ" sz="3200" dirty="0"/>
              <a:t>TN3: náklady ostatních operací</a:t>
            </a:r>
          </a:p>
        </p:txBody>
      </p:sp>
      <p:sp>
        <p:nvSpPr>
          <p:cNvPr id="6" name="Nadpis 5"/>
          <p:cNvSpPr>
            <a:spLocks noGrp="1"/>
          </p:cNvSpPr>
          <p:nvPr>
            <p:ph type="title"/>
          </p:nvPr>
        </p:nvSpPr>
        <p:spPr>
          <a:xfrm>
            <a:off x="179512" y="195486"/>
            <a:ext cx="5904656" cy="507703"/>
          </a:xfrm>
        </p:spPr>
        <p:txBody>
          <a:bodyPr/>
          <a:lstStyle/>
          <a:p>
            <a:r>
              <a:rPr lang="cs-CZ" altLang="cs-CZ" b="1" dirty="0"/>
              <a:t>3 skupiny transformačních nákladů v ČR</a:t>
            </a:r>
            <a:endParaRPr lang="en-US" dirty="0"/>
          </a:p>
        </p:txBody>
      </p:sp>
    </p:spTree>
    <p:extLst>
      <p:ext uri="{BB962C8B-B14F-4D97-AF65-F5344CB8AC3E}">
        <p14:creationId xmlns:p14="http://schemas.microsoft.com/office/powerpoint/2010/main" val="1050774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3"/>
            <a:ext cx="8784976" cy="3388023"/>
          </a:xfrm>
          <a:prstGeom prst="rect">
            <a:avLst/>
          </a:prstGeom>
        </p:spPr>
        <p:txBody>
          <a:bodyPr>
            <a:noAutofit/>
          </a:bodyPr>
          <a:lstStyle/>
          <a:p>
            <a:pPr marL="342900" lvl="1" indent="-342900">
              <a:buFont typeface="Arial" pitchFamily="34" charset="0"/>
              <a:buChar char="•"/>
            </a:pPr>
            <a:endParaRPr lang="cs-CZ" sz="3200" dirty="0"/>
          </a:p>
        </p:txBody>
      </p:sp>
      <p:sp>
        <p:nvSpPr>
          <p:cNvPr id="6" name="Nadpis 5"/>
          <p:cNvSpPr>
            <a:spLocks noGrp="1"/>
          </p:cNvSpPr>
          <p:nvPr>
            <p:ph type="title"/>
          </p:nvPr>
        </p:nvSpPr>
        <p:spPr>
          <a:xfrm>
            <a:off x="179512" y="195486"/>
            <a:ext cx="5904656" cy="507703"/>
          </a:xfrm>
        </p:spPr>
        <p:txBody>
          <a:bodyPr/>
          <a:lstStyle/>
          <a:p>
            <a:endParaRPr lang="en-US" dirty="0"/>
          </a:p>
        </p:txBody>
      </p:sp>
      <p:pic>
        <p:nvPicPr>
          <p:cNvPr id="4" name="Picture 8"/>
          <p:cNvPicPr>
            <a:picLocks noGrp="1" noChangeAspect="1" noChangeArrowheads="1"/>
          </p:cNvPicPr>
          <p:nvPr>
            <p:ph sz="half" idx="4294967295"/>
          </p:nvPr>
        </p:nvPicPr>
        <p:blipFill>
          <a:blip r:embed="rId3" cstate="print"/>
          <a:srcRect/>
          <a:stretch>
            <a:fillRect/>
          </a:stretch>
        </p:blipFill>
        <p:spPr>
          <a:xfrm>
            <a:off x="251520" y="267494"/>
            <a:ext cx="6513198" cy="3483025"/>
          </a:xfrm>
          <a:noFill/>
        </p:spPr>
      </p:pic>
      <p:pic>
        <p:nvPicPr>
          <p:cNvPr id="5" name="Picture 10"/>
          <p:cNvPicPr>
            <a:picLocks noChangeAspect="1" noChangeArrowheads="1"/>
          </p:cNvPicPr>
          <p:nvPr/>
        </p:nvPicPr>
        <p:blipFill>
          <a:blip r:embed="rId4" cstate="print"/>
          <a:srcRect/>
          <a:stretch>
            <a:fillRect/>
          </a:stretch>
        </p:blipFill>
        <p:spPr bwMode="auto">
          <a:xfrm>
            <a:off x="179512" y="4009445"/>
            <a:ext cx="7274533" cy="1076302"/>
          </a:xfrm>
          <a:prstGeom prst="rect">
            <a:avLst/>
          </a:prstGeom>
          <a:noFill/>
          <a:ln w="9525">
            <a:noFill/>
            <a:miter lim="800000"/>
            <a:headEnd/>
            <a:tailEnd/>
          </a:ln>
        </p:spPr>
      </p:pic>
      <p:pic>
        <p:nvPicPr>
          <p:cNvPr id="7" name="Picture 8"/>
          <p:cNvPicPr>
            <a:picLocks noChangeAspect="1" noChangeArrowheads="1"/>
          </p:cNvPicPr>
          <p:nvPr/>
        </p:nvPicPr>
        <p:blipFill>
          <a:blip r:embed="rId3" cstate="print"/>
          <a:srcRect/>
          <a:stretch>
            <a:fillRect/>
          </a:stretch>
        </p:blipFill>
        <p:spPr>
          <a:xfrm>
            <a:off x="179512" y="87473"/>
            <a:ext cx="7186467" cy="3843065"/>
          </a:xfrm>
          <a:prstGeom prst="rect">
            <a:avLst/>
          </a:prstGeom>
          <a:noFill/>
        </p:spPr>
      </p:pic>
    </p:spTree>
    <p:extLst>
      <p:ext uri="{BB962C8B-B14F-4D97-AF65-F5344CB8AC3E}">
        <p14:creationId xmlns:p14="http://schemas.microsoft.com/office/powerpoint/2010/main" val="267868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15566"/>
            <a:ext cx="8784976" cy="3388023"/>
          </a:xfrm>
          <a:prstGeom prst="rect">
            <a:avLst/>
          </a:prstGeom>
        </p:spPr>
        <p:txBody>
          <a:bodyPr>
            <a:noAutofit/>
          </a:bodyPr>
          <a:lstStyle/>
          <a:p>
            <a:r>
              <a:rPr lang="en-US" sz="2200" dirty="0"/>
              <a:t>1998</a:t>
            </a:r>
            <a:r>
              <a:rPr lang="cs-CZ" sz="2200" dirty="0"/>
              <a:t>:</a:t>
            </a:r>
            <a:r>
              <a:rPr lang="en-US" sz="2200" dirty="0"/>
              <a:t> IPB – Nomura (</a:t>
            </a:r>
            <a:r>
              <a:rPr lang="en-US" sz="2200" dirty="0" err="1"/>
              <a:t>Japonsko</a:t>
            </a:r>
            <a:r>
              <a:rPr lang="en-US" sz="2200" dirty="0"/>
              <a:t>) </a:t>
            </a:r>
            <a:endParaRPr lang="cs-CZ" sz="2200" dirty="0"/>
          </a:p>
          <a:p>
            <a:pPr lvl="1"/>
            <a:r>
              <a:rPr lang="en-US" sz="1800" dirty="0"/>
              <a:t>3 </a:t>
            </a:r>
            <a:r>
              <a:rPr lang="en-US" sz="1800" dirty="0" err="1"/>
              <a:t>mld</a:t>
            </a:r>
            <a:r>
              <a:rPr lang="en-US" sz="1800" dirty="0"/>
              <a:t>. </a:t>
            </a:r>
            <a:r>
              <a:rPr lang="en-US" sz="1800" dirty="0" err="1"/>
              <a:t>Kč</a:t>
            </a:r>
            <a:r>
              <a:rPr lang="en-US" sz="1800" dirty="0"/>
              <a:t> </a:t>
            </a:r>
            <a:r>
              <a:rPr lang="en-US" sz="1800" dirty="0" err="1"/>
              <a:t>za</a:t>
            </a:r>
            <a:r>
              <a:rPr lang="en-US" sz="1800" dirty="0"/>
              <a:t> 36 %</a:t>
            </a:r>
          </a:p>
          <a:p>
            <a:r>
              <a:rPr lang="en-US" sz="2200" dirty="0"/>
              <a:t>1998</a:t>
            </a:r>
            <a:r>
              <a:rPr lang="cs-CZ" sz="2200" dirty="0"/>
              <a:t>:</a:t>
            </a:r>
            <a:r>
              <a:rPr lang="en-US" sz="2200" dirty="0"/>
              <a:t> </a:t>
            </a:r>
            <a:r>
              <a:rPr lang="en-US" sz="2200" dirty="0" err="1"/>
              <a:t>Agrobanka</a:t>
            </a:r>
            <a:r>
              <a:rPr lang="en-US" sz="2200" dirty="0"/>
              <a:t> –</a:t>
            </a:r>
            <a:r>
              <a:rPr lang="cs-CZ" sz="2200" dirty="0"/>
              <a:t> </a:t>
            </a:r>
            <a:r>
              <a:rPr lang="en-US" sz="2200" dirty="0"/>
              <a:t>GE Capital (USA)</a:t>
            </a:r>
            <a:endParaRPr lang="cs-CZ" sz="2200" dirty="0"/>
          </a:p>
          <a:p>
            <a:pPr lvl="1"/>
            <a:r>
              <a:rPr lang="en-US" sz="1800" dirty="0" err="1"/>
              <a:t>zdravá</a:t>
            </a:r>
            <a:r>
              <a:rPr lang="en-US" sz="1800" dirty="0"/>
              <a:t> </a:t>
            </a:r>
            <a:r>
              <a:rPr lang="en-US" sz="1800" dirty="0" err="1"/>
              <a:t>část</a:t>
            </a:r>
            <a:r>
              <a:rPr lang="en-US" sz="1800" dirty="0"/>
              <a:t> </a:t>
            </a:r>
            <a:r>
              <a:rPr lang="en-US" sz="1800" dirty="0" err="1"/>
              <a:t>za</a:t>
            </a:r>
            <a:r>
              <a:rPr lang="en-US" sz="1800" dirty="0"/>
              <a:t> 500 mil. </a:t>
            </a:r>
            <a:r>
              <a:rPr lang="en-US" sz="1800" dirty="0" err="1"/>
              <a:t>Kč</a:t>
            </a:r>
            <a:endParaRPr lang="en-US" sz="1800" dirty="0"/>
          </a:p>
          <a:p>
            <a:r>
              <a:rPr lang="en-US" sz="2200" dirty="0"/>
              <a:t>1999</a:t>
            </a:r>
            <a:r>
              <a:rPr lang="cs-CZ" sz="2200" dirty="0"/>
              <a:t>: </a:t>
            </a:r>
            <a:r>
              <a:rPr lang="en-US" sz="2200" dirty="0"/>
              <a:t>ČSOB – KBC (</a:t>
            </a:r>
            <a:r>
              <a:rPr lang="en-US" sz="2200" dirty="0" err="1"/>
              <a:t>Belgie</a:t>
            </a:r>
            <a:r>
              <a:rPr lang="en-US" sz="2200" dirty="0"/>
              <a:t>) </a:t>
            </a:r>
            <a:endParaRPr lang="cs-CZ" sz="2200" dirty="0"/>
          </a:p>
          <a:p>
            <a:pPr lvl="1"/>
            <a:r>
              <a:rPr lang="en-US" sz="1800" dirty="0"/>
              <a:t>40 </a:t>
            </a:r>
            <a:r>
              <a:rPr lang="en-US" sz="1800" dirty="0" err="1"/>
              <a:t>mld</a:t>
            </a:r>
            <a:r>
              <a:rPr lang="en-US" sz="1800" dirty="0"/>
              <a:t>. </a:t>
            </a:r>
            <a:r>
              <a:rPr lang="en-US" sz="1800" dirty="0" err="1"/>
              <a:t>Kč</a:t>
            </a:r>
            <a:r>
              <a:rPr lang="en-US" sz="1800" dirty="0"/>
              <a:t> </a:t>
            </a:r>
            <a:r>
              <a:rPr lang="en-US" sz="1800" dirty="0" err="1"/>
              <a:t>za</a:t>
            </a:r>
            <a:r>
              <a:rPr lang="en-US" sz="1800" dirty="0"/>
              <a:t> 65 %</a:t>
            </a:r>
          </a:p>
          <a:p>
            <a:r>
              <a:rPr lang="en-US" sz="2200" dirty="0"/>
              <a:t>2000</a:t>
            </a:r>
            <a:r>
              <a:rPr lang="cs-CZ" sz="2200" dirty="0"/>
              <a:t>:</a:t>
            </a:r>
            <a:r>
              <a:rPr lang="en-US" sz="2200" dirty="0"/>
              <a:t> ČS – Erste Bank (</a:t>
            </a:r>
            <a:r>
              <a:rPr lang="en-US" sz="2200" dirty="0" err="1"/>
              <a:t>Rakousko</a:t>
            </a:r>
            <a:r>
              <a:rPr lang="en-US" sz="2200" dirty="0"/>
              <a:t>)</a:t>
            </a:r>
            <a:endParaRPr lang="cs-CZ" sz="2200" dirty="0"/>
          </a:p>
          <a:p>
            <a:pPr lvl="1"/>
            <a:r>
              <a:rPr lang="en-US" sz="1800" dirty="0"/>
              <a:t>19 </a:t>
            </a:r>
            <a:r>
              <a:rPr lang="en-US" sz="1800" dirty="0" err="1"/>
              <a:t>mld</a:t>
            </a:r>
            <a:r>
              <a:rPr lang="en-US" sz="1800" dirty="0"/>
              <a:t>. </a:t>
            </a:r>
            <a:r>
              <a:rPr lang="en-US" sz="1800" dirty="0" err="1"/>
              <a:t>Kč</a:t>
            </a:r>
            <a:r>
              <a:rPr lang="en-US" sz="1800" dirty="0"/>
              <a:t> </a:t>
            </a:r>
            <a:r>
              <a:rPr lang="en-US" sz="1800" dirty="0" err="1"/>
              <a:t>za</a:t>
            </a:r>
            <a:r>
              <a:rPr lang="en-US" sz="1800" dirty="0"/>
              <a:t> 52 %</a:t>
            </a:r>
          </a:p>
          <a:p>
            <a:r>
              <a:rPr lang="en-US" sz="2200" dirty="0"/>
              <a:t>2001</a:t>
            </a:r>
            <a:r>
              <a:rPr lang="cs-CZ" sz="2200" dirty="0"/>
              <a:t>:</a:t>
            </a:r>
            <a:r>
              <a:rPr lang="en-US" sz="2200" dirty="0"/>
              <a:t> KB – </a:t>
            </a:r>
            <a:r>
              <a:rPr lang="en-US" sz="2200" dirty="0" err="1"/>
              <a:t>Societe</a:t>
            </a:r>
            <a:r>
              <a:rPr lang="en-US" sz="2200" dirty="0"/>
              <a:t> </a:t>
            </a:r>
            <a:r>
              <a:rPr lang="en-US" sz="2200" dirty="0" err="1"/>
              <a:t>Generale</a:t>
            </a:r>
            <a:r>
              <a:rPr lang="en-US" sz="2200" dirty="0"/>
              <a:t> (Francie) </a:t>
            </a:r>
            <a:endParaRPr lang="cs-CZ" sz="2200" dirty="0"/>
          </a:p>
          <a:p>
            <a:pPr lvl="1"/>
            <a:r>
              <a:rPr lang="en-US" sz="1800" dirty="0"/>
              <a:t>40 </a:t>
            </a:r>
            <a:r>
              <a:rPr lang="en-US" sz="1800" dirty="0" err="1"/>
              <a:t>mld</a:t>
            </a:r>
            <a:r>
              <a:rPr lang="en-US" sz="1800" dirty="0"/>
              <a:t>. </a:t>
            </a:r>
            <a:r>
              <a:rPr lang="en-US" sz="1800" dirty="0" err="1"/>
              <a:t>Kč</a:t>
            </a:r>
            <a:r>
              <a:rPr lang="en-US" sz="1800" dirty="0"/>
              <a:t> </a:t>
            </a:r>
            <a:r>
              <a:rPr lang="en-US" sz="1800" dirty="0" err="1"/>
              <a:t>za</a:t>
            </a:r>
            <a:r>
              <a:rPr lang="en-US" sz="1800" dirty="0"/>
              <a:t> 60 %</a:t>
            </a:r>
          </a:p>
        </p:txBody>
      </p:sp>
      <p:sp>
        <p:nvSpPr>
          <p:cNvPr id="6" name="Nadpis 5"/>
          <p:cNvSpPr>
            <a:spLocks noGrp="1"/>
          </p:cNvSpPr>
          <p:nvPr>
            <p:ph type="title"/>
          </p:nvPr>
        </p:nvSpPr>
        <p:spPr>
          <a:xfrm>
            <a:off x="179512" y="195486"/>
            <a:ext cx="7056784" cy="644425"/>
          </a:xfrm>
        </p:spPr>
        <p:txBody>
          <a:bodyPr/>
          <a:lstStyle/>
          <a:p>
            <a:r>
              <a:rPr lang="cs-CZ" altLang="cs-CZ" b="1" dirty="0"/>
              <a:t>Privatizace bank v ČR – viz </a:t>
            </a:r>
            <a:r>
              <a:rPr lang="cs-CZ" altLang="cs-CZ" b="1" dirty="0" err="1"/>
              <a:t>Polouček</a:t>
            </a:r>
            <a:r>
              <a:rPr lang="cs-CZ" altLang="cs-CZ" b="1" dirty="0"/>
              <a:t> (1999)</a:t>
            </a:r>
            <a:endParaRPr lang="en-US" dirty="0"/>
          </a:p>
        </p:txBody>
      </p:sp>
    </p:spTree>
    <p:extLst>
      <p:ext uri="{BB962C8B-B14F-4D97-AF65-F5344CB8AC3E}">
        <p14:creationId xmlns:p14="http://schemas.microsoft.com/office/powerpoint/2010/main" val="739415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395536" y="1419622"/>
            <a:ext cx="5328592" cy="1872208"/>
          </a:xfrm>
          <a:prstGeom prst="rect">
            <a:avLst/>
          </a:prstGeom>
        </p:spPr>
        <p:txBody>
          <a:bodyPr anchor="t">
            <a:noAutofit/>
          </a:bodyPr>
          <a:lstStyle/>
          <a:p>
            <a:pPr algn="l"/>
            <a:r>
              <a:rPr lang="cs-CZ" sz="4200" b="1" dirty="0">
                <a:solidFill>
                  <a:schemeClr val="bg1"/>
                </a:solidFill>
                <a:latin typeface="Times New Roman" panose="02020603050405020304" pitchFamily="18" charset="0"/>
                <a:cs typeface="Times New Roman" panose="02020603050405020304" pitchFamily="18" charset="0"/>
              </a:rPr>
              <a:t>Teoretické přístupy </a:t>
            </a:r>
            <a:br>
              <a:rPr lang="cs-CZ" sz="4200" b="1" dirty="0">
                <a:solidFill>
                  <a:schemeClr val="bg1"/>
                </a:solidFill>
                <a:latin typeface="Times New Roman" panose="02020603050405020304" pitchFamily="18" charset="0"/>
                <a:cs typeface="Times New Roman" panose="02020603050405020304" pitchFamily="18" charset="0"/>
              </a:rPr>
            </a:br>
            <a:r>
              <a:rPr lang="cs-CZ" sz="4200" b="1" dirty="0">
                <a:solidFill>
                  <a:schemeClr val="bg1"/>
                </a:solidFill>
                <a:latin typeface="Times New Roman" panose="02020603050405020304" pitchFamily="18" charset="0"/>
                <a:cs typeface="Times New Roman" panose="02020603050405020304" pitchFamily="18" charset="0"/>
              </a:rPr>
              <a:t>k bankovnictví</a:t>
            </a:r>
          </a:p>
        </p:txBody>
      </p:sp>
    </p:spTree>
    <p:extLst>
      <p:ext uri="{BB962C8B-B14F-4D97-AF65-F5344CB8AC3E}">
        <p14:creationId xmlns:p14="http://schemas.microsoft.com/office/powerpoint/2010/main" val="216101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71550"/>
            <a:ext cx="8568952" cy="2808312"/>
          </a:xfrm>
          <a:prstGeom prst="rect">
            <a:avLst/>
          </a:prstGeom>
        </p:spPr>
        <p:txBody>
          <a:bodyPr>
            <a:noAutofit/>
          </a:bodyPr>
          <a:lstStyle/>
          <a:p>
            <a:pPr>
              <a:defRPr/>
            </a:pPr>
            <a:r>
              <a:rPr lang="cs-CZ" sz="2200" dirty="0"/>
              <a:t>dle zákona o bankách = akciová společnost, která přijímá vklady od veřejnosti, poskytuje úvěry, a má k tomu bankovní licenci (může vykonávat i další činnosti, má-li je povoleny v licenci)</a:t>
            </a:r>
          </a:p>
          <a:p>
            <a:pPr>
              <a:buFont typeface="Arial" charset="0"/>
              <a:buChar char="•"/>
              <a:defRPr/>
            </a:pPr>
            <a:r>
              <a:rPr lang="cs-CZ" sz="2200" dirty="0"/>
              <a:t>banky:</a:t>
            </a:r>
          </a:p>
          <a:p>
            <a:pPr lvl="1">
              <a:buFont typeface="Arial" charset="0"/>
              <a:buChar char="•"/>
              <a:defRPr/>
            </a:pPr>
            <a:r>
              <a:rPr lang="cs-CZ" sz="2000" dirty="0"/>
              <a:t>nabízí přístup k platebnímu a zúčtovacímu mechanismu</a:t>
            </a:r>
          </a:p>
          <a:p>
            <a:pPr lvl="1">
              <a:buFont typeface="Arial" charset="0"/>
              <a:buChar char="•"/>
              <a:defRPr/>
            </a:pPr>
            <a:r>
              <a:rPr lang="cs-CZ" sz="2000" dirty="0"/>
              <a:t>transformují zdroje</a:t>
            </a:r>
          </a:p>
          <a:p>
            <a:pPr lvl="2">
              <a:buFont typeface="Arial" charset="0"/>
              <a:buChar char="•"/>
              <a:defRPr/>
            </a:pPr>
            <a:r>
              <a:rPr lang="cs-CZ" sz="1800" dirty="0"/>
              <a:t>transformace  denominační (kvantitativní)</a:t>
            </a:r>
          </a:p>
          <a:p>
            <a:pPr lvl="2">
              <a:buFont typeface="Arial" charset="0"/>
              <a:buChar char="•"/>
              <a:defRPr/>
            </a:pPr>
            <a:r>
              <a:rPr lang="cs-CZ" sz="1800" dirty="0"/>
              <a:t>transformace kvality </a:t>
            </a:r>
          </a:p>
          <a:p>
            <a:pPr lvl="2">
              <a:buFont typeface="Arial" charset="0"/>
              <a:buChar char="•"/>
              <a:defRPr/>
            </a:pPr>
            <a:r>
              <a:rPr lang="cs-CZ" sz="1800" dirty="0"/>
              <a:t>transformace splatnosti</a:t>
            </a:r>
          </a:p>
          <a:p>
            <a:pPr lvl="1">
              <a:buFont typeface="Arial" charset="0"/>
              <a:buChar char="•"/>
              <a:defRPr/>
            </a:pPr>
            <a:r>
              <a:rPr lang="cs-CZ" sz="2000" dirty="0"/>
              <a:t>řídí rizika</a:t>
            </a:r>
          </a:p>
          <a:p>
            <a:pPr lvl="1">
              <a:buFont typeface="Arial" charset="0"/>
              <a:buChar char="•"/>
              <a:defRPr/>
            </a:pPr>
            <a:r>
              <a:rPr lang="cs-CZ" sz="2000" dirty="0"/>
              <a:t>zpracovávají informace a monitorují dlužníky</a:t>
            </a:r>
          </a:p>
        </p:txBody>
      </p:sp>
      <p:sp>
        <p:nvSpPr>
          <p:cNvPr id="6" name="Nadpis 5"/>
          <p:cNvSpPr>
            <a:spLocks noGrp="1"/>
          </p:cNvSpPr>
          <p:nvPr>
            <p:ph type="title"/>
          </p:nvPr>
        </p:nvSpPr>
        <p:spPr>
          <a:xfrm>
            <a:off x="179512" y="195487"/>
            <a:ext cx="7776864" cy="504056"/>
          </a:xfrm>
        </p:spPr>
        <p:txBody>
          <a:bodyPr/>
          <a:lstStyle/>
          <a:p>
            <a:r>
              <a:rPr lang="cs-CZ" altLang="cs-CZ" b="1" dirty="0"/>
              <a:t>Banka</a:t>
            </a:r>
            <a:endParaRPr lang="en-US" dirty="0"/>
          </a:p>
        </p:txBody>
      </p:sp>
    </p:spTree>
    <p:extLst>
      <p:ext uri="{BB962C8B-B14F-4D97-AF65-F5344CB8AC3E}">
        <p14:creationId xmlns:p14="http://schemas.microsoft.com/office/powerpoint/2010/main" val="2407151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87524" y="1059582"/>
            <a:ext cx="8676964" cy="3456384"/>
          </a:xfrm>
          <a:prstGeom prst="rect">
            <a:avLst/>
          </a:prstGeom>
        </p:spPr>
        <p:txBody>
          <a:bodyPr>
            <a:noAutofit/>
          </a:bodyPr>
          <a:lstStyle/>
          <a:p>
            <a:pPr marL="514350" indent="-514350">
              <a:buFont typeface="Calibri" pitchFamily="34" charset="0"/>
              <a:buAutoNum type="arabicParenR"/>
            </a:pPr>
            <a:r>
              <a:rPr lang="cs-CZ" sz="2600" dirty="0"/>
              <a:t>banky jsou zbytečné</a:t>
            </a:r>
          </a:p>
          <a:p>
            <a:pPr marL="914400" lvl="1" indent="-514350">
              <a:buFont typeface="Arial" pitchFamily="34" charset="0"/>
              <a:buChar char="•"/>
            </a:pPr>
            <a:r>
              <a:rPr lang="cs-CZ" sz="2200" dirty="0"/>
              <a:t>model všeobecné rovnováhy </a:t>
            </a:r>
            <a:r>
              <a:rPr lang="cs-CZ" sz="2200" dirty="0" err="1"/>
              <a:t>Arrow-Debreu</a:t>
            </a:r>
            <a:endParaRPr lang="cs-CZ" sz="2200" dirty="0"/>
          </a:p>
          <a:p>
            <a:pPr marL="514350" indent="-514350">
              <a:buFont typeface="Calibri" pitchFamily="34" charset="0"/>
              <a:buAutoNum type="arabicParenR"/>
            </a:pPr>
            <a:r>
              <a:rPr lang="cs-CZ" sz="2600" dirty="0"/>
              <a:t>existují důvody pro existenci banky</a:t>
            </a:r>
          </a:p>
          <a:p>
            <a:pPr marL="914400" lvl="1" indent="-514350">
              <a:buFont typeface="Arial" pitchFamily="34" charset="0"/>
              <a:buChar char="•"/>
            </a:pPr>
            <a:r>
              <a:rPr lang="cs-CZ" sz="2200" dirty="0"/>
              <a:t>transakční náklady</a:t>
            </a:r>
          </a:p>
          <a:p>
            <a:pPr marL="914400" lvl="1" indent="-514350">
              <a:buFont typeface="Arial" pitchFamily="34" charset="0"/>
              <a:buChar char="•"/>
            </a:pPr>
            <a:r>
              <a:rPr lang="cs-CZ" sz="2200" dirty="0"/>
              <a:t>zabezpečování likvidity</a:t>
            </a:r>
          </a:p>
          <a:p>
            <a:pPr marL="914400" lvl="1" indent="-514350">
              <a:buFont typeface="Arial" pitchFamily="34" charset="0"/>
              <a:buChar char="•"/>
            </a:pPr>
            <a:r>
              <a:rPr lang="cs-CZ" sz="2200" dirty="0"/>
              <a:t>sdílení informací</a:t>
            </a:r>
          </a:p>
          <a:p>
            <a:pPr marL="914400" lvl="1" indent="-514350">
              <a:buFont typeface="Arial" pitchFamily="34" charset="0"/>
              <a:buChar char="•"/>
            </a:pPr>
            <a:r>
              <a:rPr lang="cs-CZ" sz="2200" dirty="0"/>
              <a:t>finanční zprostředkování jako delegované monitorování</a:t>
            </a:r>
          </a:p>
        </p:txBody>
      </p:sp>
      <p:sp>
        <p:nvSpPr>
          <p:cNvPr id="6" name="Nadpis 5"/>
          <p:cNvSpPr>
            <a:spLocks noGrp="1"/>
          </p:cNvSpPr>
          <p:nvPr>
            <p:ph type="title"/>
          </p:nvPr>
        </p:nvSpPr>
        <p:spPr>
          <a:xfrm>
            <a:off x="179512" y="195486"/>
            <a:ext cx="5904656" cy="507703"/>
          </a:xfrm>
        </p:spPr>
        <p:txBody>
          <a:bodyPr/>
          <a:lstStyle/>
          <a:p>
            <a:r>
              <a:rPr lang="sv-SE" altLang="cs-CZ" b="1" dirty="0"/>
              <a:t>Základní otázka: proč existují banky?</a:t>
            </a:r>
            <a:endParaRPr lang="en-US" b="1" dirty="0"/>
          </a:p>
        </p:txBody>
      </p:sp>
    </p:spTree>
    <p:extLst>
      <p:ext uri="{BB962C8B-B14F-4D97-AF65-F5344CB8AC3E}">
        <p14:creationId xmlns:p14="http://schemas.microsoft.com/office/powerpoint/2010/main" val="34071011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31830"/>
            <a:ext cx="8676964" cy="3456384"/>
          </a:xfrm>
          <a:prstGeom prst="rect">
            <a:avLst/>
          </a:prstGeom>
        </p:spPr>
        <p:txBody>
          <a:bodyPr>
            <a:noAutofit/>
          </a:bodyPr>
          <a:lstStyle/>
          <a:p>
            <a:pPr>
              <a:defRPr/>
            </a:pPr>
            <a:endParaRPr lang="cs-CZ" sz="1700" dirty="0"/>
          </a:p>
        </p:txBody>
      </p:sp>
      <p:sp>
        <p:nvSpPr>
          <p:cNvPr id="6" name="Nadpis 5"/>
          <p:cNvSpPr>
            <a:spLocks noGrp="1"/>
          </p:cNvSpPr>
          <p:nvPr>
            <p:ph type="title"/>
          </p:nvPr>
        </p:nvSpPr>
        <p:spPr>
          <a:xfrm>
            <a:off x="179512" y="195486"/>
            <a:ext cx="6984776" cy="536344"/>
          </a:xfrm>
        </p:spPr>
        <p:txBody>
          <a:bodyPr/>
          <a:lstStyle/>
          <a:p>
            <a:r>
              <a:rPr lang="cs-CZ" b="1" dirty="0"/>
              <a:t>Model všeobecné rovnováhy </a:t>
            </a:r>
            <a:r>
              <a:rPr lang="cs-CZ" b="1" dirty="0" err="1"/>
              <a:t>Arrow-Debreu</a:t>
            </a:r>
            <a:r>
              <a:rPr lang="cs-CZ" b="1" dirty="0"/>
              <a:t> (1)</a:t>
            </a:r>
            <a:endParaRPr lang="en-US" b="1" dirty="0"/>
          </a:p>
        </p:txBody>
      </p:sp>
      <p:pic>
        <p:nvPicPr>
          <p:cNvPr id="4" name="Picture 4"/>
          <p:cNvPicPr>
            <a:picLocks noChangeAspect="1" noChangeArrowheads="1"/>
          </p:cNvPicPr>
          <p:nvPr/>
        </p:nvPicPr>
        <p:blipFill>
          <a:blip r:embed="rId3" cstate="print"/>
          <a:srcRect/>
          <a:stretch>
            <a:fillRect/>
          </a:stretch>
        </p:blipFill>
        <p:spPr bwMode="auto">
          <a:xfrm>
            <a:off x="683568" y="843558"/>
            <a:ext cx="7128669" cy="3810635"/>
          </a:xfrm>
          <a:prstGeom prst="rect">
            <a:avLst/>
          </a:prstGeom>
          <a:noFill/>
          <a:ln w="9525">
            <a:noFill/>
            <a:miter lim="800000"/>
            <a:headEnd/>
            <a:tailEnd/>
          </a:ln>
        </p:spPr>
      </p:pic>
    </p:spTree>
    <p:extLst>
      <p:ext uri="{BB962C8B-B14F-4D97-AF65-F5344CB8AC3E}">
        <p14:creationId xmlns:p14="http://schemas.microsoft.com/office/powerpoint/2010/main" val="257608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1059582"/>
            <a:ext cx="8784976" cy="3024336"/>
          </a:xfrm>
          <a:prstGeom prst="rect">
            <a:avLst/>
          </a:prstGeom>
        </p:spPr>
        <p:txBody>
          <a:bodyPr>
            <a:noAutofit/>
          </a:bodyPr>
          <a:lstStyle/>
          <a:p>
            <a:r>
              <a:rPr lang="cs-CZ" sz="2600" dirty="0"/>
              <a:t>3 typy subjektů (domácnosti, firmy, banky) – veřejný sektor neuvažujeme</a:t>
            </a:r>
          </a:p>
          <a:p>
            <a:r>
              <a:rPr lang="cs-CZ" sz="2600" dirty="0"/>
              <a:t>2 období (t = 1, 2)</a:t>
            </a:r>
          </a:p>
          <a:p>
            <a:r>
              <a:rPr lang="cs-CZ" sz="2600" dirty="0"/>
              <a:t>jediné fyzické zboží, vlastněné domácnostmi (část spotřebována v období 1, zbytek investován, aby umožnil spotřebu v čase 2)</a:t>
            </a:r>
          </a:p>
          <a:p>
            <a:r>
              <a:rPr lang="cs-CZ" sz="2600" dirty="0"/>
              <a:t>všechny ekonomické subjekty se chovají konkurenčně</a:t>
            </a:r>
          </a:p>
        </p:txBody>
      </p:sp>
      <p:sp>
        <p:nvSpPr>
          <p:cNvPr id="6" name="Nadpis 5"/>
          <p:cNvSpPr>
            <a:spLocks noGrp="1"/>
          </p:cNvSpPr>
          <p:nvPr>
            <p:ph type="title"/>
          </p:nvPr>
        </p:nvSpPr>
        <p:spPr>
          <a:xfrm>
            <a:off x="179512" y="195486"/>
            <a:ext cx="7848872" cy="792088"/>
          </a:xfrm>
        </p:spPr>
        <p:txBody>
          <a:bodyPr/>
          <a:lstStyle/>
          <a:p>
            <a:r>
              <a:rPr lang="cs-CZ" altLang="cs-CZ" sz="3000" b="1" dirty="0"/>
              <a:t>Model všeobecné rovnováhy </a:t>
            </a:r>
            <a:r>
              <a:rPr lang="cs-CZ" altLang="cs-CZ" sz="3000" b="1" dirty="0" err="1"/>
              <a:t>Arrow-Debreu</a:t>
            </a:r>
            <a:r>
              <a:rPr lang="cs-CZ" altLang="cs-CZ" sz="3000" b="1" dirty="0"/>
              <a:t> (2)</a:t>
            </a:r>
            <a:endParaRPr lang="en-US" sz="3000" dirty="0"/>
          </a:p>
        </p:txBody>
      </p:sp>
    </p:spTree>
    <p:extLst>
      <p:ext uri="{BB962C8B-B14F-4D97-AF65-F5344CB8AC3E}">
        <p14:creationId xmlns:p14="http://schemas.microsoft.com/office/powerpoint/2010/main" val="2203122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59024" y="843558"/>
            <a:ext cx="8784976" cy="3024336"/>
          </a:xfrm>
          <a:prstGeom prst="rect">
            <a:avLst/>
          </a:prstGeom>
        </p:spPr>
        <p:txBody>
          <a:bodyPr>
            <a:noAutofit/>
          </a:bodyPr>
          <a:lstStyle/>
          <a:p>
            <a:r>
              <a:rPr lang="cs-CZ" sz="2600" dirty="0"/>
              <a:t>domácnost – spotřebitel:</a:t>
            </a:r>
          </a:p>
          <a:p>
            <a:pPr lvl="1"/>
            <a:r>
              <a:rPr lang="cs-CZ" sz="2200" dirty="0"/>
              <a:t>volí svou spotřebu </a:t>
            </a:r>
            <a:r>
              <a:rPr lang="cs-CZ" sz="2200" i="1" dirty="0"/>
              <a:t>(C</a:t>
            </a:r>
            <a:r>
              <a:rPr lang="cs-CZ" sz="2200" i="1" baseline="-25000" dirty="0"/>
              <a:t>1</a:t>
            </a:r>
            <a:r>
              <a:rPr lang="cs-CZ" sz="2200" i="1" dirty="0"/>
              <a:t>, C</a:t>
            </a:r>
            <a:r>
              <a:rPr lang="cs-CZ" sz="2200" i="1" baseline="-25000" dirty="0"/>
              <a:t>2</a:t>
            </a:r>
            <a:r>
              <a:rPr lang="cs-CZ" sz="2200" i="1" dirty="0"/>
              <a:t>)</a:t>
            </a:r>
            <a:r>
              <a:rPr lang="cs-CZ" sz="2200" dirty="0"/>
              <a:t> a rozhoduje o alokaci svých úspor </a:t>
            </a:r>
            <a:r>
              <a:rPr lang="cs-CZ" sz="2200" i="1" dirty="0"/>
              <a:t>S</a:t>
            </a:r>
            <a:r>
              <a:rPr lang="cs-CZ" sz="2200" dirty="0"/>
              <a:t> mezi bankovní depozita </a:t>
            </a:r>
            <a:r>
              <a:rPr lang="cs-CZ" sz="2200" i="1" dirty="0"/>
              <a:t>D</a:t>
            </a:r>
            <a:r>
              <a:rPr lang="cs-CZ" sz="2200" i="1" baseline="30000" dirty="0"/>
              <a:t>S</a:t>
            </a:r>
            <a:r>
              <a:rPr lang="cs-CZ" sz="2200" dirty="0"/>
              <a:t> a cenné papíry </a:t>
            </a:r>
            <a:r>
              <a:rPr lang="cs-CZ" sz="2200" i="1" dirty="0" err="1"/>
              <a:t>B</a:t>
            </a:r>
            <a:r>
              <a:rPr lang="cs-CZ" sz="2200" i="1" baseline="-25000" dirty="0" err="1"/>
              <a:t>h</a:t>
            </a:r>
            <a:r>
              <a:rPr lang="cs-CZ" sz="2200" dirty="0"/>
              <a:t> tak, aby maximalizoval svoji funkci užitku </a:t>
            </a:r>
            <a:r>
              <a:rPr lang="cs-CZ" sz="2200" i="1" dirty="0"/>
              <a:t>u</a:t>
            </a:r>
            <a:r>
              <a:rPr lang="cs-CZ" sz="2200" dirty="0"/>
              <a:t> při rozpočtovém omezení </a:t>
            </a:r>
            <a:r>
              <a:rPr lang="cs-CZ" sz="2200" i="1" dirty="0"/>
              <a:t>ω:</a:t>
            </a:r>
          </a:p>
          <a:p>
            <a:pPr lvl="1"/>
            <a:endParaRPr lang="cs-CZ" sz="2200" i="1" dirty="0"/>
          </a:p>
          <a:p>
            <a:pPr lvl="1"/>
            <a:endParaRPr lang="cs-CZ" sz="2200" i="1" dirty="0"/>
          </a:p>
          <a:p>
            <a:pPr lvl="1"/>
            <a:endParaRPr lang="cs-CZ" sz="2200" i="1" dirty="0"/>
          </a:p>
          <a:p>
            <a:pPr lvl="1"/>
            <a:r>
              <a:rPr lang="cs-CZ" sz="2200" dirty="0"/>
              <a:t>bankovní depozita a cenné papíry jsou dokonalé substituty </a:t>
            </a:r>
            <a:r>
              <a:rPr lang="cs-CZ" sz="2200" dirty="0">
                <a:latin typeface="Century Schoolbook" pitchFamily="18" charset="0"/>
              </a:rPr>
              <a:t>→</a:t>
            </a:r>
            <a:r>
              <a:rPr lang="cs-CZ" sz="2200" dirty="0"/>
              <a:t> řešení pro spotřebitele existuje a je optimální pouze tehdy, když: </a:t>
            </a:r>
          </a:p>
          <a:p>
            <a:endParaRPr lang="cs-CZ" sz="2200" dirty="0"/>
          </a:p>
        </p:txBody>
      </p:sp>
      <p:sp>
        <p:nvSpPr>
          <p:cNvPr id="6" name="Nadpis 5"/>
          <p:cNvSpPr>
            <a:spLocks noGrp="1"/>
          </p:cNvSpPr>
          <p:nvPr>
            <p:ph type="title"/>
          </p:nvPr>
        </p:nvSpPr>
        <p:spPr>
          <a:xfrm>
            <a:off x="179512" y="195486"/>
            <a:ext cx="7920880" cy="504056"/>
          </a:xfrm>
        </p:spPr>
        <p:txBody>
          <a:bodyPr/>
          <a:lstStyle/>
          <a:p>
            <a:r>
              <a:rPr lang="cs-CZ" altLang="cs-CZ" sz="2800" b="1" dirty="0"/>
              <a:t>Model všeobecné rovnováhy </a:t>
            </a:r>
            <a:r>
              <a:rPr lang="cs-CZ" altLang="cs-CZ" sz="2800" b="1" dirty="0" err="1"/>
              <a:t>Arrow-Debreu</a:t>
            </a:r>
            <a:r>
              <a:rPr lang="cs-CZ" altLang="cs-CZ" sz="2800" b="1" dirty="0"/>
              <a:t> (3)</a:t>
            </a:r>
            <a:endParaRPr lang="en-US" sz="2800" dirty="0"/>
          </a:p>
        </p:txBody>
      </p:sp>
      <p:graphicFrame>
        <p:nvGraphicFramePr>
          <p:cNvPr id="4" name="Object 1"/>
          <p:cNvGraphicFramePr>
            <a:graphicFrameLocks noChangeAspect="1"/>
          </p:cNvGraphicFramePr>
          <p:nvPr/>
        </p:nvGraphicFramePr>
        <p:xfrm>
          <a:off x="2699793" y="2427734"/>
          <a:ext cx="1800200" cy="444171"/>
        </p:xfrm>
        <a:graphic>
          <a:graphicData uri="http://schemas.openxmlformats.org/presentationml/2006/ole">
            <mc:AlternateContent xmlns:mc="http://schemas.openxmlformats.org/markup-compatibility/2006">
              <mc:Choice xmlns:v="urn:schemas-microsoft-com:vml" Requires="v">
                <p:oleObj spid="_x0000_s1026" name="Rovnice" r:id="rId4" imgW="888614" imgH="215806" progId="Equation.3">
                  <p:embed/>
                </p:oleObj>
              </mc:Choice>
              <mc:Fallback>
                <p:oleObj name="Rovnice" r:id="rId4" imgW="888614" imgH="215806" progId="Equation.3">
                  <p:embed/>
                  <p:pic>
                    <p:nvPicPr>
                      <p:cNvPr id="4"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3" y="2427734"/>
                        <a:ext cx="1800200" cy="444171"/>
                      </a:xfrm>
                      <a:prstGeom prst="rect">
                        <a:avLst/>
                      </a:prstGeom>
                      <a:noFill/>
                      <a:ln w="9525">
                        <a:solidFill>
                          <a:srgbClr val="003300"/>
                        </a:solidFill>
                        <a:miter lim="800000"/>
                        <a:headEnd/>
                        <a:tailEnd/>
                      </a:ln>
                    </p:spPr>
                  </p:pic>
                </p:oleObj>
              </mc:Fallback>
            </mc:AlternateContent>
          </a:graphicData>
        </a:graphic>
      </p:graphicFrame>
      <p:graphicFrame>
        <p:nvGraphicFramePr>
          <p:cNvPr id="5" name="Object 3"/>
          <p:cNvGraphicFramePr>
            <a:graphicFrameLocks noChangeAspect="1"/>
          </p:cNvGraphicFramePr>
          <p:nvPr/>
        </p:nvGraphicFramePr>
        <p:xfrm>
          <a:off x="971600" y="2931790"/>
          <a:ext cx="2474674" cy="521199"/>
        </p:xfrm>
        <a:graphic>
          <a:graphicData uri="http://schemas.openxmlformats.org/presentationml/2006/ole">
            <mc:AlternateContent xmlns:mc="http://schemas.openxmlformats.org/markup-compatibility/2006">
              <mc:Choice xmlns:v="urn:schemas-microsoft-com:vml" Requires="v">
                <p:oleObj spid="_x0000_s1027" name="Rovnice" r:id="rId6" imgW="1129810" imgH="241195" progId="Equation.3">
                  <p:embed/>
                </p:oleObj>
              </mc:Choice>
              <mc:Fallback>
                <p:oleObj name="Rovnice" r:id="rId6" imgW="1129810" imgH="241195" progId="Equation.3">
                  <p:embed/>
                  <p:pic>
                    <p:nvPicPr>
                      <p:cNvPr id="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2931790"/>
                        <a:ext cx="2474674" cy="521199"/>
                      </a:xfrm>
                      <a:prstGeom prst="rect">
                        <a:avLst/>
                      </a:prstGeom>
                      <a:noFill/>
                      <a:ln w="9525">
                        <a:solidFill>
                          <a:srgbClr val="003300"/>
                        </a:solidFill>
                        <a:miter lim="800000"/>
                        <a:headEnd/>
                        <a:tailEnd/>
                      </a:ln>
                    </p:spPr>
                  </p:pic>
                </p:oleObj>
              </mc:Fallback>
            </mc:AlternateContent>
          </a:graphicData>
        </a:graphic>
      </p:graphicFrame>
      <p:graphicFrame>
        <p:nvGraphicFramePr>
          <p:cNvPr id="7" name="Object 5"/>
          <p:cNvGraphicFramePr>
            <a:graphicFrameLocks noChangeAspect="1"/>
          </p:cNvGraphicFramePr>
          <p:nvPr/>
        </p:nvGraphicFramePr>
        <p:xfrm>
          <a:off x="3854970" y="2966420"/>
          <a:ext cx="4245422" cy="487658"/>
        </p:xfrm>
        <a:graphic>
          <a:graphicData uri="http://schemas.openxmlformats.org/presentationml/2006/ole">
            <mc:AlternateContent xmlns:mc="http://schemas.openxmlformats.org/markup-compatibility/2006">
              <mc:Choice xmlns:v="urn:schemas-microsoft-com:vml" Requires="v">
                <p:oleObj spid="_x0000_s1028" name="Rovnice" r:id="rId8" imgW="2235200" imgH="254000" progId="Equation.3">
                  <p:embed/>
                </p:oleObj>
              </mc:Choice>
              <mc:Fallback>
                <p:oleObj name="Rovnice" r:id="rId8" imgW="2235200" imgH="254000" progId="Equation.3">
                  <p:embed/>
                  <p:pic>
                    <p:nvPicPr>
                      <p:cNvPr id="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4970" y="2966420"/>
                        <a:ext cx="4245422" cy="487658"/>
                      </a:xfrm>
                      <a:prstGeom prst="rect">
                        <a:avLst/>
                      </a:prstGeom>
                      <a:noFill/>
                      <a:ln w="9525">
                        <a:solidFill>
                          <a:srgbClr val="003300"/>
                        </a:solidFill>
                        <a:miter lim="800000"/>
                        <a:headEnd/>
                        <a:tailEnd/>
                      </a:ln>
                    </p:spPr>
                  </p:pic>
                </p:oleObj>
              </mc:Fallback>
            </mc:AlternateContent>
          </a:graphicData>
        </a:graphic>
      </p:graphicFrame>
      <p:graphicFrame>
        <p:nvGraphicFramePr>
          <p:cNvPr id="8" name="Object 9"/>
          <p:cNvGraphicFramePr>
            <a:graphicFrameLocks noChangeAspect="1"/>
          </p:cNvGraphicFramePr>
          <p:nvPr/>
        </p:nvGraphicFramePr>
        <p:xfrm>
          <a:off x="7740352" y="4012286"/>
          <a:ext cx="968375" cy="506412"/>
        </p:xfrm>
        <a:graphic>
          <a:graphicData uri="http://schemas.openxmlformats.org/presentationml/2006/ole">
            <mc:AlternateContent xmlns:mc="http://schemas.openxmlformats.org/markup-compatibility/2006">
              <mc:Choice xmlns:v="urn:schemas-microsoft-com:vml" Requires="v">
                <p:oleObj spid="_x0000_s1029" name="Rovnice" r:id="rId10" imgW="380835" imgH="203112" progId="Equation.3">
                  <p:embed/>
                </p:oleObj>
              </mc:Choice>
              <mc:Fallback>
                <p:oleObj name="Rovnice" r:id="rId10" imgW="380835" imgH="203112" progId="Equation.3">
                  <p:embed/>
                  <p:pic>
                    <p:nvPicPr>
                      <p:cNvPr id="8"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0352" y="4012286"/>
                        <a:ext cx="968375" cy="50641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7930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sz="2600" dirty="0"/>
              <a:t>firma:</a:t>
            </a:r>
          </a:p>
          <a:p>
            <a:pPr lvl="1"/>
            <a:r>
              <a:rPr lang="cs-CZ" sz="2200" dirty="0"/>
              <a:t>volí velikost svých investic </a:t>
            </a:r>
            <a:r>
              <a:rPr lang="cs-CZ" sz="2200" i="1" dirty="0"/>
              <a:t>I</a:t>
            </a:r>
            <a:r>
              <a:rPr lang="cs-CZ" sz="2200" dirty="0"/>
              <a:t> a jejich financování bankovním úvěrem </a:t>
            </a:r>
            <a:r>
              <a:rPr lang="cs-CZ" sz="2200" i="1" dirty="0"/>
              <a:t>L</a:t>
            </a:r>
            <a:r>
              <a:rPr lang="cs-CZ" sz="2200" dirty="0"/>
              <a:t> nebo emisí cenných papírů </a:t>
            </a:r>
            <a:r>
              <a:rPr lang="cs-CZ" sz="2200" i="1" dirty="0" err="1"/>
              <a:t>B</a:t>
            </a:r>
            <a:r>
              <a:rPr lang="cs-CZ" sz="2200" i="1" baseline="-25000" dirty="0" err="1"/>
              <a:t>f</a:t>
            </a:r>
            <a:r>
              <a:rPr lang="cs-CZ" sz="2200" i="1" baseline="-25000" dirty="0"/>
              <a:t> </a:t>
            </a:r>
            <a:r>
              <a:rPr lang="cs-CZ" sz="2200" dirty="0"/>
              <a:t> tak, aby maximalizovala svůj zisk </a:t>
            </a:r>
            <a:r>
              <a:rPr lang="cs-CZ" sz="2200" i="1" dirty="0"/>
              <a:t>π</a:t>
            </a:r>
            <a:r>
              <a:rPr lang="cs-CZ" sz="2200" i="1" baseline="-25000" dirty="0"/>
              <a:t>f:</a:t>
            </a:r>
          </a:p>
          <a:p>
            <a:pPr lvl="1"/>
            <a:endParaRPr lang="cs-CZ" sz="2200" i="1" baseline="-25000" dirty="0"/>
          </a:p>
          <a:p>
            <a:pPr lvl="1"/>
            <a:endParaRPr lang="cs-CZ" sz="2200" i="1" baseline="-25000" dirty="0"/>
          </a:p>
          <a:p>
            <a:pPr lvl="1"/>
            <a:endParaRPr lang="cs-CZ" sz="2200" i="1" baseline="-25000" dirty="0"/>
          </a:p>
          <a:p>
            <a:pPr lvl="1"/>
            <a:endParaRPr lang="cs-CZ" sz="2200" i="1" baseline="-25000" dirty="0"/>
          </a:p>
          <a:p>
            <a:pPr lvl="1"/>
            <a:endParaRPr lang="cs-CZ" sz="2200" i="1" baseline="-25000" dirty="0"/>
          </a:p>
          <a:p>
            <a:pPr lvl="4"/>
            <a:endParaRPr lang="cs-CZ" sz="2200" dirty="0"/>
          </a:p>
          <a:p>
            <a:pPr lvl="1"/>
            <a:r>
              <a:rPr lang="cs-CZ" sz="2200" dirty="0"/>
              <a:t>bankovní úvěry a cenné papíry jsou dokonalé substituty </a:t>
            </a:r>
            <a:r>
              <a:rPr lang="cs-CZ" sz="2200" dirty="0">
                <a:latin typeface="Century Schoolbook" pitchFamily="18" charset="0"/>
              </a:rPr>
              <a:t>→ </a:t>
            </a:r>
            <a:r>
              <a:rPr lang="cs-CZ" sz="2200" dirty="0"/>
              <a:t> řešení pro firmu existuje a je optimální pouze tehdy, když:</a:t>
            </a:r>
          </a:p>
        </p:txBody>
      </p:sp>
      <p:sp>
        <p:nvSpPr>
          <p:cNvPr id="6" name="Nadpis 5"/>
          <p:cNvSpPr>
            <a:spLocks noGrp="1"/>
          </p:cNvSpPr>
          <p:nvPr>
            <p:ph type="title"/>
          </p:nvPr>
        </p:nvSpPr>
        <p:spPr>
          <a:xfrm>
            <a:off x="179512" y="195487"/>
            <a:ext cx="7776864" cy="504055"/>
          </a:xfrm>
        </p:spPr>
        <p:txBody>
          <a:bodyPr/>
          <a:lstStyle/>
          <a:p>
            <a:r>
              <a:rPr lang="pl-PL" sz="2800" b="1" dirty="0"/>
              <a:t>Model všeobecné rovnováhy Arrow-Debreu (4)</a:t>
            </a:r>
            <a:endParaRPr lang="en-US" sz="2800" b="1" dirty="0"/>
          </a:p>
        </p:txBody>
      </p:sp>
      <p:graphicFrame>
        <p:nvGraphicFramePr>
          <p:cNvPr id="4" name="Object 1"/>
          <p:cNvGraphicFramePr>
            <a:graphicFrameLocks noChangeAspect="1"/>
          </p:cNvGraphicFramePr>
          <p:nvPr/>
        </p:nvGraphicFramePr>
        <p:xfrm>
          <a:off x="1619673" y="2106675"/>
          <a:ext cx="936103" cy="432139"/>
        </p:xfrm>
        <a:graphic>
          <a:graphicData uri="http://schemas.openxmlformats.org/presentationml/2006/ole">
            <mc:AlternateContent xmlns:mc="http://schemas.openxmlformats.org/markup-compatibility/2006">
              <mc:Choice xmlns:v="urn:schemas-microsoft-com:vml" Requires="v">
                <p:oleObj spid="_x0000_s2050" name="Rovnice" r:id="rId4" imgW="495085" imgH="228501" progId="Equation.3">
                  <p:embed/>
                </p:oleObj>
              </mc:Choice>
              <mc:Fallback>
                <p:oleObj name="Rovnice" r:id="rId4" imgW="495085" imgH="228501" progId="Equation.3">
                  <p:embed/>
                  <p:pic>
                    <p:nvPicPr>
                      <p:cNvPr id="4"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3" y="2106675"/>
                        <a:ext cx="936103" cy="432139"/>
                      </a:xfrm>
                      <a:prstGeom prst="rect">
                        <a:avLst/>
                      </a:prstGeom>
                      <a:noFill/>
                      <a:ln w="9525">
                        <a:solidFill>
                          <a:srgbClr val="003300"/>
                        </a:solidFill>
                        <a:miter lim="800000"/>
                        <a:headEnd/>
                        <a:tailEnd/>
                      </a:ln>
                    </p:spPr>
                  </p:pic>
                </p:oleObj>
              </mc:Fallback>
            </mc:AlternateContent>
          </a:graphicData>
        </a:graphic>
      </p:graphicFrame>
      <p:graphicFrame>
        <p:nvGraphicFramePr>
          <p:cNvPr id="5" name="Object 4"/>
          <p:cNvGraphicFramePr>
            <a:graphicFrameLocks noChangeAspect="1"/>
          </p:cNvGraphicFramePr>
          <p:nvPr/>
        </p:nvGraphicFramePr>
        <p:xfrm>
          <a:off x="1619673" y="2601308"/>
          <a:ext cx="3816423" cy="483535"/>
        </p:xfrm>
        <a:graphic>
          <a:graphicData uri="http://schemas.openxmlformats.org/presentationml/2006/ole">
            <mc:AlternateContent xmlns:mc="http://schemas.openxmlformats.org/markup-compatibility/2006">
              <mc:Choice xmlns:v="urn:schemas-microsoft-com:vml" Requires="v">
                <p:oleObj spid="_x0000_s2051" name="Rovnice" r:id="rId6" imgW="2032000" imgH="254000" progId="Equation.3">
                  <p:embed/>
                </p:oleObj>
              </mc:Choice>
              <mc:Fallback>
                <p:oleObj name="Rovnice" r:id="rId6" imgW="2032000" imgH="254000" progId="Equation.3">
                  <p:embed/>
                  <p:pic>
                    <p:nvPicPr>
                      <p:cNvPr id="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673" y="2601308"/>
                        <a:ext cx="3816423" cy="483535"/>
                      </a:xfrm>
                      <a:prstGeom prst="rect">
                        <a:avLst/>
                      </a:prstGeom>
                      <a:noFill/>
                      <a:ln w="9525">
                        <a:solidFill>
                          <a:srgbClr val="003300"/>
                        </a:solidFill>
                        <a:miter lim="800000"/>
                        <a:headEnd/>
                        <a:tailEnd/>
                      </a:ln>
                    </p:spPr>
                  </p:pic>
                </p:oleObj>
              </mc:Fallback>
            </mc:AlternateContent>
          </a:graphicData>
        </a:graphic>
      </p:graphicFrame>
      <p:graphicFrame>
        <p:nvGraphicFramePr>
          <p:cNvPr id="7" name="Object 3"/>
          <p:cNvGraphicFramePr>
            <a:graphicFrameLocks noChangeAspect="1"/>
          </p:cNvGraphicFramePr>
          <p:nvPr/>
        </p:nvGraphicFramePr>
        <p:xfrm>
          <a:off x="1619673" y="3147337"/>
          <a:ext cx="1224135" cy="428715"/>
        </p:xfrm>
        <a:graphic>
          <a:graphicData uri="http://schemas.openxmlformats.org/presentationml/2006/ole">
            <mc:AlternateContent xmlns:mc="http://schemas.openxmlformats.org/markup-compatibility/2006">
              <mc:Choice xmlns:v="urn:schemas-microsoft-com:vml" Requires="v">
                <p:oleObj spid="_x0000_s2052" name="Rovnice" r:id="rId8" imgW="736280" imgH="253890" progId="Equation.3">
                  <p:embed/>
                </p:oleObj>
              </mc:Choice>
              <mc:Fallback>
                <p:oleObj name="Rovnice" r:id="rId8" imgW="736280" imgH="253890" progId="Equation.3">
                  <p:embed/>
                  <p:pic>
                    <p:nvPicPr>
                      <p:cNvPr id="7"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9673" y="3147337"/>
                        <a:ext cx="1224135" cy="428715"/>
                      </a:xfrm>
                      <a:prstGeom prst="rect">
                        <a:avLst/>
                      </a:prstGeom>
                      <a:noFill/>
                      <a:ln w="9525">
                        <a:solidFill>
                          <a:srgbClr val="003300"/>
                        </a:solidFill>
                        <a:miter lim="800000"/>
                        <a:headEnd/>
                        <a:tailEnd/>
                      </a:ln>
                    </p:spPr>
                  </p:pic>
                </p:oleObj>
              </mc:Fallback>
            </mc:AlternateContent>
          </a:graphicData>
        </a:graphic>
      </p:graphicFrame>
      <p:graphicFrame>
        <p:nvGraphicFramePr>
          <p:cNvPr id="8" name="Object 8"/>
          <p:cNvGraphicFramePr>
            <a:graphicFrameLocks noChangeAspect="1"/>
          </p:cNvGraphicFramePr>
          <p:nvPr/>
        </p:nvGraphicFramePr>
        <p:xfrm>
          <a:off x="6372200" y="4251464"/>
          <a:ext cx="720080" cy="378488"/>
        </p:xfrm>
        <a:graphic>
          <a:graphicData uri="http://schemas.openxmlformats.org/presentationml/2006/ole">
            <mc:AlternateContent xmlns:mc="http://schemas.openxmlformats.org/markup-compatibility/2006">
              <mc:Choice xmlns:v="urn:schemas-microsoft-com:vml" Requires="v">
                <p:oleObj spid="_x0000_s2053" name="Rovnice" r:id="rId10" imgW="380835" imgH="203112" progId="Equation.3">
                  <p:embed/>
                </p:oleObj>
              </mc:Choice>
              <mc:Fallback>
                <p:oleObj name="Rovnice" r:id="rId10" imgW="380835" imgH="203112" progId="Equation.3">
                  <p:embed/>
                  <p:pic>
                    <p:nvPicPr>
                      <p:cNvPr id="8"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2200" y="4251464"/>
                        <a:ext cx="720080" cy="378488"/>
                      </a:xfrm>
                      <a:prstGeom prst="rect">
                        <a:avLst/>
                      </a:prstGeom>
                      <a:noFill/>
                      <a:ln w="9525">
                        <a:solidFill>
                          <a:srgbClr val="003300"/>
                        </a:solidFill>
                        <a:miter lim="800000"/>
                        <a:headEnd/>
                        <a:tailEnd/>
                      </a:ln>
                    </p:spPr>
                  </p:pic>
                </p:oleObj>
              </mc:Fallback>
            </mc:AlternateContent>
          </a:graphicData>
        </a:graphic>
      </p:graphicFrame>
    </p:spTree>
    <p:extLst>
      <p:ext uri="{BB962C8B-B14F-4D97-AF65-F5344CB8AC3E}">
        <p14:creationId xmlns:p14="http://schemas.microsoft.com/office/powerpoint/2010/main" val="155197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87524" y="1059582"/>
            <a:ext cx="8676964" cy="3456384"/>
          </a:xfrm>
          <a:prstGeom prst="rect">
            <a:avLst/>
          </a:prstGeom>
        </p:spPr>
        <p:txBody>
          <a:bodyPr>
            <a:noAutofit/>
          </a:bodyPr>
          <a:lstStyle/>
          <a:p>
            <a:pPr algn="just">
              <a:buClr>
                <a:srgbClr val="307871"/>
              </a:buClr>
            </a:pPr>
            <a:r>
              <a:rPr lang="cs-CZ" sz="2400" dirty="0"/>
              <a:t>internacionalizace = přerůstání ekonomik přes národní hranice</a:t>
            </a:r>
          </a:p>
          <a:p>
            <a:pPr algn="just">
              <a:buClr>
                <a:srgbClr val="307871"/>
              </a:buClr>
            </a:pPr>
            <a:r>
              <a:rPr lang="cs-CZ" sz="2400" dirty="0"/>
              <a:t>globalizace je mnohem hlubší a širší proces, který postupně vtahuje národní ekonomiky do vzájemné provázanosti a podmíněnosti jejich vývoje, je vytvářením nové entity</a:t>
            </a:r>
          </a:p>
          <a:p>
            <a:pPr algn="just">
              <a:buClr>
                <a:srgbClr val="307871"/>
              </a:buClr>
            </a:pPr>
            <a:r>
              <a:rPr lang="cs-CZ" sz="2400" dirty="0"/>
              <a:t>typický rys: mezinárodní pohyb kapitálu</a:t>
            </a:r>
          </a:p>
        </p:txBody>
      </p:sp>
      <p:sp>
        <p:nvSpPr>
          <p:cNvPr id="6" name="Nadpis 5"/>
          <p:cNvSpPr>
            <a:spLocks noGrp="1"/>
          </p:cNvSpPr>
          <p:nvPr>
            <p:ph type="title"/>
          </p:nvPr>
        </p:nvSpPr>
        <p:spPr>
          <a:xfrm>
            <a:off x="179512" y="195486"/>
            <a:ext cx="5904656" cy="507703"/>
          </a:xfrm>
        </p:spPr>
        <p:txBody>
          <a:bodyPr/>
          <a:lstStyle/>
          <a:p>
            <a:r>
              <a:rPr lang="cs-CZ" b="1" dirty="0"/>
              <a:t>Globalizace</a:t>
            </a:r>
            <a:endParaRPr lang="en-US" b="1" dirty="0"/>
          </a:p>
        </p:txBody>
      </p:sp>
    </p:spTree>
    <p:extLst>
      <p:ext uri="{BB962C8B-B14F-4D97-AF65-F5344CB8AC3E}">
        <p14:creationId xmlns:p14="http://schemas.microsoft.com/office/powerpoint/2010/main" val="371142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sz="2600" dirty="0"/>
              <a:t>banka:</a:t>
            </a:r>
          </a:p>
          <a:p>
            <a:pPr lvl="1"/>
            <a:r>
              <a:rPr lang="cs-CZ" sz="2200" dirty="0"/>
              <a:t>nabízí úvěry </a:t>
            </a:r>
            <a:r>
              <a:rPr lang="cs-CZ" sz="2200" i="1" dirty="0"/>
              <a:t>L</a:t>
            </a:r>
            <a:r>
              <a:rPr lang="cs-CZ" sz="2200" i="1" baseline="30000" dirty="0"/>
              <a:t>S</a:t>
            </a:r>
            <a:r>
              <a:rPr lang="cs-CZ" sz="2200" dirty="0"/>
              <a:t>, které financuje přijatými depozity (poptává depozita </a:t>
            </a:r>
            <a:r>
              <a:rPr lang="cs-CZ" sz="2200" i="1" dirty="0" err="1"/>
              <a:t>D</a:t>
            </a:r>
            <a:r>
              <a:rPr lang="cs-CZ" sz="2200" i="1" baseline="30000" dirty="0" err="1"/>
              <a:t>d</a:t>
            </a:r>
            <a:r>
              <a:rPr lang="cs-CZ" sz="2200" dirty="0"/>
              <a:t>) a emisí cenných papírů </a:t>
            </a:r>
            <a:r>
              <a:rPr lang="cs-CZ" sz="2200" i="1" dirty="0" err="1"/>
              <a:t>B</a:t>
            </a:r>
            <a:r>
              <a:rPr lang="cs-CZ" sz="2200" i="1" baseline="-25000" dirty="0" err="1"/>
              <a:t>b</a:t>
            </a:r>
            <a:r>
              <a:rPr lang="cs-CZ" sz="2200" dirty="0"/>
              <a:t> tak, aby maximalizovala svůj zisk </a:t>
            </a:r>
            <a:r>
              <a:rPr lang="cs-CZ" sz="2200" i="1" dirty="0"/>
              <a:t>π</a:t>
            </a:r>
            <a:r>
              <a:rPr lang="cs-CZ" sz="2200" i="1" baseline="-25000" dirty="0"/>
              <a:t>b:</a:t>
            </a:r>
            <a:endParaRPr lang="cs-CZ" sz="2200" dirty="0"/>
          </a:p>
        </p:txBody>
      </p:sp>
      <p:sp>
        <p:nvSpPr>
          <p:cNvPr id="6" name="Nadpis 5"/>
          <p:cNvSpPr>
            <a:spLocks noGrp="1"/>
          </p:cNvSpPr>
          <p:nvPr>
            <p:ph type="title"/>
          </p:nvPr>
        </p:nvSpPr>
        <p:spPr>
          <a:xfrm>
            <a:off x="179512" y="195487"/>
            <a:ext cx="7632848" cy="504055"/>
          </a:xfrm>
        </p:spPr>
        <p:txBody>
          <a:bodyPr/>
          <a:lstStyle/>
          <a:p>
            <a:r>
              <a:rPr lang="pl-PL" sz="2800" b="1" dirty="0"/>
              <a:t>Model všeobecné rovnováhy Arrow-Debreu (5)</a:t>
            </a:r>
            <a:endParaRPr lang="en-US" sz="2800" b="1" dirty="0"/>
          </a:p>
        </p:txBody>
      </p:sp>
      <p:graphicFrame>
        <p:nvGraphicFramePr>
          <p:cNvPr id="4" name="Object 1"/>
          <p:cNvGraphicFramePr>
            <a:graphicFrameLocks noChangeAspect="1"/>
          </p:cNvGraphicFramePr>
          <p:nvPr/>
        </p:nvGraphicFramePr>
        <p:xfrm>
          <a:off x="1187624" y="2211710"/>
          <a:ext cx="791369" cy="370988"/>
        </p:xfrm>
        <a:graphic>
          <a:graphicData uri="http://schemas.openxmlformats.org/presentationml/2006/ole">
            <mc:AlternateContent xmlns:mc="http://schemas.openxmlformats.org/markup-compatibility/2006">
              <mc:Choice xmlns:v="urn:schemas-microsoft-com:vml" Requires="v">
                <p:oleObj spid="_x0000_s3074" name="Rovnice" r:id="rId4" imgW="469696" imgH="215806" progId="Equation.3">
                  <p:embed/>
                </p:oleObj>
              </mc:Choice>
              <mc:Fallback>
                <p:oleObj name="Rovnice" r:id="rId4" imgW="469696" imgH="215806" progId="Equation.3">
                  <p:embed/>
                  <p:pic>
                    <p:nvPicPr>
                      <p:cNvPr id="4"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2211710"/>
                        <a:ext cx="791369" cy="370988"/>
                      </a:xfrm>
                      <a:prstGeom prst="rect">
                        <a:avLst/>
                      </a:prstGeom>
                      <a:noFill/>
                      <a:ln w="9525">
                        <a:solidFill>
                          <a:srgbClr val="003300"/>
                        </a:solidFill>
                        <a:miter lim="800000"/>
                        <a:headEnd/>
                        <a:tailEnd/>
                      </a:ln>
                    </p:spPr>
                  </p:pic>
                </p:oleObj>
              </mc:Fallback>
            </mc:AlternateContent>
          </a:graphicData>
        </a:graphic>
      </p:graphicFrame>
      <p:graphicFrame>
        <p:nvGraphicFramePr>
          <p:cNvPr id="5" name="Object 3"/>
          <p:cNvGraphicFramePr>
            <a:graphicFrameLocks noChangeAspect="1"/>
          </p:cNvGraphicFramePr>
          <p:nvPr/>
        </p:nvGraphicFramePr>
        <p:xfrm>
          <a:off x="1187624" y="2679762"/>
          <a:ext cx="2886422" cy="490147"/>
        </p:xfrm>
        <a:graphic>
          <a:graphicData uri="http://schemas.openxmlformats.org/presentationml/2006/ole">
            <mc:AlternateContent xmlns:mc="http://schemas.openxmlformats.org/markup-compatibility/2006">
              <mc:Choice xmlns:v="urn:schemas-microsoft-com:vml" Requires="v">
                <p:oleObj spid="_x0000_s3075" name="Rovnice" r:id="rId6" imgW="1397000" imgH="241300" progId="Equation.3">
                  <p:embed/>
                </p:oleObj>
              </mc:Choice>
              <mc:Fallback>
                <p:oleObj name="Rovnice" r:id="rId6" imgW="1397000" imgH="241300" progId="Equation.3">
                  <p:embed/>
                  <p:pic>
                    <p:nvPicPr>
                      <p:cNvPr id="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2679762"/>
                        <a:ext cx="2886422" cy="490147"/>
                      </a:xfrm>
                      <a:prstGeom prst="rect">
                        <a:avLst/>
                      </a:prstGeom>
                      <a:noFill/>
                      <a:ln w="9525">
                        <a:solidFill>
                          <a:srgbClr val="003300"/>
                        </a:solidFill>
                        <a:miter lim="800000"/>
                        <a:headEnd/>
                        <a:tailEnd/>
                      </a:ln>
                    </p:spPr>
                  </p:pic>
                </p:oleObj>
              </mc:Fallback>
            </mc:AlternateContent>
          </a:graphicData>
        </a:graphic>
      </p:graphicFrame>
      <p:graphicFrame>
        <p:nvGraphicFramePr>
          <p:cNvPr id="7" name="Object 5"/>
          <p:cNvGraphicFramePr>
            <a:graphicFrameLocks noChangeAspect="1"/>
          </p:cNvGraphicFramePr>
          <p:nvPr/>
        </p:nvGraphicFramePr>
        <p:xfrm>
          <a:off x="1187624" y="3266973"/>
          <a:ext cx="1872208" cy="532308"/>
        </p:xfrm>
        <a:graphic>
          <a:graphicData uri="http://schemas.openxmlformats.org/presentationml/2006/ole">
            <mc:AlternateContent xmlns:mc="http://schemas.openxmlformats.org/markup-compatibility/2006">
              <mc:Choice xmlns:v="urn:schemas-microsoft-com:vml" Requires="v">
                <p:oleObj spid="_x0000_s3076" name="Rovnice" r:id="rId8" imgW="838200" imgH="241300" progId="Equation.3">
                  <p:embed/>
                </p:oleObj>
              </mc:Choice>
              <mc:Fallback>
                <p:oleObj name="Rovnice" r:id="rId8" imgW="838200" imgH="241300" progId="Equation.3">
                  <p:embed/>
                  <p:pic>
                    <p:nvPicPr>
                      <p:cNvPr id="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624" y="3266973"/>
                        <a:ext cx="1872208" cy="532308"/>
                      </a:xfrm>
                      <a:prstGeom prst="rect">
                        <a:avLst/>
                      </a:prstGeom>
                      <a:noFill/>
                      <a:ln w="9525">
                        <a:solidFill>
                          <a:srgbClr val="003300"/>
                        </a:solidFill>
                        <a:miter lim="800000"/>
                        <a:headEnd/>
                        <a:tailEnd/>
                      </a:ln>
                    </p:spPr>
                  </p:pic>
                </p:oleObj>
              </mc:Fallback>
            </mc:AlternateContent>
          </a:graphicData>
        </a:graphic>
      </p:graphicFrame>
    </p:spTree>
    <p:extLst>
      <p:ext uri="{BB962C8B-B14F-4D97-AF65-F5344CB8AC3E}">
        <p14:creationId xmlns:p14="http://schemas.microsoft.com/office/powerpoint/2010/main" val="11608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640960" cy="3456384"/>
          </a:xfrm>
          <a:prstGeom prst="rect">
            <a:avLst/>
          </a:prstGeom>
        </p:spPr>
        <p:txBody>
          <a:bodyPr>
            <a:noAutofit/>
          </a:bodyPr>
          <a:lstStyle/>
          <a:p>
            <a:r>
              <a:rPr lang="cs-CZ" sz="2600" dirty="0"/>
              <a:t>všeobecná rovnováha:</a:t>
            </a:r>
          </a:p>
          <a:p>
            <a:pPr lvl="1"/>
            <a:r>
              <a:rPr lang="cs-CZ" sz="2200" dirty="0"/>
              <a:t>pro vektor úrokových sazeb:</a:t>
            </a:r>
          </a:p>
          <a:p>
            <a:pPr lvl="1"/>
            <a:r>
              <a:rPr lang="cs-CZ" sz="2200" dirty="0"/>
              <a:t>pro 3 vektory funkcí nabídky a poptávky: </a:t>
            </a:r>
          </a:p>
          <a:p>
            <a:pPr lvl="1"/>
            <a:endParaRPr lang="cs-CZ" sz="2200" dirty="0"/>
          </a:p>
          <a:p>
            <a:pPr lvl="4"/>
            <a:endParaRPr lang="cs-CZ" sz="2200" dirty="0"/>
          </a:p>
          <a:p>
            <a:pPr lvl="1"/>
            <a:r>
              <a:rPr lang="cs-CZ" sz="2200" dirty="0"/>
              <a:t>současně rovnováha na všech 4 trzích:</a:t>
            </a:r>
          </a:p>
          <a:p>
            <a:pPr lvl="1"/>
            <a:endParaRPr lang="cs-CZ" sz="2200" dirty="0"/>
          </a:p>
          <a:p>
            <a:pPr lvl="4"/>
            <a:endParaRPr lang="cs-CZ" sz="2200" dirty="0"/>
          </a:p>
          <a:p>
            <a:pPr lvl="1"/>
            <a:r>
              <a:rPr lang="cs-CZ" sz="2200" dirty="0"/>
              <a:t>což je splněno pouze tehdy, když:</a:t>
            </a:r>
          </a:p>
        </p:txBody>
      </p:sp>
      <p:sp>
        <p:nvSpPr>
          <p:cNvPr id="6" name="Nadpis 5"/>
          <p:cNvSpPr>
            <a:spLocks noGrp="1"/>
          </p:cNvSpPr>
          <p:nvPr>
            <p:ph type="title"/>
          </p:nvPr>
        </p:nvSpPr>
        <p:spPr>
          <a:xfrm>
            <a:off x="179512" y="195487"/>
            <a:ext cx="7272808" cy="432048"/>
          </a:xfrm>
        </p:spPr>
        <p:txBody>
          <a:bodyPr/>
          <a:lstStyle/>
          <a:p>
            <a:r>
              <a:rPr lang="pl-PL" b="1"/>
              <a:t>Model všeobecné rovnováhy Arrow-Debreu (6)</a:t>
            </a:r>
            <a:endParaRPr lang="en-US" b="1" dirty="0"/>
          </a:p>
        </p:txBody>
      </p:sp>
      <p:graphicFrame>
        <p:nvGraphicFramePr>
          <p:cNvPr id="4" name="Object 1"/>
          <p:cNvGraphicFramePr>
            <a:graphicFrameLocks noChangeAspect="1"/>
          </p:cNvGraphicFramePr>
          <p:nvPr/>
        </p:nvGraphicFramePr>
        <p:xfrm>
          <a:off x="4427984" y="1491630"/>
          <a:ext cx="935757" cy="327051"/>
        </p:xfrm>
        <a:graphic>
          <a:graphicData uri="http://schemas.openxmlformats.org/presentationml/2006/ole">
            <mc:AlternateContent xmlns:mc="http://schemas.openxmlformats.org/markup-compatibility/2006">
              <mc:Choice xmlns:v="urn:schemas-microsoft-com:vml" Requires="v">
                <p:oleObj spid="_x0000_s4098" name="Rovnice" r:id="rId4" imgW="571252" imgH="203112" progId="Equation.3">
                  <p:embed/>
                </p:oleObj>
              </mc:Choice>
              <mc:Fallback>
                <p:oleObj name="Rovnice" r:id="rId4" imgW="571252" imgH="203112" progId="Equation.3">
                  <p:embed/>
                  <p:pic>
                    <p:nvPicPr>
                      <p:cNvPr id="4"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1491630"/>
                        <a:ext cx="935757" cy="327051"/>
                      </a:xfrm>
                      <a:prstGeom prst="rect">
                        <a:avLst/>
                      </a:prstGeom>
                      <a:noFill/>
                      <a:ln w="9525">
                        <a:solidFill>
                          <a:srgbClr val="003300"/>
                        </a:solidFill>
                        <a:miter lim="800000"/>
                        <a:headEnd/>
                        <a:tailEnd/>
                      </a:ln>
                    </p:spPr>
                  </p:pic>
                </p:oleObj>
              </mc:Fallback>
            </mc:AlternateContent>
          </a:graphicData>
        </a:graphic>
      </p:graphicFrame>
      <p:graphicFrame>
        <p:nvGraphicFramePr>
          <p:cNvPr id="5" name="Object 3"/>
          <p:cNvGraphicFramePr>
            <a:graphicFrameLocks noChangeAspect="1"/>
          </p:cNvGraphicFramePr>
          <p:nvPr/>
        </p:nvGraphicFramePr>
        <p:xfrm>
          <a:off x="1187624" y="2355726"/>
          <a:ext cx="1727994" cy="432570"/>
        </p:xfrm>
        <a:graphic>
          <a:graphicData uri="http://schemas.openxmlformats.org/presentationml/2006/ole">
            <mc:AlternateContent xmlns:mc="http://schemas.openxmlformats.org/markup-compatibility/2006">
              <mc:Choice xmlns:v="urn:schemas-microsoft-com:vml" Requires="v">
                <p:oleObj spid="_x0000_s4099" name="Rovnice" r:id="rId6" imgW="952087" imgH="241195" progId="Equation.3">
                  <p:embed/>
                </p:oleObj>
              </mc:Choice>
              <mc:Fallback>
                <p:oleObj name="Rovnice" r:id="rId6" imgW="952087" imgH="241195" progId="Equation.3">
                  <p:embed/>
                  <p:pic>
                    <p:nvPicPr>
                      <p:cNvPr id="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2355726"/>
                        <a:ext cx="1727994" cy="432570"/>
                      </a:xfrm>
                      <a:prstGeom prst="rect">
                        <a:avLst/>
                      </a:prstGeom>
                      <a:noFill/>
                      <a:ln w="9525">
                        <a:solidFill>
                          <a:srgbClr val="003300"/>
                        </a:solidFill>
                        <a:miter lim="800000"/>
                        <a:headEnd/>
                        <a:tailEnd/>
                      </a:ln>
                    </p:spPr>
                  </p:pic>
                </p:oleObj>
              </mc:Fallback>
            </mc:AlternateContent>
          </a:graphicData>
        </a:graphic>
      </p:graphicFrame>
      <p:graphicFrame>
        <p:nvGraphicFramePr>
          <p:cNvPr id="7" name="Object 5"/>
          <p:cNvGraphicFramePr>
            <a:graphicFrameLocks noChangeAspect="1"/>
          </p:cNvGraphicFramePr>
          <p:nvPr/>
        </p:nvGraphicFramePr>
        <p:xfrm>
          <a:off x="3131840" y="2355726"/>
          <a:ext cx="1073334" cy="432570"/>
        </p:xfrm>
        <a:graphic>
          <a:graphicData uri="http://schemas.openxmlformats.org/presentationml/2006/ole">
            <mc:AlternateContent xmlns:mc="http://schemas.openxmlformats.org/markup-compatibility/2006">
              <mc:Choice xmlns:v="urn:schemas-microsoft-com:vml" Requires="v">
                <p:oleObj spid="_x0000_s4100" name="Rovnice" r:id="rId8" imgW="634725" imgH="253890" progId="Equation.3">
                  <p:embed/>
                </p:oleObj>
              </mc:Choice>
              <mc:Fallback>
                <p:oleObj name="Rovnice" r:id="rId8" imgW="634725" imgH="253890" progId="Equation.3">
                  <p:embed/>
                  <p:pic>
                    <p:nvPicPr>
                      <p:cNvPr id="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1840" y="2355726"/>
                        <a:ext cx="1073334" cy="432570"/>
                      </a:xfrm>
                      <a:prstGeom prst="rect">
                        <a:avLst/>
                      </a:prstGeom>
                      <a:noFill/>
                      <a:ln w="9525">
                        <a:solidFill>
                          <a:srgbClr val="003300"/>
                        </a:solidFill>
                        <a:miter lim="800000"/>
                        <a:headEnd/>
                        <a:tailEnd/>
                      </a:ln>
                    </p:spPr>
                  </p:pic>
                </p:oleObj>
              </mc:Fallback>
            </mc:AlternateContent>
          </a:graphicData>
        </a:graphic>
      </p:graphicFrame>
      <p:graphicFrame>
        <p:nvGraphicFramePr>
          <p:cNvPr id="8" name="Object 7"/>
          <p:cNvGraphicFramePr>
            <a:graphicFrameLocks noChangeAspect="1"/>
          </p:cNvGraphicFramePr>
          <p:nvPr/>
        </p:nvGraphicFramePr>
        <p:xfrm>
          <a:off x="4421396" y="2355726"/>
          <a:ext cx="1333186" cy="432570"/>
        </p:xfrm>
        <a:graphic>
          <a:graphicData uri="http://schemas.openxmlformats.org/presentationml/2006/ole">
            <mc:AlternateContent xmlns:mc="http://schemas.openxmlformats.org/markup-compatibility/2006">
              <mc:Choice xmlns:v="urn:schemas-microsoft-com:vml" Requires="v">
                <p:oleObj spid="_x0000_s4101" name="Rovnice" r:id="rId10" imgW="736600" imgH="241300" progId="Equation.3">
                  <p:embed/>
                </p:oleObj>
              </mc:Choice>
              <mc:Fallback>
                <p:oleObj name="Rovnice" r:id="rId10" imgW="736600" imgH="241300" progId="Equation.3">
                  <p:embed/>
                  <p:pic>
                    <p:nvPicPr>
                      <p:cNvPr id="8"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1396" y="2355726"/>
                        <a:ext cx="1333186" cy="432570"/>
                      </a:xfrm>
                      <a:prstGeom prst="rect">
                        <a:avLst/>
                      </a:prstGeom>
                      <a:noFill/>
                      <a:ln w="9525">
                        <a:solidFill>
                          <a:srgbClr val="003300"/>
                        </a:solidFill>
                        <a:miter lim="800000"/>
                        <a:headEnd/>
                        <a:tailEnd/>
                      </a:ln>
                    </p:spPr>
                  </p:pic>
                </p:oleObj>
              </mc:Fallback>
            </mc:AlternateContent>
          </a:graphicData>
        </a:graphic>
      </p:graphicFrame>
      <p:graphicFrame>
        <p:nvGraphicFramePr>
          <p:cNvPr id="9" name="Object 17"/>
          <p:cNvGraphicFramePr>
            <a:graphicFrameLocks noChangeAspect="1"/>
          </p:cNvGraphicFramePr>
          <p:nvPr/>
        </p:nvGraphicFramePr>
        <p:xfrm>
          <a:off x="1149525" y="3507854"/>
          <a:ext cx="686171" cy="315857"/>
        </p:xfrm>
        <a:graphic>
          <a:graphicData uri="http://schemas.openxmlformats.org/presentationml/2006/ole">
            <mc:AlternateContent xmlns:mc="http://schemas.openxmlformats.org/markup-compatibility/2006">
              <mc:Choice xmlns:v="urn:schemas-microsoft-com:vml" Requires="v">
                <p:oleObj spid="_x0000_s4102" name="Rovnice" r:id="rId12" imgW="355292" imgH="164957" progId="Equation.3">
                  <p:embed/>
                </p:oleObj>
              </mc:Choice>
              <mc:Fallback>
                <p:oleObj name="Rovnice" r:id="rId12" imgW="355292" imgH="164957" progId="Equation.3">
                  <p:embed/>
                  <p:pic>
                    <p:nvPicPr>
                      <p:cNvPr id="9"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9525" y="3507854"/>
                        <a:ext cx="686171" cy="315857"/>
                      </a:xfrm>
                      <a:prstGeom prst="rect">
                        <a:avLst/>
                      </a:prstGeom>
                      <a:noFill/>
                      <a:ln w="9525">
                        <a:solidFill>
                          <a:srgbClr val="003300"/>
                        </a:solidFill>
                        <a:miter lim="800000"/>
                        <a:headEnd/>
                        <a:tailEnd/>
                      </a:ln>
                    </p:spPr>
                  </p:pic>
                </p:oleObj>
              </mc:Fallback>
            </mc:AlternateContent>
          </a:graphicData>
        </a:graphic>
      </p:graphicFrame>
      <p:graphicFrame>
        <p:nvGraphicFramePr>
          <p:cNvPr id="10" name="Object 19"/>
          <p:cNvGraphicFramePr>
            <a:graphicFrameLocks noChangeAspect="1"/>
          </p:cNvGraphicFramePr>
          <p:nvPr/>
        </p:nvGraphicFramePr>
        <p:xfrm>
          <a:off x="2066528" y="3497801"/>
          <a:ext cx="1065312" cy="354708"/>
        </p:xfrm>
        <a:graphic>
          <a:graphicData uri="http://schemas.openxmlformats.org/presentationml/2006/ole">
            <mc:AlternateContent xmlns:mc="http://schemas.openxmlformats.org/markup-compatibility/2006">
              <mc:Choice xmlns:v="urn:schemas-microsoft-com:vml" Requires="v">
                <p:oleObj spid="_x0000_s4103" name="Rovnice" r:id="rId14" imgW="571252" imgH="190417" progId="Equation.3">
                  <p:embed/>
                </p:oleObj>
              </mc:Choice>
              <mc:Fallback>
                <p:oleObj name="Rovnice" r:id="rId14" imgW="571252" imgH="190417" progId="Equation.3">
                  <p:embed/>
                  <p:pic>
                    <p:nvPicPr>
                      <p:cNvPr id="10" name="Object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66528" y="3497801"/>
                        <a:ext cx="1065312" cy="354708"/>
                      </a:xfrm>
                      <a:prstGeom prst="rect">
                        <a:avLst/>
                      </a:prstGeom>
                      <a:noFill/>
                      <a:ln w="9525">
                        <a:solidFill>
                          <a:srgbClr val="003300"/>
                        </a:solidFill>
                        <a:miter lim="800000"/>
                        <a:headEnd/>
                        <a:tailEnd/>
                      </a:ln>
                    </p:spPr>
                  </p:pic>
                </p:oleObj>
              </mc:Fallback>
            </mc:AlternateContent>
          </a:graphicData>
        </a:graphic>
      </p:graphicFrame>
      <p:graphicFrame>
        <p:nvGraphicFramePr>
          <p:cNvPr id="11" name="Object 21"/>
          <p:cNvGraphicFramePr>
            <a:graphicFrameLocks noChangeAspect="1"/>
          </p:cNvGraphicFramePr>
          <p:nvPr/>
        </p:nvGraphicFramePr>
        <p:xfrm>
          <a:off x="3270833" y="3492353"/>
          <a:ext cx="934341" cy="339450"/>
        </p:xfrm>
        <a:graphic>
          <a:graphicData uri="http://schemas.openxmlformats.org/presentationml/2006/ole">
            <mc:AlternateContent xmlns:mc="http://schemas.openxmlformats.org/markup-compatibility/2006">
              <mc:Choice xmlns:v="urn:schemas-microsoft-com:vml" Requires="v">
                <p:oleObj spid="_x0000_s4104" name="Rovnice" r:id="rId16" imgW="520474" imgH="190417" progId="Equation.3">
                  <p:embed/>
                </p:oleObj>
              </mc:Choice>
              <mc:Fallback>
                <p:oleObj name="Rovnice" r:id="rId16" imgW="520474" imgH="190417" progId="Equation.3">
                  <p:embed/>
                  <p:pic>
                    <p:nvPicPr>
                      <p:cNvPr id="11" name="Object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70833" y="3492353"/>
                        <a:ext cx="934341" cy="339450"/>
                      </a:xfrm>
                      <a:prstGeom prst="rect">
                        <a:avLst/>
                      </a:prstGeom>
                      <a:noFill/>
                      <a:ln w="9525">
                        <a:solidFill>
                          <a:srgbClr val="003300"/>
                        </a:solidFill>
                        <a:miter lim="800000"/>
                        <a:headEnd/>
                        <a:tailEnd/>
                      </a:ln>
                    </p:spPr>
                  </p:pic>
                </p:oleObj>
              </mc:Fallback>
            </mc:AlternateContent>
          </a:graphicData>
        </a:graphic>
      </p:graphicFrame>
      <p:graphicFrame>
        <p:nvGraphicFramePr>
          <p:cNvPr id="12" name="Object 15"/>
          <p:cNvGraphicFramePr>
            <a:graphicFrameLocks noChangeAspect="1"/>
          </p:cNvGraphicFramePr>
          <p:nvPr/>
        </p:nvGraphicFramePr>
        <p:xfrm>
          <a:off x="4335566" y="3490470"/>
          <a:ext cx="1316554" cy="381135"/>
        </p:xfrm>
        <a:graphic>
          <a:graphicData uri="http://schemas.openxmlformats.org/presentationml/2006/ole">
            <mc:AlternateContent xmlns:mc="http://schemas.openxmlformats.org/markup-compatibility/2006">
              <mc:Choice xmlns:v="urn:schemas-microsoft-com:vml" Requires="v">
                <p:oleObj spid="_x0000_s4105" name="Rovnice" r:id="rId18" imgW="787400" imgH="228600" progId="Equation.3">
                  <p:embed/>
                </p:oleObj>
              </mc:Choice>
              <mc:Fallback>
                <p:oleObj name="Rovnice" r:id="rId18" imgW="787400" imgH="228600" progId="Equation.3">
                  <p:embed/>
                  <p:pic>
                    <p:nvPicPr>
                      <p:cNvPr id="12" name="Object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35566" y="3490470"/>
                        <a:ext cx="1316554" cy="381135"/>
                      </a:xfrm>
                      <a:prstGeom prst="rect">
                        <a:avLst/>
                      </a:prstGeom>
                      <a:noFill/>
                      <a:ln w="9525">
                        <a:solidFill>
                          <a:srgbClr val="003300"/>
                        </a:solidFill>
                        <a:miter lim="800000"/>
                        <a:headEnd/>
                        <a:tailEnd/>
                      </a:ln>
                    </p:spPr>
                  </p:pic>
                </p:oleObj>
              </mc:Fallback>
            </mc:AlternateContent>
          </a:graphicData>
        </a:graphic>
      </p:graphicFrame>
      <p:graphicFrame>
        <p:nvGraphicFramePr>
          <p:cNvPr id="13" name="Object 23"/>
          <p:cNvGraphicFramePr>
            <a:graphicFrameLocks noChangeAspect="1"/>
          </p:cNvGraphicFramePr>
          <p:nvPr/>
        </p:nvGraphicFramePr>
        <p:xfrm>
          <a:off x="5068625" y="4164181"/>
          <a:ext cx="1655763" cy="503238"/>
        </p:xfrm>
        <a:graphic>
          <a:graphicData uri="http://schemas.openxmlformats.org/presentationml/2006/ole">
            <mc:AlternateContent xmlns:mc="http://schemas.openxmlformats.org/markup-compatibility/2006">
              <mc:Choice xmlns:v="urn:schemas-microsoft-com:vml" Requires="v">
                <p:oleObj spid="_x0000_s4106" name="Rovnice" r:id="rId20" imgW="660113" imgH="203112" progId="Equation.3">
                  <p:embed/>
                </p:oleObj>
              </mc:Choice>
              <mc:Fallback>
                <p:oleObj name="Rovnice" r:id="rId20" imgW="660113" imgH="203112" progId="Equation.3">
                  <p:embed/>
                  <p:pic>
                    <p:nvPicPr>
                      <p:cNvPr id="13" name="Object 2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68625" y="4164181"/>
                        <a:ext cx="1655763" cy="503238"/>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4252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640960" cy="3456384"/>
          </a:xfrm>
          <a:prstGeom prst="rect">
            <a:avLst/>
          </a:prstGeom>
        </p:spPr>
        <p:txBody>
          <a:bodyPr>
            <a:noAutofit/>
          </a:bodyPr>
          <a:lstStyle/>
          <a:p>
            <a:pPr>
              <a:defRPr/>
            </a:pPr>
            <a:r>
              <a:rPr lang="cs-CZ" sz="2200" dirty="0"/>
              <a:t>závěry modelu: pokud podniky a domácnosti mají neomezený přístup na dokonalé finanční trhy, potom při rovnováze:</a:t>
            </a:r>
          </a:p>
          <a:p>
            <a:pPr lvl="1">
              <a:defRPr/>
            </a:pPr>
            <a:r>
              <a:rPr lang="cs-CZ" sz="2200" dirty="0"/>
              <a:t>banky dosahují nulového zisku</a:t>
            </a:r>
          </a:p>
          <a:p>
            <a:pPr lvl="1">
              <a:defRPr/>
            </a:pPr>
            <a:r>
              <a:rPr lang="cs-CZ" sz="2200" dirty="0"/>
              <a:t>rozhodování banky (velikost a struktura bilance) nemá dopady na ostatní ekonomické subjekty</a:t>
            </a:r>
          </a:p>
          <a:p>
            <a:pPr marL="342900" lvl="1" indent="-342900">
              <a:buNone/>
              <a:defRPr/>
            </a:pPr>
            <a:r>
              <a:rPr lang="cs-CZ" sz="2200" dirty="0">
                <a:latin typeface="Century Schoolbook"/>
              </a:rPr>
              <a:t>  </a:t>
            </a:r>
            <a:r>
              <a:rPr lang="cs-CZ" sz="2200" b="1" dirty="0">
                <a:latin typeface="Century Schoolbook"/>
              </a:rPr>
              <a:t>→</a:t>
            </a:r>
            <a:r>
              <a:rPr lang="cs-CZ" sz="2200" b="1" dirty="0"/>
              <a:t> banky jsou zbytečné instituce</a:t>
            </a:r>
          </a:p>
          <a:p>
            <a:pPr marL="342900" lvl="1" indent="-342900">
              <a:buNone/>
              <a:defRPr/>
            </a:pPr>
            <a:r>
              <a:rPr lang="cs-CZ" sz="2200" dirty="0"/>
              <a:t>					</a:t>
            </a:r>
          </a:p>
          <a:p>
            <a:pPr marL="342900" lvl="1" indent="-342900">
              <a:buNone/>
              <a:defRPr/>
            </a:pPr>
            <a:r>
              <a:rPr lang="cs-CZ" sz="2200" dirty="0"/>
              <a:t>(asymetrie informací, cena služeb zákazníkům, diferenciace služeb, transakční a informační náklady)</a:t>
            </a:r>
          </a:p>
        </p:txBody>
      </p:sp>
      <p:sp>
        <p:nvSpPr>
          <p:cNvPr id="6" name="Nadpis 5"/>
          <p:cNvSpPr>
            <a:spLocks noGrp="1"/>
          </p:cNvSpPr>
          <p:nvPr>
            <p:ph type="title"/>
          </p:nvPr>
        </p:nvSpPr>
        <p:spPr>
          <a:xfrm>
            <a:off x="179512" y="195487"/>
            <a:ext cx="7848872" cy="504056"/>
          </a:xfrm>
        </p:spPr>
        <p:txBody>
          <a:bodyPr/>
          <a:lstStyle/>
          <a:p>
            <a:r>
              <a:rPr lang="pl-PL" sz="2800" b="1" dirty="0"/>
              <a:t>Model všeobecné rovnováhy Arrow-Debreu (7)</a:t>
            </a:r>
            <a:endParaRPr lang="en-US" sz="2800" b="1" dirty="0"/>
          </a:p>
        </p:txBody>
      </p:sp>
    </p:spTree>
    <p:extLst>
      <p:ext uri="{BB962C8B-B14F-4D97-AF65-F5344CB8AC3E}">
        <p14:creationId xmlns:p14="http://schemas.microsoft.com/office/powerpoint/2010/main" val="38246341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640960" cy="3456384"/>
          </a:xfrm>
          <a:prstGeom prst="rect">
            <a:avLst/>
          </a:prstGeom>
        </p:spPr>
        <p:txBody>
          <a:bodyPr>
            <a:noAutofit/>
          </a:bodyPr>
          <a:lstStyle/>
          <a:p>
            <a:r>
              <a:rPr lang="cs-CZ" sz="2200" dirty="0"/>
              <a:t>finanční zprostředkovatel = ekonomický subjekt, který nakupuje a prodává finanční kontrakty a cenné papíry</a:t>
            </a:r>
          </a:p>
          <a:p>
            <a:r>
              <a:rPr lang="cs-CZ" sz="2200" dirty="0"/>
              <a:t>banky specifickým typem finančního zprostředkovatele</a:t>
            </a:r>
          </a:p>
          <a:p>
            <a:r>
              <a:rPr lang="cs-CZ" sz="2200" dirty="0"/>
              <a:t>jsou zapotřebí při i jen zcela minimální asymetrii informací nebo nedokonalosti trhu:</a:t>
            </a:r>
          </a:p>
          <a:p>
            <a:pPr lvl="1"/>
            <a:r>
              <a:rPr lang="cs-CZ" sz="2000" dirty="0"/>
              <a:t>transakční náklady</a:t>
            </a:r>
          </a:p>
          <a:p>
            <a:pPr lvl="1"/>
            <a:r>
              <a:rPr lang="cs-CZ" sz="2000" dirty="0"/>
              <a:t>zabezpečování likvidity</a:t>
            </a:r>
          </a:p>
          <a:p>
            <a:pPr lvl="1"/>
            <a:r>
              <a:rPr lang="cs-CZ" sz="2000" dirty="0"/>
              <a:t>sdílení informací</a:t>
            </a:r>
          </a:p>
          <a:p>
            <a:pPr lvl="1"/>
            <a:r>
              <a:rPr lang="cs-CZ" sz="2000" dirty="0"/>
              <a:t>finanční zprostředkování jako delegované monitorování</a:t>
            </a:r>
          </a:p>
        </p:txBody>
      </p:sp>
      <p:sp>
        <p:nvSpPr>
          <p:cNvPr id="6" name="Nadpis 5"/>
          <p:cNvSpPr>
            <a:spLocks noGrp="1"/>
          </p:cNvSpPr>
          <p:nvPr>
            <p:ph type="title"/>
          </p:nvPr>
        </p:nvSpPr>
        <p:spPr>
          <a:xfrm>
            <a:off x="179512" y="195487"/>
            <a:ext cx="7704856" cy="432048"/>
          </a:xfrm>
        </p:spPr>
        <p:txBody>
          <a:bodyPr/>
          <a:lstStyle/>
          <a:p>
            <a:r>
              <a:rPr lang="pl-PL" b="1" dirty="0"/>
              <a:t>Proč tedy finanční zprostředkovatelé existují?</a:t>
            </a:r>
            <a:endParaRPr lang="en-US" b="1" dirty="0"/>
          </a:p>
        </p:txBody>
      </p:sp>
    </p:spTree>
    <p:extLst>
      <p:ext uri="{BB962C8B-B14F-4D97-AF65-F5344CB8AC3E}">
        <p14:creationId xmlns:p14="http://schemas.microsoft.com/office/powerpoint/2010/main" val="22036709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640960" cy="3456384"/>
          </a:xfrm>
          <a:prstGeom prst="rect">
            <a:avLst/>
          </a:prstGeom>
        </p:spPr>
        <p:txBody>
          <a:bodyPr>
            <a:noAutofit/>
          </a:bodyPr>
          <a:lstStyle/>
          <a:p>
            <a:r>
              <a:rPr lang="cs-CZ" dirty="0"/>
              <a:t>hlavní činností zprostředkovatelů je transformace finančních dokumentů</a:t>
            </a:r>
          </a:p>
          <a:p>
            <a:r>
              <a:rPr lang="cs-CZ" dirty="0"/>
              <a:t>zprostředkovatel může být efektivnější, protože dosahuje:</a:t>
            </a:r>
          </a:p>
          <a:p>
            <a:pPr lvl="1"/>
            <a:r>
              <a:rPr lang="cs-CZ" dirty="0"/>
              <a:t>úspor z rozsahu (</a:t>
            </a:r>
            <a:r>
              <a:rPr lang="cs-CZ" dirty="0" err="1"/>
              <a:t>economies</a:t>
            </a:r>
            <a:r>
              <a:rPr lang="cs-CZ" dirty="0"/>
              <a:t> </a:t>
            </a:r>
            <a:r>
              <a:rPr lang="cs-CZ" dirty="0" err="1"/>
              <a:t>of</a:t>
            </a:r>
            <a:r>
              <a:rPr lang="cs-CZ" dirty="0"/>
              <a:t> </a:t>
            </a:r>
            <a:r>
              <a:rPr lang="cs-CZ" dirty="0" err="1"/>
              <a:t>scale</a:t>
            </a:r>
            <a:r>
              <a:rPr lang="cs-CZ" dirty="0"/>
              <a:t>)</a:t>
            </a:r>
          </a:p>
          <a:p>
            <a:pPr lvl="1"/>
            <a:r>
              <a:rPr lang="cs-CZ" dirty="0"/>
              <a:t>úspor ze sortimentu (</a:t>
            </a:r>
            <a:r>
              <a:rPr lang="cs-CZ" dirty="0" err="1"/>
              <a:t>economies</a:t>
            </a:r>
            <a:r>
              <a:rPr lang="cs-CZ" dirty="0"/>
              <a:t> </a:t>
            </a:r>
            <a:r>
              <a:rPr lang="cs-CZ" dirty="0" err="1"/>
              <a:t>of</a:t>
            </a:r>
            <a:r>
              <a:rPr lang="cs-CZ" dirty="0"/>
              <a:t> </a:t>
            </a:r>
            <a:r>
              <a:rPr lang="cs-CZ" dirty="0" err="1"/>
              <a:t>scope</a:t>
            </a:r>
            <a:r>
              <a:rPr lang="cs-CZ" dirty="0"/>
              <a:t>)</a:t>
            </a:r>
          </a:p>
        </p:txBody>
      </p:sp>
      <p:sp>
        <p:nvSpPr>
          <p:cNvPr id="6" name="Nadpis 5"/>
          <p:cNvSpPr>
            <a:spLocks noGrp="1"/>
          </p:cNvSpPr>
          <p:nvPr>
            <p:ph type="title"/>
          </p:nvPr>
        </p:nvSpPr>
        <p:spPr>
          <a:xfrm>
            <a:off x="179512" y="195486"/>
            <a:ext cx="5904656" cy="507703"/>
          </a:xfrm>
        </p:spPr>
        <p:txBody>
          <a:bodyPr/>
          <a:lstStyle/>
          <a:p>
            <a:r>
              <a:rPr lang="pl-PL" sz="2800" b="1" dirty="0"/>
              <a:t>Transakční náklady</a:t>
            </a:r>
            <a:endParaRPr lang="en-US" sz="2800" b="1" dirty="0"/>
          </a:p>
        </p:txBody>
      </p:sp>
    </p:spTree>
    <p:extLst>
      <p:ext uri="{BB962C8B-B14F-4D97-AF65-F5344CB8AC3E}">
        <p14:creationId xmlns:p14="http://schemas.microsoft.com/office/powerpoint/2010/main" val="11863067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640960" cy="3456384"/>
          </a:xfrm>
          <a:prstGeom prst="rect">
            <a:avLst/>
          </a:prstGeom>
        </p:spPr>
        <p:txBody>
          <a:bodyPr>
            <a:noAutofit/>
          </a:bodyPr>
          <a:lstStyle/>
          <a:p>
            <a:r>
              <a:rPr lang="cs-CZ" sz="2400" dirty="0"/>
              <a:t>proporcionální růst kapitálu a práce přináší více než proporcionální růst výnosových aktiv</a:t>
            </a:r>
          </a:p>
          <a:p>
            <a:r>
              <a:rPr lang="cs-CZ" sz="2400" dirty="0"/>
              <a:t>proč se bankám vyplatí nabízet depozitní a platební služby?</a:t>
            </a:r>
          </a:p>
          <a:p>
            <a:r>
              <a:rPr lang="cs-CZ" sz="2400" dirty="0"/>
              <a:t>vysvětlením i teorie portfolia – model Pyle (1971):</a:t>
            </a:r>
          </a:p>
          <a:p>
            <a:pPr lvl="1"/>
            <a:r>
              <a:rPr lang="cs-CZ" sz="2200" dirty="0"/>
              <a:t>dva rizikové finanční produkty: úvěry </a:t>
            </a:r>
            <a:r>
              <a:rPr lang="cs-CZ" sz="2200" i="1" dirty="0"/>
              <a:t>L</a:t>
            </a:r>
            <a:r>
              <a:rPr lang="cs-CZ" sz="2200" dirty="0"/>
              <a:t> a depozita </a:t>
            </a:r>
            <a:r>
              <a:rPr lang="cs-CZ" sz="2200" i="1" dirty="0"/>
              <a:t>D</a:t>
            </a:r>
            <a:endParaRPr lang="cs-CZ" sz="2200" dirty="0"/>
          </a:p>
          <a:p>
            <a:pPr lvl="1"/>
            <a:r>
              <a:rPr lang="cs-CZ" sz="2200" dirty="0"/>
              <a:t>portfolio manažer rozhodne, jaké částky do nich investuje (</a:t>
            </a:r>
            <a:r>
              <a:rPr lang="cs-CZ" sz="2200" i="1" dirty="0" err="1"/>
              <a:t>x</a:t>
            </a:r>
            <a:r>
              <a:rPr lang="cs-CZ" sz="2200" i="1" baseline="-25000" dirty="0" err="1"/>
              <a:t>L</a:t>
            </a:r>
            <a:r>
              <a:rPr lang="cs-CZ" sz="2200" dirty="0"/>
              <a:t> a </a:t>
            </a:r>
            <a:r>
              <a:rPr lang="cs-CZ" sz="2200" i="1" dirty="0" err="1"/>
              <a:t>x</a:t>
            </a:r>
            <a:r>
              <a:rPr lang="cs-CZ" sz="2200" i="1" baseline="-25000" dirty="0" err="1"/>
              <a:t>D</a:t>
            </a:r>
            <a:r>
              <a:rPr lang="cs-CZ" sz="2200" dirty="0"/>
              <a:t>), zbytek do bezrizikového aktiva</a:t>
            </a:r>
          </a:p>
          <a:p>
            <a:pPr lvl="1"/>
            <a:r>
              <a:rPr lang="cs-CZ" sz="2200" dirty="0"/>
              <a:t>předpokládáme dokonalou konkurenci </a:t>
            </a:r>
            <a:r>
              <a:rPr lang="cs-CZ" sz="2200" dirty="0">
                <a:latin typeface="Times New Roman" pitchFamily="18" charset="0"/>
                <a:cs typeface="Times New Roman" pitchFamily="18" charset="0"/>
              </a:rPr>
              <a:t>→</a:t>
            </a:r>
            <a:r>
              <a:rPr lang="cs-CZ" sz="2200" dirty="0"/>
              <a:t> výnosy </a:t>
            </a:r>
            <a:r>
              <a:rPr lang="cs-CZ" sz="2200" i="1" dirty="0" err="1"/>
              <a:t>r</a:t>
            </a:r>
            <a:r>
              <a:rPr lang="cs-CZ" sz="2200" i="1" baseline="-25000" dirty="0" err="1"/>
              <a:t>L</a:t>
            </a:r>
            <a:r>
              <a:rPr lang="cs-CZ" sz="2200" i="1" dirty="0"/>
              <a:t>, </a:t>
            </a:r>
            <a:r>
              <a:rPr lang="cs-CZ" sz="2200" i="1" dirty="0" err="1"/>
              <a:t>r</a:t>
            </a:r>
            <a:r>
              <a:rPr lang="cs-CZ" sz="2200" i="1" baseline="-25000" dirty="0" err="1"/>
              <a:t>D</a:t>
            </a:r>
            <a:r>
              <a:rPr lang="cs-CZ" sz="2200" dirty="0"/>
              <a:t> a </a:t>
            </a:r>
            <a:r>
              <a:rPr lang="cs-CZ" sz="2200" i="1" dirty="0"/>
              <a:t>r</a:t>
            </a:r>
            <a:r>
              <a:rPr lang="cs-CZ" sz="2200" dirty="0"/>
              <a:t> jsou dané</a:t>
            </a:r>
          </a:p>
        </p:txBody>
      </p:sp>
      <p:sp>
        <p:nvSpPr>
          <p:cNvPr id="6" name="Nadpis 5"/>
          <p:cNvSpPr>
            <a:spLocks noGrp="1"/>
          </p:cNvSpPr>
          <p:nvPr>
            <p:ph type="title"/>
          </p:nvPr>
        </p:nvSpPr>
        <p:spPr>
          <a:xfrm>
            <a:off x="179512" y="195487"/>
            <a:ext cx="7488832" cy="432048"/>
          </a:xfrm>
        </p:spPr>
        <p:txBody>
          <a:bodyPr/>
          <a:lstStyle/>
          <a:p>
            <a:r>
              <a:rPr lang="pl-PL" b="1" dirty="0"/>
              <a:t>Úspory z rozsahu (1)</a:t>
            </a:r>
            <a:endParaRPr lang="en-US" b="1" dirty="0"/>
          </a:p>
        </p:txBody>
      </p:sp>
    </p:spTree>
    <p:extLst>
      <p:ext uri="{BB962C8B-B14F-4D97-AF65-F5344CB8AC3E}">
        <p14:creationId xmlns:p14="http://schemas.microsoft.com/office/powerpoint/2010/main" val="1165618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87524" y="843558"/>
            <a:ext cx="8676964" cy="3672408"/>
          </a:xfrm>
          <a:prstGeom prst="rect">
            <a:avLst/>
          </a:prstGeom>
        </p:spPr>
        <p:txBody>
          <a:bodyPr>
            <a:noAutofit/>
          </a:bodyPr>
          <a:lstStyle/>
          <a:p>
            <a:r>
              <a:rPr lang="cs-CZ" sz="2800" dirty="0"/>
              <a:t>zisk banky je:</a:t>
            </a:r>
          </a:p>
          <a:p>
            <a:pPr>
              <a:buNone/>
            </a:pPr>
            <a:r>
              <a:rPr lang="cs-CZ" sz="2800" dirty="0"/>
              <a:t>	nebo </a:t>
            </a:r>
          </a:p>
          <a:p>
            <a:pPr lvl="4"/>
            <a:endParaRPr lang="cs-CZ" sz="1600" dirty="0"/>
          </a:p>
          <a:p>
            <a:r>
              <a:rPr lang="cs-CZ" sz="2800" dirty="0"/>
              <a:t>je-li užitek banky:</a:t>
            </a:r>
          </a:p>
          <a:p>
            <a:r>
              <a:rPr lang="cs-CZ" sz="2800" dirty="0"/>
              <a:t>a pokud x* maximalizuje užitek, platí, že:</a:t>
            </a:r>
          </a:p>
          <a:p>
            <a:endParaRPr lang="cs-CZ" sz="2800" dirty="0"/>
          </a:p>
          <a:p>
            <a:r>
              <a:rPr lang="cs-CZ" sz="2800" dirty="0"/>
              <a:t>kde </a:t>
            </a:r>
          </a:p>
          <a:p>
            <a:endParaRPr lang="cs-CZ" dirty="0"/>
          </a:p>
        </p:txBody>
      </p:sp>
      <p:sp>
        <p:nvSpPr>
          <p:cNvPr id="6" name="Nadpis 5"/>
          <p:cNvSpPr>
            <a:spLocks noGrp="1"/>
          </p:cNvSpPr>
          <p:nvPr>
            <p:ph type="title"/>
          </p:nvPr>
        </p:nvSpPr>
        <p:spPr>
          <a:xfrm>
            <a:off x="179512" y="195487"/>
            <a:ext cx="7200800" cy="432048"/>
          </a:xfrm>
        </p:spPr>
        <p:txBody>
          <a:bodyPr/>
          <a:lstStyle/>
          <a:p>
            <a:r>
              <a:rPr lang="pl-PL" altLang="cs-CZ" b="1" dirty="0"/>
              <a:t>Úspory z rozsahu (2) – Pyle (1971)</a:t>
            </a:r>
            <a:endParaRPr lang="en-US" dirty="0"/>
          </a:p>
        </p:txBody>
      </p:sp>
      <p:graphicFrame>
        <p:nvGraphicFramePr>
          <p:cNvPr id="4" name="Object 1"/>
          <p:cNvGraphicFramePr>
            <a:graphicFrameLocks noChangeAspect="1"/>
          </p:cNvGraphicFramePr>
          <p:nvPr/>
        </p:nvGraphicFramePr>
        <p:xfrm>
          <a:off x="2815286" y="978159"/>
          <a:ext cx="3456384" cy="362109"/>
        </p:xfrm>
        <a:graphic>
          <a:graphicData uri="http://schemas.openxmlformats.org/presentationml/2006/ole">
            <mc:AlternateContent xmlns:mc="http://schemas.openxmlformats.org/markup-compatibility/2006">
              <mc:Choice xmlns:v="urn:schemas-microsoft-com:vml" Requires="v">
                <p:oleObj spid="_x0000_s5122" name="Rovnice" r:id="rId4" imgW="1816100" imgH="190500" progId="Equation.3">
                  <p:embed/>
                </p:oleObj>
              </mc:Choice>
              <mc:Fallback>
                <p:oleObj name="Rovnice" r:id="rId4" imgW="1816100" imgH="190500" progId="Equation.3">
                  <p:embed/>
                  <p:pic>
                    <p:nvPicPr>
                      <p:cNvPr id="4"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5286" y="978159"/>
                        <a:ext cx="3456384" cy="362109"/>
                      </a:xfrm>
                      <a:prstGeom prst="rect">
                        <a:avLst/>
                      </a:prstGeom>
                      <a:noFill/>
                      <a:ln w="9525">
                        <a:solidFill>
                          <a:srgbClr val="003300"/>
                        </a:solidFill>
                        <a:miter lim="800000"/>
                        <a:headEnd/>
                        <a:tailEnd/>
                      </a:ln>
                    </p:spPr>
                  </p:pic>
                </p:oleObj>
              </mc:Fallback>
            </mc:AlternateContent>
          </a:graphicData>
        </a:graphic>
      </p:graphicFrame>
      <p:graphicFrame>
        <p:nvGraphicFramePr>
          <p:cNvPr id="5" name="Object 3"/>
          <p:cNvGraphicFramePr>
            <a:graphicFrameLocks noChangeAspect="1"/>
          </p:cNvGraphicFramePr>
          <p:nvPr/>
        </p:nvGraphicFramePr>
        <p:xfrm>
          <a:off x="1547664" y="1474869"/>
          <a:ext cx="2808312" cy="328644"/>
        </p:xfrm>
        <a:graphic>
          <a:graphicData uri="http://schemas.openxmlformats.org/presentationml/2006/ole">
            <mc:AlternateContent xmlns:mc="http://schemas.openxmlformats.org/markup-compatibility/2006">
              <mc:Choice xmlns:v="urn:schemas-microsoft-com:vml" Requires="v">
                <p:oleObj spid="_x0000_s5123" name="Rovnice" r:id="rId6" imgW="1625600" imgH="190500" progId="Equation.3">
                  <p:embed/>
                </p:oleObj>
              </mc:Choice>
              <mc:Fallback>
                <p:oleObj name="Rovnice" r:id="rId6" imgW="1625600" imgH="190500" progId="Equation.3">
                  <p:embed/>
                  <p:pic>
                    <p:nvPicPr>
                      <p:cNvPr id="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1474869"/>
                        <a:ext cx="2808312" cy="328644"/>
                      </a:xfrm>
                      <a:prstGeom prst="rect">
                        <a:avLst/>
                      </a:prstGeom>
                      <a:noFill/>
                      <a:ln w="9525">
                        <a:solidFill>
                          <a:srgbClr val="003300"/>
                        </a:solidFill>
                        <a:miter lim="800000"/>
                        <a:headEnd/>
                        <a:tailEnd/>
                      </a:ln>
                    </p:spPr>
                  </p:pic>
                </p:oleObj>
              </mc:Fallback>
            </mc:AlternateContent>
          </a:graphicData>
        </a:graphic>
      </p:graphicFrame>
      <p:graphicFrame>
        <p:nvGraphicFramePr>
          <p:cNvPr id="7" name="Object 5"/>
          <p:cNvGraphicFramePr>
            <a:graphicFrameLocks noChangeAspect="1"/>
          </p:cNvGraphicFramePr>
          <p:nvPr/>
        </p:nvGraphicFramePr>
        <p:xfrm>
          <a:off x="3419872" y="2283718"/>
          <a:ext cx="2313112" cy="389645"/>
        </p:xfrm>
        <a:graphic>
          <a:graphicData uri="http://schemas.openxmlformats.org/presentationml/2006/ole">
            <mc:AlternateContent xmlns:mc="http://schemas.openxmlformats.org/markup-compatibility/2006">
              <mc:Choice xmlns:v="urn:schemas-microsoft-com:vml" Requires="v">
                <p:oleObj spid="_x0000_s5124" name="Rovnice" r:id="rId8" imgW="1129810" imgH="190417" progId="Equation.3">
                  <p:embed/>
                </p:oleObj>
              </mc:Choice>
              <mc:Fallback>
                <p:oleObj name="Rovnice" r:id="rId8" imgW="1129810" imgH="190417" progId="Equation.3">
                  <p:embed/>
                  <p:pic>
                    <p:nvPicPr>
                      <p:cNvPr id="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872" y="2283718"/>
                        <a:ext cx="2313112" cy="389645"/>
                      </a:xfrm>
                      <a:prstGeom prst="rect">
                        <a:avLst/>
                      </a:prstGeom>
                      <a:noFill/>
                      <a:ln w="9525">
                        <a:solidFill>
                          <a:srgbClr val="003300"/>
                        </a:solidFill>
                        <a:miter lim="800000"/>
                        <a:headEnd/>
                        <a:tailEnd/>
                      </a:ln>
                    </p:spPr>
                  </p:pic>
                </p:oleObj>
              </mc:Fallback>
            </mc:AlternateContent>
          </a:graphicData>
        </a:graphic>
      </p:graphicFrame>
      <p:graphicFrame>
        <p:nvGraphicFramePr>
          <p:cNvPr id="8" name="Object 7"/>
          <p:cNvGraphicFramePr>
            <a:graphicFrameLocks noChangeAspect="1"/>
          </p:cNvGraphicFramePr>
          <p:nvPr/>
        </p:nvGraphicFramePr>
        <p:xfrm>
          <a:off x="6804248" y="2715766"/>
          <a:ext cx="1368152" cy="447200"/>
        </p:xfrm>
        <a:graphic>
          <a:graphicData uri="http://schemas.openxmlformats.org/presentationml/2006/ole">
            <mc:AlternateContent xmlns:mc="http://schemas.openxmlformats.org/markup-compatibility/2006">
              <mc:Choice xmlns:v="urn:schemas-microsoft-com:vml" Requires="v">
                <p:oleObj spid="_x0000_s5125" name="Rovnice" r:id="rId10" imgW="622030" imgH="203112" progId="Equation.3">
                  <p:embed/>
                </p:oleObj>
              </mc:Choice>
              <mc:Fallback>
                <p:oleObj name="Rovnice" r:id="rId10" imgW="622030" imgH="203112" progId="Equation.3">
                  <p:embed/>
                  <p:pic>
                    <p:nvPicPr>
                      <p:cNvPr id="8"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4248" y="2715766"/>
                        <a:ext cx="1368152" cy="447200"/>
                      </a:xfrm>
                      <a:prstGeom prst="rect">
                        <a:avLst/>
                      </a:prstGeom>
                      <a:noFill/>
                      <a:ln w="9525">
                        <a:solidFill>
                          <a:srgbClr val="003300"/>
                        </a:solidFill>
                        <a:miter lim="800000"/>
                        <a:headEnd/>
                        <a:tailEnd/>
                      </a:ln>
                    </p:spPr>
                  </p:pic>
                </p:oleObj>
              </mc:Fallback>
            </mc:AlternateContent>
          </a:graphicData>
        </a:graphic>
      </p:graphicFrame>
      <p:graphicFrame>
        <p:nvGraphicFramePr>
          <p:cNvPr id="9" name="Object 9"/>
          <p:cNvGraphicFramePr>
            <a:graphicFrameLocks noChangeAspect="1"/>
          </p:cNvGraphicFramePr>
          <p:nvPr/>
        </p:nvGraphicFramePr>
        <p:xfrm>
          <a:off x="1403648" y="3709424"/>
          <a:ext cx="2135178" cy="582562"/>
        </p:xfrm>
        <a:graphic>
          <a:graphicData uri="http://schemas.openxmlformats.org/presentationml/2006/ole">
            <mc:AlternateContent xmlns:mc="http://schemas.openxmlformats.org/markup-compatibility/2006">
              <mc:Choice xmlns:v="urn:schemas-microsoft-com:vml" Requires="v">
                <p:oleObj spid="_x0000_s5126" name="Rovnice" r:id="rId12" imgW="1536700" imgH="419100" progId="Equation.3">
                  <p:embed/>
                </p:oleObj>
              </mc:Choice>
              <mc:Fallback>
                <p:oleObj name="Rovnice" r:id="rId12" imgW="1536700" imgH="419100" progId="Equation.3">
                  <p:embed/>
                  <p:pic>
                    <p:nvPicPr>
                      <p:cNvPr id="9"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03648" y="3709424"/>
                        <a:ext cx="2135178" cy="582562"/>
                      </a:xfrm>
                      <a:prstGeom prst="rect">
                        <a:avLst/>
                      </a:prstGeom>
                      <a:noFill/>
                      <a:ln w="9525">
                        <a:solidFill>
                          <a:srgbClr val="003300"/>
                        </a:solidFill>
                        <a:miter lim="800000"/>
                        <a:headEnd/>
                        <a:tailEnd/>
                      </a:ln>
                    </p:spPr>
                  </p:pic>
                </p:oleObj>
              </mc:Fallback>
            </mc:AlternateContent>
          </a:graphicData>
        </a:graphic>
      </p:graphicFrame>
      <p:graphicFrame>
        <p:nvGraphicFramePr>
          <p:cNvPr id="10" name="Object 11"/>
          <p:cNvGraphicFramePr>
            <a:graphicFrameLocks noChangeAspect="1"/>
          </p:cNvGraphicFramePr>
          <p:nvPr/>
        </p:nvGraphicFramePr>
        <p:xfrm>
          <a:off x="3767878" y="3616813"/>
          <a:ext cx="1852661" cy="1019473"/>
        </p:xfrm>
        <a:graphic>
          <a:graphicData uri="http://schemas.openxmlformats.org/presentationml/2006/ole">
            <mc:AlternateContent xmlns:mc="http://schemas.openxmlformats.org/markup-compatibility/2006">
              <mc:Choice xmlns:v="urn:schemas-microsoft-com:vml" Requires="v">
                <p:oleObj spid="_x0000_s5127" name="Rovnice" r:id="rId14" imgW="1270000" imgH="698500" progId="Equation.3">
                  <p:embed/>
                </p:oleObj>
              </mc:Choice>
              <mc:Fallback>
                <p:oleObj name="Rovnice" r:id="rId14" imgW="1270000" imgH="698500" progId="Equation.3">
                  <p:embed/>
                  <p:pic>
                    <p:nvPicPr>
                      <p:cNvPr id="10"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67878" y="3616813"/>
                        <a:ext cx="1852661" cy="1019473"/>
                      </a:xfrm>
                      <a:prstGeom prst="rect">
                        <a:avLst/>
                      </a:prstGeom>
                      <a:noFill/>
                      <a:ln w="9525">
                        <a:solidFill>
                          <a:srgbClr val="003300"/>
                        </a:solidFill>
                        <a:miter lim="800000"/>
                        <a:headEnd/>
                        <a:tailEnd/>
                      </a:ln>
                    </p:spPr>
                  </p:pic>
                </p:oleObj>
              </mc:Fallback>
            </mc:AlternateContent>
          </a:graphicData>
        </a:graphic>
      </p:graphicFrame>
      <p:graphicFrame>
        <p:nvGraphicFramePr>
          <p:cNvPr id="11" name="Object 13"/>
          <p:cNvGraphicFramePr>
            <a:graphicFrameLocks noChangeAspect="1"/>
          </p:cNvGraphicFramePr>
          <p:nvPr/>
        </p:nvGraphicFramePr>
        <p:xfrm>
          <a:off x="5758911" y="3709424"/>
          <a:ext cx="1064051" cy="744836"/>
        </p:xfrm>
        <a:graphic>
          <a:graphicData uri="http://schemas.openxmlformats.org/presentationml/2006/ole">
            <mc:AlternateContent xmlns:mc="http://schemas.openxmlformats.org/markup-compatibility/2006">
              <mc:Choice xmlns:v="urn:schemas-microsoft-com:vml" Requires="v">
                <p:oleObj spid="_x0000_s5128" name="Rovnice" r:id="rId16" imgW="634725" imgH="444307" progId="Equation.3">
                  <p:embed/>
                </p:oleObj>
              </mc:Choice>
              <mc:Fallback>
                <p:oleObj name="Rovnice" r:id="rId16" imgW="634725" imgH="444307" progId="Equation.3">
                  <p:embed/>
                  <p:pic>
                    <p:nvPicPr>
                      <p:cNvPr id="11"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58911" y="3709424"/>
                        <a:ext cx="1064051" cy="744836"/>
                      </a:xfrm>
                      <a:prstGeom prst="rect">
                        <a:avLst/>
                      </a:prstGeom>
                      <a:noFill/>
                      <a:ln w="9525">
                        <a:solidFill>
                          <a:srgbClr val="003300"/>
                        </a:solidFill>
                        <a:miter lim="800000"/>
                        <a:headEnd/>
                        <a:tailEnd/>
                      </a:ln>
                    </p:spPr>
                  </p:pic>
                </p:oleObj>
              </mc:Fallback>
            </mc:AlternateContent>
          </a:graphicData>
        </a:graphic>
      </p:graphicFrame>
    </p:spTree>
    <p:extLst>
      <p:ext uri="{BB962C8B-B14F-4D97-AF65-F5344CB8AC3E}">
        <p14:creationId xmlns:p14="http://schemas.microsoft.com/office/powerpoint/2010/main" val="8312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buFont typeface="Arial" charset="0"/>
              <a:buChar char="•"/>
              <a:defRPr/>
            </a:pPr>
            <a:r>
              <a:rPr lang="cs-CZ" sz="2800" dirty="0"/>
              <a:t>výsledkem modelu tedy je:</a:t>
            </a:r>
          </a:p>
          <a:p>
            <a:pPr>
              <a:buNone/>
              <a:defRPr/>
            </a:pPr>
            <a:r>
              <a:rPr lang="cs-CZ" sz="2800" dirty="0"/>
              <a:t>	pokud                     a                          ,</a:t>
            </a:r>
          </a:p>
          <a:p>
            <a:pPr>
              <a:buNone/>
              <a:defRPr/>
            </a:pPr>
            <a:endParaRPr lang="cs-CZ" sz="2800" dirty="0"/>
          </a:p>
          <a:p>
            <a:pPr>
              <a:buNone/>
              <a:defRPr/>
            </a:pPr>
            <a:r>
              <a:rPr lang="cs-CZ" sz="2800" dirty="0"/>
              <a:t>    pak 	         a </a:t>
            </a:r>
          </a:p>
          <a:p>
            <a:pPr lvl="4">
              <a:buFont typeface="Arial" charset="0"/>
              <a:buChar char="»"/>
              <a:defRPr/>
            </a:pPr>
            <a:endParaRPr lang="cs-CZ" sz="1600" dirty="0"/>
          </a:p>
          <a:p>
            <a:pPr marL="342900" lvl="5" indent="-342900" fontAlgn="base">
              <a:spcAft>
                <a:spcPct val="0"/>
              </a:spcAft>
              <a:buFont typeface="Arial" charset="0"/>
              <a:buChar char="•"/>
              <a:defRPr/>
            </a:pPr>
            <a:r>
              <a:rPr lang="cs-CZ" sz="2800" dirty="0"/>
              <a:t> tj. portfolio manažer bude investovat negativní množství depozit a pozitivní množství úvěrů </a:t>
            </a:r>
            <a:r>
              <a:rPr lang="cs-CZ" dirty="0">
                <a:latin typeface="Century Schoolbook" pitchFamily="18" charset="0"/>
              </a:rPr>
              <a:t>→</a:t>
            </a:r>
            <a:r>
              <a:rPr lang="cs-CZ" dirty="0"/>
              <a:t> </a:t>
            </a:r>
            <a:r>
              <a:rPr lang="cs-CZ" sz="2800" dirty="0"/>
              <a:t>na straně aktiv bilance úvěry, na straně pasiv depozita</a:t>
            </a:r>
          </a:p>
          <a:p>
            <a:pPr>
              <a:buFont typeface="Arial" charset="0"/>
              <a:buChar char="•"/>
              <a:defRPr/>
            </a:pPr>
            <a:endParaRPr lang="cs-CZ" sz="2800" dirty="0"/>
          </a:p>
        </p:txBody>
      </p:sp>
      <p:sp>
        <p:nvSpPr>
          <p:cNvPr id="6" name="Nadpis 5"/>
          <p:cNvSpPr>
            <a:spLocks noGrp="1"/>
          </p:cNvSpPr>
          <p:nvPr>
            <p:ph type="title"/>
          </p:nvPr>
        </p:nvSpPr>
        <p:spPr>
          <a:xfrm>
            <a:off x="179512" y="195486"/>
            <a:ext cx="5904656" cy="507703"/>
          </a:xfrm>
        </p:spPr>
        <p:txBody>
          <a:bodyPr/>
          <a:lstStyle/>
          <a:p>
            <a:r>
              <a:rPr lang="pl-PL" b="1" dirty="0"/>
              <a:t>Úspory z rozsahu (3) – Pyle (1971)</a:t>
            </a:r>
            <a:endParaRPr lang="en-US" b="1" dirty="0"/>
          </a:p>
        </p:txBody>
      </p:sp>
      <p:graphicFrame>
        <p:nvGraphicFramePr>
          <p:cNvPr id="4" name="Object 1"/>
          <p:cNvGraphicFramePr>
            <a:graphicFrameLocks noChangeAspect="1"/>
          </p:cNvGraphicFramePr>
          <p:nvPr/>
        </p:nvGraphicFramePr>
        <p:xfrm>
          <a:off x="1619672" y="1419622"/>
          <a:ext cx="1392238" cy="474663"/>
        </p:xfrm>
        <a:graphic>
          <a:graphicData uri="http://schemas.openxmlformats.org/presentationml/2006/ole">
            <mc:AlternateContent xmlns:mc="http://schemas.openxmlformats.org/markup-compatibility/2006">
              <mc:Choice xmlns:v="urn:schemas-microsoft-com:vml" Requires="v">
                <p:oleObj spid="_x0000_s6146" name="Rovnice" r:id="rId4" imgW="558800" imgH="190500" progId="Equation.3">
                  <p:embed/>
                </p:oleObj>
              </mc:Choice>
              <mc:Fallback>
                <p:oleObj name="Rovnice" r:id="rId4" imgW="558800" imgH="190500" progId="Equation.3">
                  <p:embed/>
                  <p:pic>
                    <p:nvPicPr>
                      <p:cNvPr id="4"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419622"/>
                        <a:ext cx="1392238" cy="474663"/>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p:cNvGraphicFramePr>
            <a:graphicFrameLocks noChangeAspect="1"/>
          </p:cNvGraphicFramePr>
          <p:nvPr/>
        </p:nvGraphicFramePr>
        <p:xfrm>
          <a:off x="3779912" y="1449667"/>
          <a:ext cx="1868488" cy="474663"/>
        </p:xfrm>
        <a:graphic>
          <a:graphicData uri="http://schemas.openxmlformats.org/presentationml/2006/ole">
            <mc:AlternateContent xmlns:mc="http://schemas.openxmlformats.org/markup-compatibility/2006">
              <mc:Choice xmlns:v="urn:schemas-microsoft-com:vml" Requires="v">
                <p:oleObj spid="_x0000_s6147" name="Rovnice" r:id="rId6" imgW="749300" imgH="190500" progId="Equation.3">
                  <p:embed/>
                </p:oleObj>
              </mc:Choice>
              <mc:Fallback>
                <p:oleObj name="Rovnice" r:id="rId6" imgW="749300" imgH="190500" progId="Equation.3">
                  <p:embed/>
                  <p:pic>
                    <p:nvPicPr>
                      <p:cNvPr id="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912" y="1449667"/>
                        <a:ext cx="1868488" cy="474663"/>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nvGraphicFramePr>
        <p:xfrm>
          <a:off x="1403648" y="2442431"/>
          <a:ext cx="1141412" cy="474662"/>
        </p:xfrm>
        <a:graphic>
          <a:graphicData uri="http://schemas.openxmlformats.org/presentationml/2006/ole">
            <mc:AlternateContent xmlns:mc="http://schemas.openxmlformats.org/markup-compatibility/2006">
              <mc:Choice xmlns:v="urn:schemas-microsoft-com:vml" Requires="v">
                <p:oleObj spid="_x0000_s6148" name="Rovnice" r:id="rId8" imgW="457200" imgH="190500" progId="Equation.3">
                  <p:embed/>
                </p:oleObj>
              </mc:Choice>
              <mc:Fallback>
                <p:oleObj name="Rovnice" r:id="rId8" imgW="457200" imgH="190500" progId="Equation.3">
                  <p:embed/>
                  <p:pic>
                    <p:nvPicPr>
                      <p:cNvPr id="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648" y="2442431"/>
                        <a:ext cx="1141412" cy="47466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3394584" y="2442431"/>
          <a:ext cx="1141412" cy="474662"/>
        </p:xfrm>
        <a:graphic>
          <a:graphicData uri="http://schemas.openxmlformats.org/presentationml/2006/ole">
            <mc:AlternateContent xmlns:mc="http://schemas.openxmlformats.org/markup-compatibility/2006">
              <mc:Choice xmlns:v="urn:schemas-microsoft-com:vml" Requires="v">
                <p:oleObj spid="_x0000_s6149" name="Rovnice" r:id="rId10" imgW="457200" imgH="190500" progId="Equation.3">
                  <p:embed/>
                </p:oleObj>
              </mc:Choice>
              <mc:Fallback>
                <p:oleObj name="Rovnice" r:id="rId10" imgW="457200" imgH="190500" progId="Equation.3">
                  <p:embed/>
                  <p:pic>
                    <p:nvPicPr>
                      <p:cNvPr id="8"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94584" y="2442431"/>
                        <a:ext cx="1141412" cy="474662"/>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3245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sz="2800" dirty="0"/>
              <a:t>náklady společné produkce jsou nižší než suma nákladů samostatných, resp. společná produkce je vyšší než suma produktů jednotek, které operují samostatně</a:t>
            </a:r>
          </a:p>
          <a:p>
            <a:r>
              <a:rPr lang="cs-CZ" sz="2800" dirty="0"/>
              <a:t>spojeny s existencí fixních transakčních nákladů a také s růstem výnosů z transakční technologie</a:t>
            </a:r>
          </a:p>
          <a:p>
            <a:r>
              <a:rPr lang="cs-CZ" sz="2800" dirty="0"/>
              <a:t>taktéž se jich týká zabezpečování likvidity a sdílení informací</a:t>
            </a:r>
          </a:p>
        </p:txBody>
      </p:sp>
      <p:sp>
        <p:nvSpPr>
          <p:cNvPr id="6" name="Nadpis 5"/>
          <p:cNvSpPr>
            <a:spLocks noGrp="1"/>
          </p:cNvSpPr>
          <p:nvPr>
            <p:ph type="title"/>
          </p:nvPr>
        </p:nvSpPr>
        <p:spPr>
          <a:xfrm>
            <a:off x="179512" y="195486"/>
            <a:ext cx="5904656" cy="507703"/>
          </a:xfrm>
        </p:spPr>
        <p:txBody>
          <a:bodyPr/>
          <a:lstStyle/>
          <a:p>
            <a:r>
              <a:rPr lang="cs-CZ" b="1" dirty="0"/>
              <a:t>Úspory ze sortimentu</a:t>
            </a:r>
            <a:endParaRPr lang="en-US" b="1" dirty="0"/>
          </a:p>
        </p:txBody>
      </p:sp>
    </p:spTree>
    <p:extLst>
      <p:ext uri="{BB962C8B-B14F-4D97-AF65-F5344CB8AC3E}">
        <p14:creationId xmlns:p14="http://schemas.microsoft.com/office/powerpoint/2010/main" val="1895003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sz="2400" dirty="0"/>
              <a:t>předpoklady: 1 zboží, 3 časová období (</a:t>
            </a:r>
            <a:r>
              <a:rPr lang="cs-CZ" sz="2400" i="1" dirty="0"/>
              <a:t>t = 0, 1, 2</a:t>
            </a:r>
            <a:r>
              <a:rPr lang="cs-CZ" sz="2400" dirty="0"/>
              <a:t>)</a:t>
            </a:r>
          </a:p>
          <a:p>
            <a:r>
              <a:rPr lang="cs-CZ" sz="2400" dirty="0"/>
              <a:t>každý subjekt má v čase </a:t>
            </a:r>
            <a:r>
              <a:rPr lang="cs-CZ" sz="2400" i="1" dirty="0"/>
              <a:t>t = 0 </a:t>
            </a:r>
            <a:r>
              <a:rPr lang="cs-CZ" sz="2400" dirty="0"/>
              <a:t>jednotku zboží, toto zboží bude spotřebovávat dříve (v čase </a:t>
            </a:r>
            <a:r>
              <a:rPr lang="cs-CZ" sz="2400" i="1" dirty="0"/>
              <a:t>t = 1</a:t>
            </a:r>
            <a:r>
              <a:rPr lang="cs-CZ" sz="2400" dirty="0"/>
              <a:t>) nebo později</a:t>
            </a:r>
            <a:r>
              <a:rPr lang="cs-CZ" sz="2400" i="1" dirty="0"/>
              <a:t> </a:t>
            </a:r>
            <a:r>
              <a:rPr lang="cs-CZ" sz="2400" dirty="0"/>
              <a:t>(v </a:t>
            </a:r>
            <a:r>
              <a:rPr lang="cs-CZ" sz="2400" i="1" dirty="0"/>
              <a:t>t = 2</a:t>
            </a:r>
            <a:r>
              <a:rPr lang="cs-CZ" sz="2400" dirty="0"/>
              <a:t>)</a:t>
            </a:r>
          </a:p>
          <a:p>
            <a:r>
              <a:rPr lang="cs-CZ" sz="2400" dirty="0"/>
              <a:t>očekávaný užitek spotřebitele: </a:t>
            </a:r>
          </a:p>
          <a:p>
            <a:endParaRPr lang="cs-CZ" sz="2400" dirty="0"/>
          </a:p>
          <a:p>
            <a:r>
              <a:rPr lang="cs-CZ" sz="2400" dirty="0"/>
              <a:t>zboží může být buď uchováno nebo může být v čase </a:t>
            </a:r>
            <a:r>
              <a:rPr lang="cs-CZ" sz="2400" i="1" dirty="0"/>
              <a:t>t = 0 </a:t>
            </a:r>
            <a:r>
              <a:rPr lang="cs-CZ" sz="2400" dirty="0"/>
              <a:t>investováno do dlouhodobé technologie, která vynese </a:t>
            </a:r>
            <a:r>
              <a:rPr lang="cs-CZ" sz="2400" i="1" dirty="0"/>
              <a:t>R˃1</a:t>
            </a:r>
            <a:r>
              <a:rPr lang="cs-CZ" sz="2400" dirty="0"/>
              <a:t> jednotek v čase </a:t>
            </a:r>
            <a:r>
              <a:rPr lang="cs-CZ" sz="2400" i="1" dirty="0"/>
              <a:t>t = 2</a:t>
            </a:r>
            <a:r>
              <a:rPr lang="cs-CZ" sz="2400" dirty="0"/>
              <a:t>, avšak pouze </a:t>
            </a:r>
            <a:r>
              <a:rPr lang="cs-CZ" sz="2400" i="1" dirty="0"/>
              <a:t>L˂1</a:t>
            </a:r>
            <a:r>
              <a:rPr lang="cs-CZ" sz="2400" dirty="0"/>
              <a:t> jednotek, bude-li likvidována už v čase </a:t>
            </a:r>
            <a:r>
              <a:rPr lang="cs-CZ" sz="2400" i="1" dirty="0"/>
              <a:t>t = 1</a:t>
            </a:r>
          </a:p>
        </p:txBody>
      </p:sp>
      <p:sp>
        <p:nvSpPr>
          <p:cNvPr id="6" name="Nadpis 5"/>
          <p:cNvSpPr>
            <a:spLocks noGrp="1"/>
          </p:cNvSpPr>
          <p:nvPr>
            <p:ph type="title"/>
          </p:nvPr>
        </p:nvSpPr>
        <p:spPr>
          <a:xfrm>
            <a:off x="179512" y="195487"/>
            <a:ext cx="7704856" cy="504056"/>
          </a:xfrm>
        </p:spPr>
        <p:txBody>
          <a:bodyPr/>
          <a:lstStyle/>
          <a:p>
            <a:r>
              <a:rPr lang="cs-CZ" altLang="cs-CZ" b="1" dirty="0"/>
              <a:t>Zabezpečování likvidity – </a:t>
            </a:r>
            <a:r>
              <a:rPr lang="cs-CZ" altLang="cs-CZ" b="1" dirty="0" err="1"/>
              <a:t>Bryant</a:t>
            </a:r>
            <a:r>
              <a:rPr lang="cs-CZ" altLang="cs-CZ" b="1" dirty="0"/>
              <a:t> (1980) (1)</a:t>
            </a:r>
            <a:endParaRPr lang="en-US" dirty="0"/>
          </a:p>
        </p:txBody>
      </p:sp>
      <p:graphicFrame>
        <p:nvGraphicFramePr>
          <p:cNvPr id="4" name="Object 5"/>
          <p:cNvGraphicFramePr>
            <a:graphicFrameLocks noChangeAspect="1"/>
          </p:cNvGraphicFramePr>
          <p:nvPr/>
        </p:nvGraphicFramePr>
        <p:xfrm>
          <a:off x="4427984" y="2211710"/>
          <a:ext cx="2736304" cy="484554"/>
        </p:xfrm>
        <a:graphic>
          <a:graphicData uri="http://schemas.openxmlformats.org/presentationml/2006/ole">
            <mc:AlternateContent xmlns:mc="http://schemas.openxmlformats.org/markup-compatibility/2006">
              <mc:Choice xmlns:v="urn:schemas-microsoft-com:vml" Requires="v">
                <p:oleObj spid="_x0000_s7170" name="Rovnice" r:id="rId4" imgW="1218671" imgH="215806" progId="Equation.3">
                  <p:embed/>
                </p:oleObj>
              </mc:Choice>
              <mc:Fallback>
                <p:oleObj name="Rovnice" r:id="rId4" imgW="1218671" imgH="215806" progId="Equation.3">
                  <p:embed/>
                  <p:pic>
                    <p:nvPicPr>
                      <p:cNvPr id="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2211710"/>
                        <a:ext cx="2736304" cy="484554"/>
                      </a:xfrm>
                      <a:prstGeom prst="rect">
                        <a:avLst/>
                      </a:prstGeom>
                      <a:noFill/>
                      <a:ln w="9525">
                        <a:solidFill>
                          <a:srgbClr val="003300"/>
                        </a:solidFill>
                        <a:miter lim="800000"/>
                        <a:headEnd/>
                        <a:tailEnd/>
                      </a:ln>
                    </p:spPr>
                  </p:pic>
                </p:oleObj>
              </mc:Fallback>
            </mc:AlternateContent>
          </a:graphicData>
        </a:graphic>
      </p:graphicFrame>
    </p:spTree>
    <p:extLst>
      <p:ext uri="{BB962C8B-B14F-4D97-AF65-F5344CB8AC3E}">
        <p14:creationId xmlns:p14="http://schemas.microsoft.com/office/powerpoint/2010/main" val="318392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 name="Obrázek 6"/>
          <p:cNvPicPr>
            <a:picLocks noChangeAspect="1"/>
          </p:cNvPicPr>
          <p:nvPr/>
        </p:nvPicPr>
        <p:blipFill>
          <a:blip r:embed="rId3"/>
          <a:stretch>
            <a:fillRect/>
          </a:stretch>
        </p:blipFill>
        <p:spPr>
          <a:xfrm>
            <a:off x="683568" y="1203598"/>
            <a:ext cx="7732605" cy="3777602"/>
          </a:xfrm>
          <a:prstGeom prst="rect">
            <a:avLst/>
          </a:prstGeom>
        </p:spPr>
      </p:pic>
    </p:spTree>
    <p:extLst>
      <p:ext uri="{BB962C8B-B14F-4D97-AF65-F5344CB8AC3E}">
        <p14:creationId xmlns:p14="http://schemas.microsoft.com/office/powerpoint/2010/main" val="23324997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sz="2000" dirty="0"/>
              <a:t>pokud subjekt rozhoduje sám za sebe, nezávisle na ostatních volí I, které bude investovat do nelikvidní technologie tak, aby maximalizoval svou funkci užitku za podmínek těchto rovnic:</a:t>
            </a:r>
          </a:p>
          <a:p>
            <a:endParaRPr lang="cs-CZ" sz="2000" dirty="0"/>
          </a:p>
          <a:p>
            <a:pPr lvl="3"/>
            <a:endParaRPr lang="cs-CZ" dirty="0"/>
          </a:p>
          <a:p>
            <a:r>
              <a:rPr lang="cs-CZ" sz="2000" dirty="0"/>
              <a:t>pokud je v modelu i finanční trh, existuje dluhopis s cenou </a:t>
            </a:r>
            <a:r>
              <a:rPr lang="cs-CZ" sz="2000" i="1" dirty="0"/>
              <a:t>p</a:t>
            </a:r>
            <a:r>
              <a:rPr lang="cs-CZ" sz="2000" dirty="0"/>
              <a:t>, který slibuje spotřebu jednotky zboží v čase </a:t>
            </a:r>
            <a:r>
              <a:rPr lang="cs-CZ" sz="2000" i="1" dirty="0"/>
              <a:t>t = 2</a:t>
            </a:r>
            <a:r>
              <a:rPr lang="cs-CZ" sz="2000" dirty="0"/>
              <a:t>, spotřebitel do něj investuje v čase </a:t>
            </a:r>
            <a:r>
              <a:rPr lang="cs-CZ" sz="2000" i="1" dirty="0"/>
              <a:t>t = 0</a:t>
            </a:r>
          </a:p>
          <a:p>
            <a:r>
              <a:rPr lang="cs-CZ" sz="2000" dirty="0"/>
              <a:t>při spotřebě v čase </a:t>
            </a:r>
            <a:r>
              <a:rPr lang="cs-CZ" sz="2000" i="1" dirty="0"/>
              <a:t>t = 1</a:t>
            </a:r>
            <a:r>
              <a:rPr lang="cs-CZ" sz="2000" dirty="0"/>
              <a:t> získá:</a:t>
            </a:r>
          </a:p>
          <a:p>
            <a:endParaRPr lang="cs-CZ" sz="2000" dirty="0"/>
          </a:p>
          <a:p>
            <a:r>
              <a:rPr lang="cs-CZ" sz="2000" dirty="0"/>
              <a:t>při spotřebě v čase </a:t>
            </a:r>
            <a:r>
              <a:rPr lang="cs-CZ" sz="2000" i="1" dirty="0"/>
              <a:t>t = 2</a:t>
            </a:r>
            <a:r>
              <a:rPr lang="cs-CZ" sz="2000" dirty="0"/>
              <a:t> získá:</a:t>
            </a:r>
          </a:p>
        </p:txBody>
      </p:sp>
      <p:sp>
        <p:nvSpPr>
          <p:cNvPr id="6" name="Nadpis 5"/>
          <p:cNvSpPr>
            <a:spLocks noGrp="1"/>
          </p:cNvSpPr>
          <p:nvPr>
            <p:ph type="title"/>
          </p:nvPr>
        </p:nvSpPr>
        <p:spPr>
          <a:xfrm>
            <a:off x="179512" y="195487"/>
            <a:ext cx="7704856" cy="504056"/>
          </a:xfrm>
        </p:spPr>
        <p:txBody>
          <a:bodyPr/>
          <a:lstStyle/>
          <a:p>
            <a:r>
              <a:rPr lang="cs-CZ" altLang="cs-CZ" b="1" dirty="0"/>
              <a:t>Zabezpečování likvidity – </a:t>
            </a:r>
            <a:r>
              <a:rPr lang="cs-CZ" altLang="cs-CZ" b="1" dirty="0" err="1"/>
              <a:t>Bryant</a:t>
            </a:r>
            <a:r>
              <a:rPr lang="cs-CZ" altLang="cs-CZ" b="1" dirty="0"/>
              <a:t> (1980) (2)</a:t>
            </a:r>
            <a:endParaRPr lang="en-US" dirty="0"/>
          </a:p>
        </p:txBody>
      </p:sp>
      <p:graphicFrame>
        <p:nvGraphicFramePr>
          <p:cNvPr id="5" name="Object 3"/>
          <p:cNvGraphicFramePr>
            <a:graphicFrameLocks noChangeAspect="1"/>
          </p:cNvGraphicFramePr>
          <p:nvPr/>
        </p:nvGraphicFramePr>
        <p:xfrm>
          <a:off x="539552" y="1923678"/>
          <a:ext cx="3600400" cy="442102"/>
        </p:xfrm>
        <a:graphic>
          <a:graphicData uri="http://schemas.openxmlformats.org/presentationml/2006/ole">
            <mc:AlternateContent xmlns:mc="http://schemas.openxmlformats.org/markup-compatibility/2006">
              <mc:Choice xmlns:v="urn:schemas-microsoft-com:vml" Requires="v">
                <p:oleObj spid="_x0000_s8194" name="Rovnice" r:id="rId4" imgW="1548728" imgH="190417" progId="Equation.3">
                  <p:embed/>
                </p:oleObj>
              </mc:Choice>
              <mc:Fallback>
                <p:oleObj name="Rovnice" r:id="rId4" imgW="1548728" imgH="190417" progId="Equation.3">
                  <p:embed/>
                  <p:pic>
                    <p:nvPicPr>
                      <p:cNvPr id="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923678"/>
                        <a:ext cx="3600400" cy="442102"/>
                      </a:xfrm>
                      <a:prstGeom prst="rect">
                        <a:avLst/>
                      </a:prstGeom>
                      <a:noFill/>
                      <a:ln w="9525">
                        <a:solidFill>
                          <a:srgbClr val="003300"/>
                        </a:solidFill>
                        <a:miter lim="800000"/>
                        <a:headEnd/>
                        <a:tailEnd/>
                      </a:ln>
                    </p:spPr>
                  </p:pic>
                </p:oleObj>
              </mc:Fallback>
            </mc:AlternateContent>
          </a:graphicData>
        </a:graphic>
      </p:graphicFrame>
      <p:graphicFrame>
        <p:nvGraphicFramePr>
          <p:cNvPr id="7" name="Object 5"/>
          <p:cNvGraphicFramePr>
            <a:graphicFrameLocks noChangeAspect="1"/>
          </p:cNvGraphicFramePr>
          <p:nvPr/>
        </p:nvGraphicFramePr>
        <p:xfrm>
          <a:off x="4539991" y="1923678"/>
          <a:ext cx="3804445" cy="442102"/>
        </p:xfrm>
        <a:graphic>
          <a:graphicData uri="http://schemas.openxmlformats.org/presentationml/2006/ole">
            <mc:AlternateContent xmlns:mc="http://schemas.openxmlformats.org/markup-compatibility/2006">
              <mc:Choice xmlns:v="urn:schemas-microsoft-com:vml" Requires="v">
                <p:oleObj spid="_x0000_s8195" name="Rovnice" r:id="rId6" imgW="1638300" imgH="190500" progId="Equation.3">
                  <p:embed/>
                </p:oleObj>
              </mc:Choice>
              <mc:Fallback>
                <p:oleObj name="Rovnice" r:id="rId6" imgW="1638300" imgH="190500" progId="Equation.3">
                  <p:embed/>
                  <p:pic>
                    <p:nvPicPr>
                      <p:cNvPr id="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9991" y="1923678"/>
                        <a:ext cx="3804445" cy="442102"/>
                      </a:xfrm>
                      <a:prstGeom prst="rect">
                        <a:avLst/>
                      </a:prstGeom>
                      <a:noFill/>
                      <a:ln w="9525">
                        <a:solidFill>
                          <a:srgbClr val="003300"/>
                        </a:solidFill>
                        <a:miter lim="800000"/>
                        <a:headEnd/>
                        <a:tailEnd/>
                      </a:ln>
                    </p:spPr>
                  </p:pic>
                </p:oleObj>
              </mc:Fallback>
            </mc:AlternateContent>
          </a:graphicData>
        </a:graphic>
      </p:graphicFrame>
      <p:graphicFrame>
        <p:nvGraphicFramePr>
          <p:cNvPr id="8" name="Object 7"/>
          <p:cNvGraphicFramePr>
            <a:graphicFrameLocks noChangeAspect="1"/>
          </p:cNvGraphicFramePr>
          <p:nvPr/>
        </p:nvGraphicFramePr>
        <p:xfrm>
          <a:off x="3779912" y="3260559"/>
          <a:ext cx="1656234" cy="388098"/>
        </p:xfrm>
        <a:graphic>
          <a:graphicData uri="http://schemas.openxmlformats.org/presentationml/2006/ole">
            <mc:AlternateContent xmlns:mc="http://schemas.openxmlformats.org/markup-compatibility/2006">
              <mc:Choice xmlns:v="urn:schemas-microsoft-com:vml" Requires="v">
                <p:oleObj spid="_x0000_s8196" name="Rovnice" r:id="rId8" imgW="812447" imgH="190417" progId="Equation.3">
                  <p:embed/>
                </p:oleObj>
              </mc:Choice>
              <mc:Fallback>
                <p:oleObj name="Rovnice" r:id="rId8" imgW="812447" imgH="190417" progId="Equation.3">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9912" y="3260559"/>
                        <a:ext cx="1656234" cy="388098"/>
                      </a:xfrm>
                      <a:prstGeom prst="rect">
                        <a:avLst/>
                      </a:prstGeom>
                      <a:noFill/>
                      <a:ln w="9525">
                        <a:solidFill>
                          <a:srgbClr val="003300"/>
                        </a:solidFill>
                        <a:miter lim="800000"/>
                        <a:headEnd/>
                        <a:tailEnd/>
                      </a:ln>
                    </p:spPr>
                  </p:pic>
                </p:oleObj>
              </mc:Fallback>
            </mc:AlternateContent>
          </a:graphicData>
        </a:graphic>
      </p:graphicFrame>
      <p:graphicFrame>
        <p:nvGraphicFramePr>
          <p:cNvPr id="9" name="Object 9"/>
          <p:cNvGraphicFramePr>
            <a:graphicFrameLocks noChangeAspect="1"/>
          </p:cNvGraphicFramePr>
          <p:nvPr/>
        </p:nvGraphicFramePr>
        <p:xfrm>
          <a:off x="3771846" y="3942227"/>
          <a:ext cx="2925143" cy="697953"/>
        </p:xfrm>
        <a:graphic>
          <a:graphicData uri="http://schemas.openxmlformats.org/presentationml/2006/ole">
            <mc:AlternateContent xmlns:mc="http://schemas.openxmlformats.org/markup-compatibility/2006">
              <mc:Choice xmlns:v="urn:schemas-microsoft-com:vml" Requires="v">
                <p:oleObj spid="_x0000_s8197" name="Rovnice" r:id="rId10" imgW="1600200" imgH="381000" progId="Equation.3">
                  <p:embed/>
                </p:oleObj>
              </mc:Choice>
              <mc:Fallback>
                <p:oleObj name="Rovnice" r:id="rId10" imgW="1600200" imgH="381000" progId="Equation.3">
                  <p:embed/>
                  <p:pic>
                    <p:nvPicPr>
                      <p:cNvPr id="9"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71846" y="3942227"/>
                        <a:ext cx="2925143" cy="697953"/>
                      </a:xfrm>
                      <a:prstGeom prst="rect">
                        <a:avLst/>
                      </a:prstGeom>
                      <a:noFill/>
                      <a:ln w="9525">
                        <a:solidFill>
                          <a:srgbClr val="003300"/>
                        </a:solidFill>
                        <a:miter lim="800000"/>
                        <a:headEnd/>
                        <a:tailEnd/>
                      </a:ln>
                    </p:spPr>
                  </p:pic>
                </p:oleObj>
              </mc:Fallback>
            </mc:AlternateContent>
          </a:graphicData>
        </a:graphic>
      </p:graphicFrame>
    </p:spTree>
    <p:extLst>
      <p:ext uri="{BB962C8B-B14F-4D97-AF65-F5344CB8AC3E}">
        <p14:creationId xmlns:p14="http://schemas.microsoft.com/office/powerpoint/2010/main" val="104144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sz="2800" dirty="0"/>
              <a:t>trh však přesto tímto způsobem nefunguje </a:t>
            </a:r>
            <a:r>
              <a:rPr lang="cs-CZ" sz="2800" dirty="0" err="1"/>
              <a:t>Pareto</a:t>
            </a:r>
            <a:r>
              <a:rPr lang="cs-CZ" sz="2800" dirty="0"/>
              <a:t> efektivně – trh s dluhopisem nestačí na efektivní sdílení rizika </a:t>
            </a:r>
            <a:r>
              <a:rPr lang="cs-CZ" sz="2800" dirty="0">
                <a:latin typeface="Times New Roman" pitchFamily="18" charset="0"/>
                <a:cs typeface="Times New Roman" pitchFamily="18" charset="0"/>
              </a:rPr>
              <a:t>→ </a:t>
            </a:r>
            <a:r>
              <a:rPr lang="cs-CZ" sz="2800" dirty="0"/>
              <a:t>vzniká prostor pro finanční zprostředkovatele:</a:t>
            </a:r>
          </a:p>
          <a:p>
            <a:pPr lvl="1"/>
            <a:r>
              <a:rPr lang="cs-CZ" sz="2600" dirty="0"/>
              <a:t>banka nabídne finanční produkt: depozita na požádání: výměnou za jednotku depozita v období </a:t>
            </a:r>
            <a:r>
              <a:rPr lang="cs-CZ" sz="2600" i="1" dirty="0"/>
              <a:t>t = 0 </a:t>
            </a:r>
            <a:r>
              <a:rPr lang="cs-CZ" sz="2600" dirty="0"/>
              <a:t>vkladatel získá buď </a:t>
            </a:r>
            <a:r>
              <a:rPr lang="cs-CZ" sz="2600" i="1" dirty="0"/>
              <a:t>C</a:t>
            </a:r>
            <a:r>
              <a:rPr lang="cs-CZ" sz="2600" i="1" baseline="-25000" dirty="0"/>
              <a:t>1</a:t>
            </a:r>
            <a:r>
              <a:rPr lang="cs-CZ" sz="2600" dirty="0"/>
              <a:t> v</a:t>
            </a:r>
            <a:r>
              <a:rPr lang="cs-CZ" sz="2600" i="1" dirty="0"/>
              <a:t> t = 1 </a:t>
            </a:r>
            <a:r>
              <a:rPr lang="cs-CZ" sz="2600" dirty="0"/>
              <a:t>nebo </a:t>
            </a:r>
            <a:r>
              <a:rPr lang="cs-CZ" sz="2600" i="1" dirty="0"/>
              <a:t>C</a:t>
            </a:r>
            <a:r>
              <a:rPr lang="cs-CZ" sz="2600" i="1" baseline="-25000" dirty="0"/>
              <a:t>2</a:t>
            </a:r>
            <a:r>
              <a:rPr lang="cs-CZ" sz="2600" dirty="0"/>
              <a:t> v </a:t>
            </a:r>
            <a:r>
              <a:rPr lang="cs-CZ" sz="2600" i="1" dirty="0"/>
              <a:t>t = 2</a:t>
            </a:r>
          </a:p>
          <a:p>
            <a:pPr lvl="1"/>
            <a:r>
              <a:rPr lang="cs-CZ" sz="2600" dirty="0"/>
              <a:t>banka si část prostředků ponechá v likvidní podobě a zbytek investuje do nelikvidní technologie </a:t>
            </a:r>
          </a:p>
        </p:txBody>
      </p:sp>
      <p:sp>
        <p:nvSpPr>
          <p:cNvPr id="6" name="Nadpis 5"/>
          <p:cNvSpPr>
            <a:spLocks noGrp="1"/>
          </p:cNvSpPr>
          <p:nvPr>
            <p:ph type="title"/>
          </p:nvPr>
        </p:nvSpPr>
        <p:spPr>
          <a:xfrm>
            <a:off x="179512" y="195487"/>
            <a:ext cx="7704856" cy="504056"/>
          </a:xfrm>
        </p:spPr>
        <p:txBody>
          <a:bodyPr/>
          <a:lstStyle/>
          <a:p>
            <a:r>
              <a:rPr lang="cs-CZ" altLang="cs-CZ" b="1" dirty="0"/>
              <a:t>Zabezpečování likvidity – </a:t>
            </a:r>
            <a:r>
              <a:rPr lang="cs-CZ" altLang="cs-CZ" b="1" dirty="0" err="1"/>
              <a:t>Bryant</a:t>
            </a:r>
            <a:r>
              <a:rPr lang="cs-CZ" altLang="cs-CZ" b="1" dirty="0"/>
              <a:t> (1980) (3)</a:t>
            </a:r>
            <a:endParaRPr lang="en-US" dirty="0"/>
          </a:p>
        </p:txBody>
      </p:sp>
    </p:spTree>
    <p:extLst>
      <p:ext uri="{BB962C8B-B14F-4D97-AF65-F5344CB8AC3E}">
        <p14:creationId xmlns:p14="http://schemas.microsoft.com/office/powerpoint/2010/main" val="40577686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sz="2400" dirty="0"/>
              <a:t>předpoklad: podnikatelé mají lepší informace o svém projektu než investoři</a:t>
            </a:r>
          </a:p>
          <a:p>
            <a:r>
              <a:rPr lang="cs-CZ" sz="2400" dirty="0"/>
              <a:t>existence asymetrie informací může také generovat úspory ze sortimentu v oblasti depozitně-úvěrových produktů</a:t>
            </a:r>
          </a:p>
          <a:p>
            <a:r>
              <a:rPr lang="cs-CZ" sz="2400" dirty="0"/>
              <a:t>studie dokazují, že finanční zprostředkovatel (jakožto koalice věřitelů) dokáže snížit informační asymetrii a tím i zlepšit celkový výstup trhu</a:t>
            </a:r>
          </a:p>
          <a:p>
            <a:endParaRPr lang="cs-CZ" sz="2800" dirty="0"/>
          </a:p>
        </p:txBody>
      </p:sp>
      <p:sp>
        <p:nvSpPr>
          <p:cNvPr id="6" name="Nadpis 5"/>
          <p:cNvSpPr>
            <a:spLocks noGrp="1"/>
          </p:cNvSpPr>
          <p:nvPr>
            <p:ph type="title"/>
          </p:nvPr>
        </p:nvSpPr>
        <p:spPr>
          <a:xfrm>
            <a:off x="179512" y="195486"/>
            <a:ext cx="5904656" cy="507703"/>
          </a:xfrm>
        </p:spPr>
        <p:txBody>
          <a:bodyPr/>
          <a:lstStyle/>
          <a:p>
            <a:r>
              <a:rPr lang="cs-CZ" altLang="cs-CZ" b="1" dirty="0"/>
              <a:t>Sdílení informací</a:t>
            </a:r>
            <a:endParaRPr lang="en-US" dirty="0"/>
          </a:p>
        </p:txBody>
      </p:sp>
    </p:spTree>
    <p:extLst>
      <p:ext uri="{BB962C8B-B14F-4D97-AF65-F5344CB8AC3E}">
        <p14:creationId xmlns:p14="http://schemas.microsoft.com/office/powerpoint/2010/main" val="5073801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53228" y="771550"/>
            <a:ext cx="8856984" cy="3672408"/>
          </a:xfrm>
          <a:prstGeom prst="rect">
            <a:avLst/>
          </a:prstGeom>
        </p:spPr>
        <p:txBody>
          <a:bodyPr>
            <a:noAutofit/>
          </a:bodyPr>
          <a:lstStyle/>
          <a:p>
            <a:r>
              <a:rPr lang="cs-CZ" sz="2800" dirty="0"/>
              <a:t>monitorování zahrnuje:</a:t>
            </a:r>
          </a:p>
          <a:p>
            <a:pPr lvl="1"/>
            <a:r>
              <a:rPr lang="cs-CZ" sz="2400" dirty="0" err="1"/>
              <a:t>screening</a:t>
            </a:r>
            <a:r>
              <a:rPr lang="cs-CZ" sz="2400" dirty="0"/>
              <a:t> projektů – rozhodnout, zda financovat či nikoliv</a:t>
            </a:r>
          </a:p>
          <a:p>
            <a:pPr lvl="1"/>
            <a:r>
              <a:rPr lang="cs-CZ" sz="2400" dirty="0"/>
              <a:t>prevenci oportunistického chování dlužníků v průběhu realizace projektu</a:t>
            </a:r>
          </a:p>
          <a:p>
            <a:pPr lvl="1"/>
            <a:r>
              <a:rPr lang="cs-CZ" sz="2400" dirty="0"/>
              <a:t>aktivity, když dlužník neplní podmínky smlouvy</a:t>
            </a:r>
          </a:p>
          <a:p>
            <a:r>
              <a:rPr lang="cs-CZ" sz="2800" dirty="0"/>
              <a:t>může být prováděno přímo nebo specializovanými institucemi</a:t>
            </a:r>
          </a:p>
          <a:p>
            <a:r>
              <a:rPr lang="cs-CZ" sz="2800" dirty="0" err="1"/>
              <a:t>Diamond</a:t>
            </a:r>
            <a:r>
              <a:rPr lang="cs-CZ" sz="2800" dirty="0"/>
              <a:t> (1984) – banky mají v monitorovacích aktivitách komparativní výhodu</a:t>
            </a:r>
          </a:p>
        </p:txBody>
      </p:sp>
      <p:sp>
        <p:nvSpPr>
          <p:cNvPr id="6" name="Nadpis 5"/>
          <p:cNvSpPr>
            <a:spLocks noGrp="1"/>
          </p:cNvSpPr>
          <p:nvPr>
            <p:ph type="title"/>
          </p:nvPr>
        </p:nvSpPr>
        <p:spPr>
          <a:xfrm>
            <a:off x="179512" y="195487"/>
            <a:ext cx="7848872" cy="504055"/>
          </a:xfrm>
        </p:spPr>
        <p:txBody>
          <a:bodyPr/>
          <a:lstStyle/>
          <a:p>
            <a:r>
              <a:rPr lang="cs-CZ" altLang="cs-CZ" sz="2300" b="1" dirty="0"/>
              <a:t>Finanční zprostředkování jako delegované monitorování (1)</a:t>
            </a:r>
            <a:endParaRPr lang="en-US" sz="2300" dirty="0"/>
          </a:p>
        </p:txBody>
      </p:sp>
    </p:spTree>
    <p:extLst>
      <p:ext uri="{BB962C8B-B14F-4D97-AF65-F5344CB8AC3E}">
        <p14:creationId xmlns:p14="http://schemas.microsoft.com/office/powerpoint/2010/main" val="10385135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53228" y="771550"/>
            <a:ext cx="8856984" cy="3672408"/>
          </a:xfrm>
          <a:prstGeom prst="rect">
            <a:avLst/>
          </a:prstGeom>
        </p:spPr>
        <p:txBody>
          <a:bodyPr>
            <a:noAutofit/>
          </a:bodyPr>
          <a:lstStyle/>
          <a:p>
            <a:pPr>
              <a:buFont typeface="Arial" charset="0"/>
              <a:buChar char="•"/>
              <a:defRPr/>
            </a:pPr>
            <a:r>
              <a:rPr lang="cs-CZ" sz="2200" dirty="0"/>
              <a:t>předpoklady modelu </a:t>
            </a:r>
            <a:r>
              <a:rPr lang="cs-CZ" sz="2200" dirty="0" err="1"/>
              <a:t>Diamond</a:t>
            </a:r>
            <a:r>
              <a:rPr lang="cs-CZ" sz="2200" dirty="0"/>
              <a:t> (1984):</a:t>
            </a:r>
          </a:p>
          <a:p>
            <a:pPr lvl="1">
              <a:buFont typeface="Arial" charset="0"/>
              <a:buChar char="–"/>
              <a:defRPr/>
            </a:pPr>
            <a:r>
              <a:rPr lang="cs-CZ" sz="2000" dirty="0"/>
              <a:t>typická banka financuje mnoho projektů</a:t>
            </a:r>
          </a:p>
          <a:p>
            <a:pPr lvl="1">
              <a:buFont typeface="Arial" charset="0"/>
              <a:buChar char="–"/>
              <a:defRPr/>
            </a:pPr>
            <a:r>
              <a:rPr lang="cs-CZ" sz="2000" dirty="0"/>
              <a:t>investoři mají malou kapacitu</a:t>
            </a:r>
          </a:p>
          <a:p>
            <a:pPr lvl="1">
              <a:buFont typeface="Arial" charset="0"/>
              <a:buChar char="–"/>
              <a:defRPr/>
            </a:pPr>
            <a:r>
              <a:rPr lang="cs-CZ" sz="2000" dirty="0"/>
              <a:t>náklady delegování jsou nízké</a:t>
            </a:r>
          </a:p>
          <a:p>
            <a:pPr marL="342900" lvl="1" indent="-342900">
              <a:buFont typeface="Arial" charset="0"/>
              <a:buChar char="•"/>
              <a:defRPr/>
            </a:pPr>
            <a:r>
              <a:rPr lang="cs-CZ" sz="2200" i="1" dirty="0"/>
              <a:t>n</a:t>
            </a:r>
            <a:r>
              <a:rPr lang="cs-CZ" sz="2200" dirty="0"/>
              <a:t> identických firem hledá pro své projekty financování</a:t>
            </a:r>
          </a:p>
          <a:p>
            <a:pPr marL="342900" lvl="1" indent="-342900">
              <a:buFont typeface="Arial" charset="0"/>
              <a:buChar char="•"/>
              <a:defRPr/>
            </a:pPr>
            <a:r>
              <a:rPr lang="cs-CZ" sz="2200" dirty="0"/>
              <a:t>cash </a:t>
            </a:r>
            <a:r>
              <a:rPr lang="cs-CZ" sz="2200" dirty="0" err="1"/>
              <a:t>flow</a:t>
            </a:r>
            <a:r>
              <a:rPr lang="cs-CZ" sz="2200" dirty="0"/>
              <a:t> </a:t>
            </a:r>
            <a:r>
              <a:rPr lang="cs-CZ" sz="2200" i="1" dirty="0"/>
              <a:t>y</a:t>
            </a:r>
            <a:r>
              <a:rPr lang="cs-CZ" sz="2200" dirty="0"/>
              <a:t>, které firma získá ze své investice, zná pouze firma, věřitel nikoliv</a:t>
            </a:r>
          </a:p>
          <a:p>
            <a:pPr>
              <a:buFont typeface="Arial" charset="0"/>
              <a:buChar char="•"/>
              <a:defRPr/>
            </a:pPr>
            <a:r>
              <a:rPr lang="cs-CZ" sz="2200" dirty="0"/>
              <a:t>morální hazard lze odstranit přímým monitoringem (s náklady </a:t>
            </a:r>
            <a:r>
              <a:rPr lang="cs-CZ" sz="2200" i="1" dirty="0"/>
              <a:t>K</a:t>
            </a:r>
            <a:r>
              <a:rPr lang="cs-CZ" sz="2200" dirty="0"/>
              <a:t>) nebo nepřímým monitoringem s využitím zprostředkovatele (s nepeněžními náklady </a:t>
            </a:r>
            <a:r>
              <a:rPr lang="cs-CZ" sz="2200" i="1" dirty="0"/>
              <a:t>C</a:t>
            </a:r>
            <a:r>
              <a:rPr lang="cs-CZ" sz="2200" dirty="0"/>
              <a:t>), kde </a:t>
            </a:r>
            <a:r>
              <a:rPr lang="cs-CZ" sz="2200" i="1" dirty="0"/>
              <a:t>K ˂ C</a:t>
            </a:r>
          </a:p>
        </p:txBody>
      </p:sp>
      <p:sp>
        <p:nvSpPr>
          <p:cNvPr id="6" name="Nadpis 5"/>
          <p:cNvSpPr>
            <a:spLocks noGrp="1"/>
          </p:cNvSpPr>
          <p:nvPr>
            <p:ph type="title"/>
          </p:nvPr>
        </p:nvSpPr>
        <p:spPr>
          <a:xfrm>
            <a:off x="179512" y="195487"/>
            <a:ext cx="7848872" cy="504055"/>
          </a:xfrm>
        </p:spPr>
        <p:txBody>
          <a:bodyPr/>
          <a:lstStyle/>
          <a:p>
            <a:r>
              <a:rPr lang="cs-CZ" altLang="cs-CZ" sz="2300" b="1" dirty="0"/>
              <a:t>Finanční zprostředkování jako delegované monitorování (2)</a:t>
            </a:r>
            <a:endParaRPr lang="en-US" sz="2300" dirty="0"/>
          </a:p>
        </p:txBody>
      </p:sp>
    </p:spTree>
    <p:extLst>
      <p:ext uri="{BB962C8B-B14F-4D97-AF65-F5344CB8AC3E}">
        <p14:creationId xmlns:p14="http://schemas.microsoft.com/office/powerpoint/2010/main" val="35260205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53228" y="771550"/>
            <a:ext cx="8856984" cy="3672408"/>
          </a:xfrm>
          <a:prstGeom prst="rect">
            <a:avLst/>
          </a:prstGeom>
        </p:spPr>
        <p:txBody>
          <a:bodyPr>
            <a:noAutofit/>
          </a:bodyPr>
          <a:lstStyle/>
          <a:p>
            <a:r>
              <a:rPr lang="cs-CZ" sz="2400" dirty="0"/>
              <a:t>přímé financování: náklady </a:t>
            </a:r>
            <a:r>
              <a:rPr lang="cs-CZ" sz="2400" i="1" dirty="0" err="1"/>
              <a:t>mnK</a:t>
            </a:r>
            <a:r>
              <a:rPr lang="cs-CZ" sz="2400" dirty="0"/>
              <a:t> </a:t>
            </a:r>
          </a:p>
        </p:txBody>
      </p:sp>
      <p:sp>
        <p:nvSpPr>
          <p:cNvPr id="6" name="Nadpis 5"/>
          <p:cNvSpPr>
            <a:spLocks noGrp="1"/>
          </p:cNvSpPr>
          <p:nvPr>
            <p:ph type="title"/>
          </p:nvPr>
        </p:nvSpPr>
        <p:spPr>
          <a:xfrm>
            <a:off x="179512" y="195487"/>
            <a:ext cx="7848872" cy="504055"/>
          </a:xfrm>
        </p:spPr>
        <p:txBody>
          <a:bodyPr/>
          <a:lstStyle/>
          <a:p>
            <a:r>
              <a:rPr lang="cs-CZ" altLang="cs-CZ" sz="2300" b="1" dirty="0"/>
              <a:t>Finanční zprostředkování jako delegované monitorování (3)</a:t>
            </a:r>
            <a:endParaRPr lang="en-US" sz="2300" dirty="0"/>
          </a:p>
        </p:txBody>
      </p:sp>
      <p:pic>
        <p:nvPicPr>
          <p:cNvPr id="4" name="Picture 5"/>
          <p:cNvPicPr>
            <a:picLocks noChangeAspect="1" noChangeArrowheads="1"/>
          </p:cNvPicPr>
          <p:nvPr/>
        </p:nvPicPr>
        <p:blipFill>
          <a:blip r:embed="rId3" cstate="print"/>
          <a:srcRect/>
          <a:stretch>
            <a:fillRect/>
          </a:stretch>
        </p:blipFill>
        <p:spPr bwMode="auto">
          <a:xfrm>
            <a:off x="1252531" y="1419621"/>
            <a:ext cx="6415813" cy="3120903"/>
          </a:xfrm>
          <a:prstGeom prst="rect">
            <a:avLst/>
          </a:prstGeom>
          <a:noFill/>
          <a:ln w="9525">
            <a:noFill/>
            <a:miter lim="800000"/>
            <a:headEnd/>
            <a:tailEnd/>
          </a:ln>
        </p:spPr>
      </p:pic>
    </p:spTree>
    <p:extLst>
      <p:ext uri="{BB962C8B-B14F-4D97-AF65-F5344CB8AC3E}">
        <p14:creationId xmlns:p14="http://schemas.microsoft.com/office/powerpoint/2010/main" val="353666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53228" y="771550"/>
            <a:ext cx="8856984" cy="3672408"/>
          </a:xfrm>
          <a:prstGeom prst="rect">
            <a:avLst/>
          </a:prstGeom>
        </p:spPr>
        <p:txBody>
          <a:bodyPr>
            <a:noAutofit/>
          </a:bodyPr>
          <a:lstStyle/>
          <a:p>
            <a:r>
              <a:rPr lang="cs-CZ" sz="2400" dirty="0"/>
              <a:t>delegované monitorování: náklady </a:t>
            </a:r>
            <a:r>
              <a:rPr lang="cs-CZ" sz="2400" i="1" dirty="0" err="1"/>
              <a:t>nK+C</a:t>
            </a:r>
            <a:r>
              <a:rPr lang="cs-CZ" sz="2400" i="1" baseline="-25000" dirty="0" err="1"/>
              <a:t>n</a:t>
            </a:r>
            <a:r>
              <a:rPr lang="cs-CZ" sz="2400" dirty="0"/>
              <a:t> </a:t>
            </a:r>
            <a:endParaRPr lang="cs-CZ" sz="2400" i="1" dirty="0"/>
          </a:p>
        </p:txBody>
      </p:sp>
      <p:sp>
        <p:nvSpPr>
          <p:cNvPr id="6" name="Nadpis 5"/>
          <p:cNvSpPr>
            <a:spLocks noGrp="1"/>
          </p:cNvSpPr>
          <p:nvPr>
            <p:ph type="title"/>
          </p:nvPr>
        </p:nvSpPr>
        <p:spPr>
          <a:xfrm>
            <a:off x="179512" y="195487"/>
            <a:ext cx="7848872" cy="504055"/>
          </a:xfrm>
        </p:spPr>
        <p:txBody>
          <a:bodyPr/>
          <a:lstStyle/>
          <a:p>
            <a:r>
              <a:rPr lang="cs-CZ" altLang="cs-CZ" sz="2300" b="1" dirty="0"/>
              <a:t>Finanční zprostředkování jako delegované monitorování (4)</a:t>
            </a:r>
            <a:endParaRPr lang="en-US" sz="2300" dirty="0"/>
          </a:p>
        </p:txBody>
      </p:sp>
      <p:pic>
        <p:nvPicPr>
          <p:cNvPr id="5" name="Picture 7"/>
          <p:cNvPicPr>
            <a:picLocks noChangeAspect="1" noChangeArrowheads="1"/>
          </p:cNvPicPr>
          <p:nvPr/>
        </p:nvPicPr>
        <p:blipFill>
          <a:blip r:embed="rId3" cstate="print"/>
          <a:srcRect/>
          <a:stretch>
            <a:fillRect/>
          </a:stretch>
        </p:blipFill>
        <p:spPr bwMode="auto">
          <a:xfrm>
            <a:off x="1187624" y="1347892"/>
            <a:ext cx="6007102" cy="3168074"/>
          </a:xfrm>
          <a:prstGeom prst="rect">
            <a:avLst/>
          </a:prstGeom>
          <a:noFill/>
          <a:ln w="9525">
            <a:noFill/>
            <a:miter lim="800000"/>
            <a:headEnd/>
            <a:tailEnd/>
          </a:ln>
        </p:spPr>
      </p:pic>
    </p:spTree>
    <p:extLst>
      <p:ext uri="{BB962C8B-B14F-4D97-AF65-F5344CB8AC3E}">
        <p14:creationId xmlns:p14="http://schemas.microsoft.com/office/powerpoint/2010/main" val="125896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53228" y="771550"/>
            <a:ext cx="8856984" cy="3672408"/>
          </a:xfrm>
          <a:prstGeom prst="rect">
            <a:avLst/>
          </a:prstGeom>
        </p:spPr>
        <p:txBody>
          <a:bodyPr>
            <a:noAutofit/>
          </a:bodyPr>
          <a:lstStyle/>
          <a:p>
            <a:r>
              <a:rPr lang="cs-CZ" sz="2400" dirty="0"/>
              <a:t>pokud platí</a:t>
            </a:r>
          </a:p>
          <a:p>
            <a:endParaRPr lang="cs-CZ" sz="2400" dirty="0"/>
          </a:p>
          <a:p>
            <a:endParaRPr lang="cs-CZ" sz="2400" dirty="0"/>
          </a:p>
          <a:p>
            <a:pPr>
              <a:buNone/>
            </a:pPr>
            <a:r>
              <a:rPr lang="cs-CZ" sz="2400" dirty="0"/>
              <a:t>	z hlediska efektivity celého systému je výhodné, aby jednotliví investoři delegovali monitorovací aktivity na finanční zprostředkovatele</a:t>
            </a:r>
          </a:p>
          <a:p>
            <a:endParaRPr lang="cs-CZ" sz="2400" dirty="0"/>
          </a:p>
        </p:txBody>
      </p:sp>
      <p:sp>
        <p:nvSpPr>
          <p:cNvPr id="6" name="Nadpis 5"/>
          <p:cNvSpPr>
            <a:spLocks noGrp="1"/>
          </p:cNvSpPr>
          <p:nvPr>
            <p:ph type="title"/>
          </p:nvPr>
        </p:nvSpPr>
        <p:spPr>
          <a:xfrm>
            <a:off x="179512" y="195487"/>
            <a:ext cx="7848872" cy="504055"/>
          </a:xfrm>
        </p:spPr>
        <p:txBody>
          <a:bodyPr/>
          <a:lstStyle/>
          <a:p>
            <a:r>
              <a:rPr lang="cs-CZ" altLang="cs-CZ" sz="2300" b="1" dirty="0"/>
              <a:t>Finanční zprostředkování jako delegované monitorování (5)</a:t>
            </a:r>
            <a:endParaRPr lang="en-US" sz="2300" dirty="0"/>
          </a:p>
        </p:txBody>
      </p:sp>
      <p:graphicFrame>
        <p:nvGraphicFramePr>
          <p:cNvPr id="7" name="Object 5"/>
          <p:cNvGraphicFramePr>
            <a:graphicFrameLocks noChangeAspect="1"/>
          </p:cNvGraphicFramePr>
          <p:nvPr/>
        </p:nvGraphicFramePr>
        <p:xfrm>
          <a:off x="899592" y="1275606"/>
          <a:ext cx="1656184" cy="745905"/>
        </p:xfrm>
        <a:graphic>
          <a:graphicData uri="http://schemas.openxmlformats.org/presentationml/2006/ole">
            <mc:AlternateContent xmlns:mc="http://schemas.openxmlformats.org/markup-compatibility/2006">
              <mc:Choice xmlns:v="urn:schemas-microsoft-com:vml" Requires="v">
                <p:oleObj spid="_x0000_s9218" name="Rovnice" r:id="rId4" imgW="761669" imgH="342751" progId="Equation.3">
                  <p:embed/>
                </p:oleObj>
              </mc:Choice>
              <mc:Fallback>
                <p:oleObj name="Rovnice" r:id="rId4" imgW="761669" imgH="342751" progId="Equation.3">
                  <p:embed/>
                  <p:pic>
                    <p:nvPicPr>
                      <p:cNvPr id="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275606"/>
                        <a:ext cx="1656184" cy="745905"/>
                      </a:xfrm>
                      <a:prstGeom prst="rect">
                        <a:avLst/>
                      </a:prstGeom>
                      <a:noFill/>
                      <a:ln w="9525">
                        <a:solidFill>
                          <a:srgbClr val="003300"/>
                        </a:solidFill>
                        <a:miter lim="800000"/>
                        <a:headEnd/>
                        <a:tailEnd/>
                      </a:ln>
                    </p:spPr>
                  </p:pic>
                </p:oleObj>
              </mc:Fallback>
            </mc:AlternateContent>
          </a:graphicData>
        </a:graphic>
      </p:graphicFrame>
    </p:spTree>
    <p:extLst>
      <p:ext uri="{BB962C8B-B14F-4D97-AF65-F5344CB8AC3E}">
        <p14:creationId xmlns:p14="http://schemas.microsoft.com/office/powerpoint/2010/main" val="141129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53228" y="771550"/>
            <a:ext cx="8856984" cy="3672408"/>
          </a:xfrm>
          <a:prstGeom prst="rect">
            <a:avLst/>
          </a:prstGeom>
        </p:spPr>
        <p:txBody>
          <a:bodyPr>
            <a:noAutofit/>
          </a:bodyPr>
          <a:lstStyle/>
          <a:p>
            <a:r>
              <a:rPr lang="cs-CZ" sz="2800" dirty="0"/>
              <a:t>monitoring finančního zprostředkovatele</a:t>
            </a:r>
          </a:p>
          <a:p>
            <a:pPr lvl="1"/>
            <a:r>
              <a:rPr lang="cs-CZ" sz="2400" dirty="0"/>
              <a:t>přímo vkladatelem</a:t>
            </a:r>
          </a:p>
          <a:p>
            <a:pPr lvl="1"/>
            <a:r>
              <a:rPr lang="cs-CZ" sz="2400" dirty="0"/>
              <a:t>nepřímo – banka nabídne depozitní kontrakt: výměnou za investované </a:t>
            </a:r>
            <a:r>
              <a:rPr lang="cs-CZ" sz="2400" i="1" dirty="0"/>
              <a:t>1/m</a:t>
            </a:r>
            <a:r>
              <a:rPr lang="cs-CZ" sz="2400" dirty="0"/>
              <a:t> vkladatel získá částku </a:t>
            </a:r>
            <a:r>
              <a:rPr lang="cs-CZ" sz="2400" i="1" dirty="0"/>
              <a:t>R/m</a:t>
            </a:r>
          </a:p>
          <a:p>
            <a:r>
              <a:rPr lang="cs-CZ" sz="2800" dirty="0"/>
              <a:t>náklady vynaložené na delegované monitorování jednoho projektu (</a:t>
            </a:r>
            <a:r>
              <a:rPr lang="cs-CZ" sz="2800" i="1" dirty="0" err="1"/>
              <a:t>C</a:t>
            </a:r>
            <a:r>
              <a:rPr lang="cs-CZ" sz="2800" i="1" baseline="-25000" dirty="0" err="1"/>
              <a:t>n</a:t>
            </a:r>
            <a:r>
              <a:rPr lang="cs-CZ" sz="2800" i="1" dirty="0"/>
              <a:t>/n</a:t>
            </a:r>
            <a:r>
              <a:rPr lang="cs-CZ" sz="2800" dirty="0"/>
              <a:t>) jsou postupně eliminovány s vyšší diverzifikací úvěrového portfolia </a:t>
            </a:r>
            <a:r>
              <a:rPr lang="cs-CZ" sz="2800" dirty="0">
                <a:latin typeface="Times New Roman" pitchFamily="18" charset="0"/>
                <a:cs typeface="Times New Roman" pitchFamily="18" charset="0"/>
              </a:rPr>
              <a:t>→</a:t>
            </a:r>
            <a:r>
              <a:rPr lang="cs-CZ" sz="2800" dirty="0"/>
              <a:t> </a:t>
            </a:r>
            <a:r>
              <a:rPr lang="cs-CZ" sz="2800" b="1" dirty="0"/>
              <a:t>diverzifikace je</a:t>
            </a:r>
            <a:r>
              <a:rPr lang="cs-CZ" sz="2800" dirty="0"/>
              <a:t> tím </a:t>
            </a:r>
            <a:r>
              <a:rPr lang="cs-CZ" sz="2800" b="1" dirty="0"/>
              <a:t>klíčovým vysvětlením</a:t>
            </a:r>
            <a:r>
              <a:rPr lang="cs-CZ" sz="2800" dirty="0"/>
              <a:t>, </a:t>
            </a:r>
            <a:r>
              <a:rPr lang="cs-CZ" sz="2800" b="1" dirty="0"/>
              <a:t>proč</a:t>
            </a:r>
            <a:r>
              <a:rPr lang="cs-CZ" sz="2800" dirty="0"/>
              <a:t> vůbec finanční zprostředkovatelé (</a:t>
            </a:r>
            <a:r>
              <a:rPr lang="cs-CZ" sz="2800" b="1" dirty="0"/>
              <a:t>banky</a:t>
            </a:r>
            <a:r>
              <a:rPr lang="cs-CZ" sz="2800" dirty="0"/>
              <a:t>) </a:t>
            </a:r>
            <a:r>
              <a:rPr lang="cs-CZ" sz="2800" b="1" dirty="0"/>
              <a:t>existují</a:t>
            </a:r>
          </a:p>
        </p:txBody>
      </p:sp>
      <p:sp>
        <p:nvSpPr>
          <p:cNvPr id="6" name="Nadpis 5"/>
          <p:cNvSpPr>
            <a:spLocks noGrp="1"/>
          </p:cNvSpPr>
          <p:nvPr>
            <p:ph type="title"/>
          </p:nvPr>
        </p:nvSpPr>
        <p:spPr>
          <a:xfrm>
            <a:off x="179512" y="195487"/>
            <a:ext cx="7848872" cy="504055"/>
          </a:xfrm>
        </p:spPr>
        <p:txBody>
          <a:bodyPr/>
          <a:lstStyle/>
          <a:p>
            <a:r>
              <a:rPr lang="cs-CZ" altLang="cs-CZ" sz="2300" b="1" dirty="0"/>
              <a:t>Finanční zprostředkování jako delegované monitorování (6)</a:t>
            </a:r>
            <a:endParaRPr lang="en-US" sz="2300" dirty="0"/>
          </a:p>
        </p:txBody>
      </p:sp>
    </p:spTree>
    <p:extLst>
      <p:ext uri="{BB962C8B-B14F-4D97-AF65-F5344CB8AC3E}">
        <p14:creationId xmlns:p14="http://schemas.microsoft.com/office/powerpoint/2010/main" val="25469953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3"/>
            <a:ext cx="8784976" cy="3388023"/>
          </a:xfrm>
          <a:prstGeom prst="rect">
            <a:avLst/>
          </a:prstGeom>
        </p:spPr>
        <p:txBody>
          <a:bodyPr>
            <a:noAutofit/>
          </a:bodyPr>
          <a:lstStyle/>
          <a:p>
            <a:r>
              <a:rPr lang="cs-CZ" dirty="0"/>
              <a:t>přímé financování je pro firmy méně nákladné než financování nepřímé</a:t>
            </a:r>
          </a:p>
          <a:p>
            <a:r>
              <a:rPr lang="cs-CZ" dirty="0"/>
              <a:t>podle čeho se firmy rozhodují, zda financovat přímo či nepřímo?</a:t>
            </a:r>
          </a:p>
          <a:p>
            <a:pPr lvl="1"/>
            <a:r>
              <a:rPr lang="cs-CZ" dirty="0" err="1"/>
              <a:t>Diamond</a:t>
            </a:r>
            <a:r>
              <a:rPr lang="cs-CZ" dirty="0"/>
              <a:t> (1991) – monitoring a reputace</a:t>
            </a:r>
          </a:p>
          <a:p>
            <a:pPr lvl="1"/>
            <a:r>
              <a:rPr lang="cs-CZ" dirty="0" err="1"/>
              <a:t>Holmström</a:t>
            </a:r>
            <a:r>
              <a:rPr lang="cs-CZ" dirty="0"/>
              <a:t> a </a:t>
            </a:r>
            <a:r>
              <a:rPr lang="cs-CZ" dirty="0" err="1"/>
              <a:t>Tirole</a:t>
            </a:r>
            <a:r>
              <a:rPr lang="cs-CZ" dirty="0"/>
              <a:t> (1993) – monitoring a kapitál</a:t>
            </a:r>
          </a:p>
        </p:txBody>
      </p:sp>
      <p:sp>
        <p:nvSpPr>
          <p:cNvPr id="6" name="Nadpis 5"/>
          <p:cNvSpPr>
            <a:spLocks noGrp="1"/>
          </p:cNvSpPr>
          <p:nvPr>
            <p:ph type="title"/>
          </p:nvPr>
        </p:nvSpPr>
        <p:spPr>
          <a:xfrm>
            <a:off x="179512" y="195487"/>
            <a:ext cx="7776864" cy="504056"/>
          </a:xfrm>
        </p:spPr>
        <p:txBody>
          <a:bodyPr/>
          <a:lstStyle/>
          <a:p>
            <a:r>
              <a:rPr lang="pt-BR" altLang="cs-CZ" b="1" dirty="0"/>
              <a:t>Koexistence přímého a nepřímého financování</a:t>
            </a:r>
            <a:endParaRPr lang="en-US" dirty="0"/>
          </a:p>
        </p:txBody>
      </p:sp>
    </p:spTree>
    <p:extLst>
      <p:ext uri="{BB962C8B-B14F-4D97-AF65-F5344CB8AC3E}">
        <p14:creationId xmlns:p14="http://schemas.microsoft.com/office/powerpoint/2010/main" val="4245622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04656" cy="507703"/>
          </a:xfrm>
        </p:spPr>
        <p:txBody>
          <a:bodyPr/>
          <a:lstStyle/>
          <a:p>
            <a:endParaRPr lang="en-US" dirty="0"/>
          </a:p>
        </p:txBody>
      </p:sp>
      <p:pic>
        <p:nvPicPr>
          <p:cNvPr id="7" name="Picture 3"/>
          <p:cNvPicPr>
            <a:picLocks noChangeAspect="1" noChangeArrowheads="1"/>
          </p:cNvPicPr>
          <p:nvPr/>
        </p:nvPicPr>
        <p:blipFill>
          <a:blip r:embed="rId3" cstate="print"/>
          <a:srcRect/>
          <a:stretch>
            <a:fillRect/>
          </a:stretch>
        </p:blipFill>
        <p:spPr bwMode="auto">
          <a:xfrm>
            <a:off x="488675" y="1180513"/>
            <a:ext cx="6724458" cy="338908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678959" y="9840"/>
            <a:ext cx="6343890" cy="1155026"/>
          </a:xfrm>
          <a:prstGeom prst="rect">
            <a:avLst/>
          </a:prstGeom>
          <a:noFill/>
          <a:ln w="9525">
            <a:noFill/>
            <a:miter lim="800000"/>
            <a:headEnd/>
            <a:tailEnd/>
          </a:ln>
        </p:spPr>
      </p:pic>
      <p:sp>
        <p:nvSpPr>
          <p:cNvPr id="9" name="Espace réservé du contenu 2"/>
          <p:cNvSpPr txBox="1">
            <a:spLocks/>
          </p:cNvSpPr>
          <p:nvPr/>
        </p:nvSpPr>
        <p:spPr>
          <a:xfrm>
            <a:off x="179512" y="4584156"/>
            <a:ext cx="8229600" cy="332657"/>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defRPr/>
            </a:pPr>
            <a:r>
              <a:rPr lang="cs-CZ" sz="800"/>
              <a:t>Pramen: McKinsey (2014). Global flows in a digital age: How trade, finance, people, and data connect the world economy</a:t>
            </a:r>
            <a:endParaRPr lang="cs-CZ" sz="800" dirty="0"/>
          </a:p>
        </p:txBody>
      </p:sp>
      <p:sp>
        <p:nvSpPr>
          <p:cNvPr id="10" name="Espace réservé du contenu 2"/>
          <p:cNvSpPr txBox="1">
            <a:spLocks/>
          </p:cNvSpPr>
          <p:nvPr/>
        </p:nvSpPr>
        <p:spPr bwMode="auto">
          <a:xfrm>
            <a:off x="179512" y="4781532"/>
            <a:ext cx="8285416" cy="26195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charset="0"/>
              <a:buNone/>
              <a:defRPr/>
            </a:pPr>
            <a:r>
              <a:rPr lang="cs-CZ" sz="1200" dirty="0">
                <a:hlinkClick r:id="rId5"/>
              </a:rPr>
              <a:t>https://www.mckinsey.com/business-functions/digital-mckinsey/our-insights/digital-globalization-the-new-era-of-global-flows</a:t>
            </a:r>
            <a:endParaRPr lang="cs-CZ" sz="1200" dirty="0"/>
          </a:p>
        </p:txBody>
      </p:sp>
    </p:spTree>
    <p:extLst>
      <p:ext uri="{BB962C8B-B14F-4D97-AF65-F5344CB8AC3E}">
        <p14:creationId xmlns:p14="http://schemas.microsoft.com/office/powerpoint/2010/main" val="114096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dissolve">
                                      <p:cBhvr>
                                        <p:cTn id="13" dur="500"/>
                                        <p:tgtEl>
                                          <p:spTgt spid="9">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dissolve">
                                      <p:cBhvr>
                                        <p:cTn id="1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47401" y="915566"/>
            <a:ext cx="8784976" cy="3388023"/>
          </a:xfrm>
          <a:prstGeom prst="rect">
            <a:avLst/>
          </a:prstGeom>
        </p:spPr>
        <p:txBody>
          <a:bodyPr>
            <a:noAutofit/>
          </a:bodyPr>
          <a:lstStyle/>
          <a:p>
            <a:r>
              <a:rPr lang="cs-CZ" sz="2000" dirty="0"/>
              <a:t>předpoklady:</a:t>
            </a:r>
          </a:p>
          <a:p>
            <a:pPr lvl="1"/>
            <a:r>
              <a:rPr lang="cs-CZ" sz="2000" dirty="0"/>
              <a:t>skupina heterogenních firem</a:t>
            </a:r>
          </a:p>
          <a:p>
            <a:pPr lvl="1"/>
            <a:r>
              <a:rPr lang="cs-CZ" sz="2000" dirty="0"/>
              <a:t>2 časová období: </a:t>
            </a:r>
            <a:r>
              <a:rPr lang="cs-CZ" sz="2000" i="1" dirty="0"/>
              <a:t>t = 0, 1</a:t>
            </a:r>
          </a:p>
          <a:p>
            <a:r>
              <a:rPr lang="cs-CZ" sz="2000" dirty="0"/>
              <a:t>trh úvěrů je v rovnováze, když:</a:t>
            </a:r>
          </a:p>
          <a:p>
            <a:pPr lvl="1"/>
            <a:r>
              <a:rPr lang="cs-CZ" sz="2000" dirty="0"/>
              <a:t>v období </a:t>
            </a:r>
            <a:r>
              <a:rPr lang="cs-CZ" sz="2000" i="1" dirty="0"/>
              <a:t>t = 0</a:t>
            </a:r>
            <a:r>
              <a:rPr lang="cs-CZ" sz="2000" dirty="0"/>
              <a:t>:</a:t>
            </a:r>
          </a:p>
          <a:p>
            <a:pPr lvl="2"/>
            <a:r>
              <a:rPr lang="cs-CZ" sz="2000" dirty="0"/>
              <a:t>všechny firmy si půjčí od banky za: </a:t>
            </a:r>
          </a:p>
          <a:p>
            <a:pPr lvl="1"/>
            <a:r>
              <a:rPr lang="cs-CZ" sz="2000" dirty="0"/>
              <a:t>v období </a:t>
            </a:r>
            <a:r>
              <a:rPr lang="cs-CZ" sz="2000" i="1" dirty="0"/>
              <a:t>t = 1</a:t>
            </a:r>
            <a:r>
              <a:rPr lang="cs-CZ" sz="2000" dirty="0"/>
              <a:t>:</a:t>
            </a:r>
          </a:p>
          <a:p>
            <a:pPr lvl="2"/>
            <a:r>
              <a:rPr lang="cs-CZ" sz="2000" dirty="0"/>
              <a:t>úspěšné firmy emitují cenné papíry za:</a:t>
            </a:r>
          </a:p>
          <a:p>
            <a:pPr lvl="4"/>
            <a:endParaRPr lang="cs-CZ" dirty="0"/>
          </a:p>
          <a:p>
            <a:pPr lvl="2"/>
            <a:r>
              <a:rPr lang="cs-CZ" sz="2000" dirty="0"/>
              <a:t>neúspěšné firmy si půjčí od banky za:</a:t>
            </a:r>
          </a:p>
        </p:txBody>
      </p:sp>
      <p:sp>
        <p:nvSpPr>
          <p:cNvPr id="6" name="Nadpis 5"/>
          <p:cNvSpPr>
            <a:spLocks noGrp="1"/>
          </p:cNvSpPr>
          <p:nvPr>
            <p:ph type="title"/>
          </p:nvPr>
        </p:nvSpPr>
        <p:spPr>
          <a:xfrm>
            <a:off x="179512" y="195487"/>
            <a:ext cx="7776864" cy="504056"/>
          </a:xfrm>
        </p:spPr>
        <p:txBody>
          <a:bodyPr/>
          <a:lstStyle/>
          <a:p>
            <a:r>
              <a:rPr lang="it-IT" altLang="cs-CZ" b="1" dirty="0"/>
              <a:t>Diamond (1991) – monitoring a reputace (1)</a:t>
            </a:r>
            <a:endParaRPr lang="en-US" dirty="0"/>
          </a:p>
        </p:txBody>
      </p:sp>
      <p:graphicFrame>
        <p:nvGraphicFramePr>
          <p:cNvPr id="4" name="Object 5"/>
          <p:cNvGraphicFramePr>
            <a:graphicFrameLocks noChangeAspect="1"/>
          </p:cNvGraphicFramePr>
          <p:nvPr/>
        </p:nvGraphicFramePr>
        <p:xfrm>
          <a:off x="5292081" y="2643758"/>
          <a:ext cx="936104" cy="596878"/>
        </p:xfrm>
        <a:graphic>
          <a:graphicData uri="http://schemas.openxmlformats.org/presentationml/2006/ole">
            <mc:AlternateContent xmlns:mc="http://schemas.openxmlformats.org/markup-compatibility/2006">
              <mc:Choice xmlns:v="urn:schemas-microsoft-com:vml" Requires="v">
                <p:oleObj spid="_x0000_s10242" name="Rovnice" r:id="rId4" imgW="596900" imgH="381000" progId="Equation.3">
                  <p:embed/>
                </p:oleObj>
              </mc:Choice>
              <mc:Fallback>
                <p:oleObj name="Rovnice" r:id="rId4" imgW="596900" imgH="381000" progId="Equation.3">
                  <p:embed/>
                  <p:pic>
                    <p:nvPicPr>
                      <p:cNvPr id="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1" y="2643758"/>
                        <a:ext cx="936104" cy="596878"/>
                      </a:xfrm>
                      <a:prstGeom prst="rect">
                        <a:avLst/>
                      </a:prstGeom>
                      <a:noFill/>
                      <a:ln w="9525">
                        <a:solidFill>
                          <a:srgbClr val="003300"/>
                        </a:solidFill>
                        <a:miter lim="800000"/>
                        <a:headEnd/>
                        <a:tailEnd/>
                      </a:ln>
                    </p:spPr>
                  </p:pic>
                </p:oleObj>
              </mc:Fallback>
            </mc:AlternateContent>
          </a:graphicData>
        </a:graphic>
      </p:graphicFrame>
      <p:graphicFrame>
        <p:nvGraphicFramePr>
          <p:cNvPr id="5" name="Object 7"/>
          <p:cNvGraphicFramePr>
            <a:graphicFrameLocks noChangeAspect="1"/>
          </p:cNvGraphicFramePr>
          <p:nvPr/>
        </p:nvGraphicFramePr>
        <p:xfrm>
          <a:off x="5364088" y="3507854"/>
          <a:ext cx="679186" cy="536575"/>
        </p:xfrm>
        <a:graphic>
          <a:graphicData uri="http://schemas.openxmlformats.org/presentationml/2006/ole">
            <mc:AlternateContent xmlns:mc="http://schemas.openxmlformats.org/markup-compatibility/2006">
              <mc:Choice xmlns:v="urn:schemas-microsoft-com:vml" Requires="v">
                <p:oleObj spid="_x0000_s10243" name="Rovnice" r:id="rId6" imgW="482391" imgH="380835" progId="Equation.3">
                  <p:embed/>
                </p:oleObj>
              </mc:Choice>
              <mc:Fallback>
                <p:oleObj name="Rovnice" r:id="rId6" imgW="482391" imgH="380835" progId="Equation.3">
                  <p:embed/>
                  <p:pic>
                    <p:nvPicPr>
                      <p:cNvPr id="5"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3507854"/>
                        <a:ext cx="679186" cy="536575"/>
                      </a:xfrm>
                      <a:prstGeom prst="rect">
                        <a:avLst/>
                      </a:prstGeom>
                      <a:noFill/>
                      <a:ln w="9525">
                        <a:solidFill>
                          <a:srgbClr val="003300"/>
                        </a:solidFill>
                        <a:miter lim="800000"/>
                        <a:headEnd/>
                        <a:tailEnd/>
                      </a:ln>
                    </p:spPr>
                  </p:pic>
                </p:oleObj>
              </mc:Fallback>
            </mc:AlternateContent>
          </a:graphicData>
        </a:graphic>
      </p:graphicFrame>
      <p:graphicFrame>
        <p:nvGraphicFramePr>
          <p:cNvPr id="7" name="Object 9"/>
          <p:cNvGraphicFramePr>
            <a:graphicFrameLocks noChangeAspect="1"/>
          </p:cNvGraphicFramePr>
          <p:nvPr/>
        </p:nvGraphicFramePr>
        <p:xfrm>
          <a:off x="5364088" y="4175461"/>
          <a:ext cx="842163" cy="515417"/>
        </p:xfrm>
        <a:graphic>
          <a:graphicData uri="http://schemas.openxmlformats.org/presentationml/2006/ole">
            <mc:AlternateContent xmlns:mc="http://schemas.openxmlformats.org/markup-compatibility/2006">
              <mc:Choice xmlns:v="urn:schemas-microsoft-com:vml" Requires="v">
                <p:oleObj spid="_x0000_s10244" name="Rovnice" r:id="rId8" imgW="622030" imgH="380835" progId="Equation.3">
                  <p:embed/>
                </p:oleObj>
              </mc:Choice>
              <mc:Fallback>
                <p:oleObj name="Rovnice" r:id="rId8" imgW="622030" imgH="380835" progId="Equation.3">
                  <p:embed/>
                  <p:pic>
                    <p:nvPicPr>
                      <p:cNvPr id="7"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088" y="4175461"/>
                        <a:ext cx="842163" cy="515417"/>
                      </a:xfrm>
                      <a:prstGeom prst="rect">
                        <a:avLst/>
                      </a:prstGeom>
                      <a:noFill/>
                      <a:ln w="9525">
                        <a:solidFill>
                          <a:srgbClr val="003300"/>
                        </a:solidFill>
                        <a:miter lim="800000"/>
                        <a:headEnd/>
                        <a:tailEnd/>
                      </a:ln>
                    </p:spPr>
                  </p:pic>
                </p:oleObj>
              </mc:Fallback>
            </mc:AlternateContent>
          </a:graphicData>
        </a:graphic>
      </p:graphicFrame>
    </p:spTree>
    <p:extLst>
      <p:ext uri="{BB962C8B-B14F-4D97-AF65-F5344CB8AC3E}">
        <p14:creationId xmlns:p14="http://schemas.microsoft.com/office/powerpoint/2010/main" val="124288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50989" y="771550"/>
            <a:ext cx="8784976" cy="3388023"/>
          </a:xfrm>
          <a:prstGeom prst="rect">
            <a:avLst/>
          </a:prstGeom>
        </p:spPr>
        <p:txBody>
          <a:bodyPr>
            <a:noAutofit/>
          </a:bodyPr>
          <a:lstStyle/>
          <a:p>
            <a:r>
              <a:rPr lang="cs-CZ" sz="2000" dirty="0"/>
              <a:t>předpoklady:</a:t>
            </a:r>
          </a:p>
          <a:p>
            <a:pPr lvl="1"/>
            <a:r>
              <a:rPr lang="cs-CZ" sz="2000" dirty="0"/>
              <a:t>3 typy subjektů: </a:t>
            </a:r>
          </a:p>
          <a:p>
            <a:pPr lvl="2"/>
            <a:r>
              <a:rPr lang="cs-CZ" sz="2000" dirty="0"/>
              <a:t>firmy (dlužníci):</a:t>
            </a:r>
          </a:p>
          <a:p>
            <a:pPr lvl="3"/>
            <a:r>
              <a:rPr lang="cs-CZ" dirty="0"/>
              <a:t>volí mezi dobrým a špatným projektem</a:t>
            </a:r>
          </a:p>
          <a:p>
            <a:pPr lvl="3"/>
            <a:r>
              <a:rPr lang="cs-CZ" dirty="0"/>
              <a:t>benefit pro firmu i ze špatného projektu (morální hazard)</a:t>
            </a:r>
          </a:p>
          <a:p>
            <a:pPr lvl="3"/>
            <a:r>
              <a:rPr lang="cs-CZ" dirty="0"/>
              <a:t>benefit firmy lze snížit monitoringem</a:t>
            </a:r>
          </a:p>
          <a:p>
            <a:pPr lvl="3"/>
            <a:r>
              <a:rPr lang="cs-CZ" dirty="0"/>
              <a:t>firmy se od sebe odlišují pouze velikostí kapitálu</a:t>
            </a:r>
          </a:p>
          <a:p>
            <a:pPr lvl="2"/>
            <a:r>
              <a:rPr lang="cs-CZ" sz="2000" dirty="0"/>
              <a:t>zprostředkovatelé (banky)</a:t>
            </a:r>
          </a:p>
          <a:p>
            <a:pPr lvl="3"/>
            <a:r>
              <a:rPr lang="cs-CZ" dirty="0"/>
              <a:t>úvěrovou kapacitu bank determinuje kapitál bank</a:t>
            </a:r>
          </a:p>
          <a:p>
            <a:pPr lvl="2"/>
            <a:r>
              <a:rPr lang="cs-CZ" sz="2000" dirty="0"/>
              <a:t>investoři (vkladatelé) – rizikově neutrální, neinformovaní, mají možnost alternativní investice</a:t>
            </a:r>
          </a:p>
        </p:txBody>
      </p:sp>
      <p:sp>
        <p:nvSpPr>
          <p:cNvPr id="6" name="Nadpis 5"/>
          <p:cNvSpPr>
            <a:spLocks noGrp="1"/>
          </p:cNvSpPr>
          <p:nvPr>
            <p:ph type="title"/>
          </p:nvPr>
        </p:nvSpPr>
        <p:spPr>
          <a:xfrm>
            <a:off x="179512" y="195487"/>
            <a:ext cx="7776864" cy="504056"/>
          </a:xfrm>
        </p:spPr>
        <p:txBody>
          <a:bodyPr/>
          <a:lstStyle/>
          <a:p>
            <a:r>
              <a:rPr lang="it-IT" altLang="cs-CZ" b="1" dirty="0"/>
              <a:t>Holmström a Tirole (1993) – monitoring a kapitál (1)</a:t>
            </a:r>
            <a:endParaRPr lang="en-US" dirty="0"/>
          </a:p>
        </p:txBody>
      </p:sp>
    </p:spTree>
    <p:extLst>
      <p:ext uri="{BB962C8B-B14F-4D97-AF65-F5344CB8AC3E}">
        <p14:creationId xmlns:p14="http://schemas.microsoft.com/office/powerpoint/2010/main" val="26707535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50989" y="771550"/>
            <a:ext cx="8784976" cy="3388023"/>
          </a:xfrm>
          <a:prstGeom prst="rect">
            <a:avLst/>
          </a:prstGeom>
        </p:spPr>
        <p:txBody>
          <a:bodyPr>
            <a:noAutofit/>
          </a:bodyPr>
          <a:lstStyle/>
          <a:p>
            <a:r>
              <a:rPr lang="cs-CZ" dirty="0"/>
              <a:t>závěry modelu:</a:t>
            </a:r>
          </a:p>
          <a:p>
            <a:pPr lvl="1"/>
            <a:r>
              <a:rPr lang="cs-CZ" sz="2400" dirty="0"/>
              <a:t>přímé financování jen pro firmy kapitálově silné </a:t>
            </a:r>
          </a:p>
          <a:p>
            <a:pPr lvl="1"/>
            <a:r>
              <a:rPr lang="cs-CZ" sz="2400" dirty="0"/>
              <a:t>dostatečně kapitálově vybavené firmy mohou čerpat bankovní úvěr</a:t>
            </a:r>
          </a:p>
          <a:p>
            <a:pPr lvl="1"/>
            <a:r>
              <a:rPr lang="cs-CZ" sz="2400" dirty="0"/>
              <a:t>pro </a:t>
            </a:r>
            <a:r>
              <a:rPr lang="cs-CZ" sz="2400" dirty="0" err="1"/>
              <a:t>podkapitalizované</a:t>
            </a:r>
            <a:r>
              <a:rPr lang="cs-CZ" sz="2400" dirty="0"/>
              <a:t> firmy nejsou cizí zdroje financování dostupné vůbec</a:t>
            </a:r>
          </a:p>
        </p:txBody>
      </p:sp>
      <p:sp>
        <p:nvSpPr>
          <p:cNvPr id="6" name="Nadpis 5"/>
          <p:cNvSpPr>
            <a:spLocks noGrp="1"/>
          </p:cNvSpPr>
          <p:nvPr>
            <p:ph type="title"/>
          </p:nvPr>
        </p:nvSpPr>
        <p:spPr>
          <a:xfrm>
            <a:off x="179512" y="195487"/>
            <a:ext cx="7776864" cy="504056"/>
          </a:xfrm>
        </p:spPr>
        <p:txBody>
          <a:bodyPr/>
          <a:lstStyle/>
          <a:p>
            <a:r>
              <a:rPr lang="it-IT" altLang="cs-CZ" b="1" dirty="0"/>
              <a:t>Holmström a Tirole (1993) – monitoring a kapitál (</a:t>
            </a:r>
            <a:r>
              <a:rPr lang="cs-CZ" altLang="cs-CZ" b="1" dirty="0"/>
              <a:t>2</a:t>
            </a:r>
            <a:r>
              <a:rPr lang="it-IT" altLang="cs-CZ" b="1" dirty="0"/>
              <a:t>)</a:t>
            </a:r>
            <a:endParaRPr lang="en-US" dirty="0"/>
          </a:p>
        </p:txBody>
      </p:sp>
    </p:spTree>
    <p:extLst>
      <p:ext uri="{BB962C8B-B14F-4D97-AF65-F5344CB8AC3E}">
        <p14:creationId xmlns:p14="http://schemas.microsoft.com/office/powerpoint/2010/main" val="32610653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395536" y="1419622"/>
            <a:ext cx="5328592" cy="1872208"/>
          </a:xfrm>
          <a:prstGeom prst="rect">
            <a:avLst/>
          </a:prstGeom>
        </p:spPr>
        <p:txBody>
          <a:bodyPr anchor="t">
            <a:noAutofit/>
          </a:bodyPr>
          <a:lstStyle/>
          <a:p>
            <a:pPr algn="l"/>
            <a:r>
              <a:rPr lang="cs-CZ" sz="4200" b="1" dirty="0">
                <a:solidFill>
                  <a:schemeClr val="bg1"/>
                </a:solidFill>
                <a:latin typeface="Times New Roman" panose="02020603050405020304" pitchFamily="18" charset="0"/>
                <a:cs typeface="Times New Roman" panose="02020603050405020304" pitchFamily="18" charset="0"/>
              </a:rPr>
              <a:t>Audit a rating v bankovním sektoru</a:t>
            </a:r>
          </a:p>
        </p:txBody>
      </p:sp>
    </p:spTree>
    <p:extLst>
      <p:ext uri="{BB962C8B-B14F-4D97-AF65-F5344CB8AC3E}">
        <p14:creationId xmlns:p14="http://schemas.microsoft.com/office/powerpoint/2010/main" val="2507950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131590"/>
            <a:ext cx="8568952" cy="2808312"/>
          </a:xfrm>
          <a:prstGeom prst="rect">
            <a:avLst/>
          </a:prstGeom>
        </p:spPr>
        <p:txBody>
          <a:bodyPr>
            <a:noAutofit/>
          </a:bodyPr>
          <a:lstStyle/>
          <a:p>
            <a:pPr algn="just"/>
            <a:r>
              <a:rPr lang="cs-CZ" sz="1800" dirty="0"/>
              <a:t>Audit lze charakterizovat jako systematický proces objektivního získávání a vyhodnocování důkazů, týkajících se informací o ekonomických činnostech a událostech, s cílem zjistit míru souladu mezi těmito informacemi a stanovenými kritérii a sdělit výsledky zainteresovaným zájemcům.</a:t>
            </a:r>
          </a:p>
          <a:p>
            <a:pPr algn="just"/>
            <a:r>
              <a:rPr lang="cs-CZ" sz="1800" dirty="0"/>
              <a:t>Auditor ověřuje, zda údaje uvedené v účetní závěrce a konsolidované účetní závěrce podávají věrný a poctivý obraz předmětu účetnictví a finanční situace účetní jednotky a zda výroční zpráva (konsolidovaná výroční zpráva) je v souladu s účetní závěrkou (konsolidovanou účetní závěrkou). </a:t>
            </a:r>
          </a:p>
        </p:txBody>
      </p:sp>
      <p:sp>
        <p:nvSpPr>
          <p:cNvPr id="6" name="Nadpis 5"/>
          <p:cNvSpPr>
            <a:spLocks noGrp="1"/>
          </p:cNvSpPr>
          <p:nvPr>
            <p:ph type="title"/>
          </p:nvPr>
        </p:nvSpPr>
        <p:spPr>
          <a:xfrm>
            <a:off x="179512" y="195487"/>
            <a:ext cx="7776864" cy="504056"/>
          </a:xfrm>
        </p:spPr>
        <p:txBody>
          <a:bodyPr/>
          <a:lstStyle/>
          <a:p>
            <a:r>
              <a:rPr lang="cs-CZ" altLang="cs-CZ" b="1" dirty="0"/>
              <a:t>Definice auditu</a:t>
            </a:r>
            <a:endParaRPr lang="en-US" dirty="0"/>
          </a:p>
        </p:txBody>
      </p:sp>
    </p:spTree>
    <p:extLst>
      <p:ext uri="{BB962C8B-B14F-4D97-AF65-F5344CB8AC3E}">
        <p14:creationId xmlns:p14="http://schemas.microsoft.com/office/powerpoint/2010/main" val="18501426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568952" cy="2808312"/>
          </a:xfrm>
          <a:prstGeom prst="rect">
            <a:avLst/>
          </a:prstGeom>
        </p:spPr>
        <p:txBody>
          <a:bodyPr>
            <a:noAutofit/>
          </a:bodyPr>
          <a:lstStyle/>
          <a:p>
            <a:pPr>
              <a:defRPr/>
            </a:pPr>
            <a:r>
              <a:rPr lang="cs-CZ" sz="2000" dirty="0"/>
              <a:t>cíl: nezávisle a kvalifikovaně ověřit plnění povinností banky, pokud jde o:</a:t>
            </a:r>
          </a:p>
          <a:p>
            <a:pPr lvl="1">
              <a:defRPr/>
            </a:pPr>
            <a:r>
              <a:rPr lang="cs-CZ" sz="2000" dirty="0"/>
              <a:t>řádné vedení účetnictví a sestavování účetní závěrky</a:t>
            </a:r>
          </a:p>
          <a:p>
            <a:pPr lvl="1">
              <a:defRPr/>
            </a:pPr>
            <a:r>
              <a:rPr lang="cs-CZ" sz="2000" dirty="0"/>
              <a:t>zavedení a udržování řídicího a kontrolního systému</a:t>
            </a:r>
          </a:p>
          <a:p>
            <a:pPr lvl="1">
              <a:defRPr/>
            </a:pPr>
            <a:r>
              <a:rPr lang="cs-CZ" sz="2000" dirty="0"/>
              <a:t>a uveřejňování údajů</a:t>
            </a:r>
          </a:p>
          <a:p>
            <a:pPr>
              <a:defRPr/>
            </a:pPr>
            <a:r>
              <a:rPr lang="cs-CZ" sz="2000" dirty="0"/>
              <a:t>audit bank je velice komplexní záležitost</a:t>
            </a:r>
          </a:p>
          <a:p>
            <a:pPr>
              <a:defRPr/>
            </a:pPr>
            <a:r>
              <a:rPr lang="cs-CZ" sz="2000" dirty="0"/>
              <a:t>kromě ověření účetní závěrky zahrnuje i ověření ŘKS, rizik a jejich řízení, informačního systému, funkce vnitřního auditu,…</a:t>
            </a:r>
          </a:p>
          <a:p>
            <a:r>
              <a:rPr lang="cs-CZ" sz="2000" dirty="0"/>
              <a:t>Sekundárním cílem auditu je jeho morální a preventivní působení proti vzniku chyb a podvodů. </a:t>
            </a:r>
          </a:p>
          <a:p>
            <a:r>
              <a:rPr lang="cs-CZ" sz="2000" dirty="0"/>
              <a:t>Někdy bývá také zdůrazňována jeho poradenská a výchovná funkce.</a:t>
            </a:r>
          </a:p>
          <a:p>
            <a:pPr>
              <a:defRPr/>
            </a:pPr>
            <a:endParaRPr lang="cs-CZ" sz="2000" dirty="0"/>
          </a:p>
        </p:txBody>
      </p:sp>
      <p:sp>
        <p:nvSpPr>
          <p:cNvPr id="6" name="Nadpis 5"/>
          <p:cNvSpPr>
            <a:spLocks noGrp="1"/>
          </p:cNvSpPr>
          <p:nvPr>
            <p:ph type="title"/>
          </p:nvPr>
        </p:nvSpPr>
        <p:spPr>
          <a:xfrm>
            <a:off x="179512" y="195487"/>
            <a:ext cx="7776864" cy="504056"/>
          </a:xfrm>
        </p:spPr>
        <p:txBody>
          <a:bodyPr/>
          <a:lstStyle/>
          <a:p>
            <a:r>
              <a:rPr lang="cs-CZ" altLang="cs-CZ" b="1" dirty="0"/>
              <a:t>Význam auditu bank</a:t>
            </a:r>
            <a:endParaRPr lang="en-US" dirty="0"/>
          </a:p>
        </p:txBody>
      </p:sp>
    </p:spTree>
    <p:extLst>
      <p:ext uri="{BB962C8B-B14F-4D97-AF65-F5344CB8AC3E}">
        <p14:creationId xmlns:p14="http://schemas.microsoft.com/office/powerpoint/2010/main" val="38719512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568952" cy="2808312"/>
          </a:xfrm>
          <a:prstGeom prst="rect">
            <a:avLst/>
          </a:prstGeom>
        </p:spPr>
        <p:txBody>
          <a:bodyPr>
            <a:noAutofit/>
          </a:bodyPr>
          <a:lstStyle/>
          <a:p>
            <a:pPr>
              <a:defRPr/>
            </a:pPr>
            <a:r>
              <a:rPr lang="cs-CZ" sz="2500" dirty="0"/>
              <a:t>Právní rámec:</a:t>
            </a:r>
          </a:p>
          <a:p>
            <a:pPr lvl="1">
              <a:defRPr/>
            </a:pPr>
            <a:r>
              <a:rPr lang="cs-CZ" sz="2400" dirty="0"/>
              <a:t>zákon č. 21/1992 Sb., o bankách</a:t>
            </a:r>
          </a:p>
          <a:p>
            <a:pPr lvl="1">
              <a:defRPr/>
            </a:pPr>
            <a:r>
              <a:rPr lang="cs-CZ" sz="2400" dirty="0"/>
              <a:t>zákon č. 93/2009 Sb., o auditorech</a:t>
            </a:r>
          </a:p>
          <a:p>
            <a:pPr lvl="1">
              <a:defRPr/>
            </a:pPr>
            <a:r>
              <a:rPr lang="cs-CZ" sz="2400" dirty="0"/>
              <a:t>úřední sdělení ČNB ze dne 27. prosince 2011 k posuzování auditora banky, družstevní záložny, pojišťovny a zajišťovny Českou národní bankou</a:t>
            </a:r>
          </a:p>
          <a:p>
            <a:pPr lvl="1">
              <a:defRPr/>
            </a:pPr>
            <a:r>
              <a:rPr lang="cs-CZ" sz="2400" dirty="0"/>
              <a:t>vyhláška ČNB č. 392/2017 Sb., kterou se mění vyhláška 126/2014 Sb., o  výkonu činnosti bank, spořitelních a úvěrních družstev a obchodníků s cennými papíry</a:t>
            </a:r>
          </a:p>
        </p:txBody>
      </p:sp>
      <p:sp>
        <p:nvSpPr>
          <p:cNvPr id="6" name="Nadpis 5"/>
          <p:cNvSpPr>
            <a:spLocks noGrp="1"/>
          </p:cNvSpPr>
          <p:nvPr>
            <p:ph type="title"/>
          </p:nvPr>
        </p:nvSpPr>
        <p:spPr>
          <a:xfrm>
            <a:off x="179512" y="195487"/>
            <a:ext cx="7776864" cy="504056"/>
          </a:xfrm>
        </p:spPr>
        <p:txBody>
          <a:bodyPr/>
          <a:lstStyle/>
          <a:p>
            <a:r>
              <a:rPr lang="cs-CZ" altLang="cs-CZ" b="1" dirty="0"/>
              <a:t>Audit bank</a:t>
            </a:r>
            <a:endParaRPr lang="en-US" dirty="0"/>
          </a:p>
        </p:txBody>
      </p:sp>
    </p:spTree>
    <p:extLst>
      <p:ext uri="{BB962C8B-B14F-4D97-AF65-F5344CB8AC3E}">
        <p14:creationId xmlns:p14="http://schemas.microsoft.com/office/powerpoint/2010/main" val="1611396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915566"/>
            <a:ext cx="8568952" cy="2808312"/>
          </a:xfrm>
          <a:prstGeom prst="rect">
            <a:avLst/>
          </a:prstGeom>
        </p:spPr>
        <p:txBody>
          <a:bodyPr>
            <a:noAutofit/>
          </a:bodyPr>
          <a:lstStyle/>
          <a:p>
            <a:r>
              <a:rPr lang="cs-CZ" sz="2800" dirty="0"/>
              <a:t>volba auditora a jeho schválení ČNB</a:t>
            </a:r>
          </a:p>
          <a:p>
            <a:r>
              <a:rPr lang="cs-CZ" sz="2800" dirty="0"/>
              <a:t>plánování auditu</a:t>
            </a:r>
          </a:p>
          <a:p>
            <a:r>
              <a:rPr lang="cs-CZ" sz="2800" dirty="0"/>
              <a:t>předběžný audit</a:t>
            </a:r>
          </a:p>
          <a:p>
            <a:r>
              <a:rPr lang="cs-CZ" sz="2800" dirty="0"/>
              <a:t>finální audit</a:t>
            </a:r>
          </a:p>
          <a:p>
            <a:r>
              <a:rPr lang="cs-CZ" sz="2800" dirty="0"/>
              <a:t>zpráva auditora</a:t>
            </a:r>
          </a:p>
        </p:txBody>
      </p:sp>
      <p:sp>
        <p:nvSpPr>
          <p:cNvPr id="6" name="Nadpis 5"/>
          <p:cNvSpPr>
            <a:spLocks noGrp="1"/>
          </p:cNvSpPr>
          <p:nvPr>
            <p:ph type="title"/>
          </p:nvPr>
        </p:nvSpPr>
        <p:spPr>
          <a:xfrm>
            <a:off x="179512" y="195487"/>
            <a:ext cx="7776864" cy="504056"/>
          </a:xfrm>
        </p:spPr>
        <p:txBody>
          <a:bodyPr/>
          <a:lstStyle/>
          <a:p>
            <a:r>
              <a:rPr lang="cs-CZ" altLang="cs-CZ" b="1" dirty="0"/>
              <a:t>Fáze auditu</a:t>
            </a:r>
            <a:endParaRPr lang="en-US" dirty="0"/>
          </a:p>
        </p:txBody>
      </p:sp>
    </p:spTree>
    <p:extLst>
      <p:ext uri="{BB962C8B-B14F-4D97-AF65-F5344CB8AC3E}">
        <p14:creationId xmlns:p14="http://schemas.microsoft.com/office/powerpoint/2010/main" val="16083237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7894" y="843558"/>
            <a:ext cx="8676964" cy="3456384"/>
          </a:xfrm>
          <a:prstGeom prst="rect">
            <a:avLst/>
          </a:prstGeom>
        </p:spPr>
        <p:txBody>
          <a:bodyPr>
            <a:noAutofit/>
          </a:bodyPr>
          <a:lstStyle/>
          <a:p>
            <a:pPr>
              <a:buClr>
                <a:srgbClr val="307871"/>
              </a:buClr>
            </a:pPr>
            <a:r>
              <a:rPr lang="cs-CZ" sz="2100" dirty="0"/>
              <a:t>banka si vybírá auditora (výběrové řízení)</a:t>
            </a:r>
          </a:p>
          <a:p>
            <a:pPr>
              <a:buClr>
                <a:srgbClr val="307871"/>
              </a:buClr>
            </a:pPr>
            <a:r>
              <a:rPr lang="cs-CZ" sz="2100" dirty="0"/>
              <a:t>vybraného auditora je banka povinna oznámit České národní bance</a:t>
            </a:r>
          </a:p>
          <a:p>
            <a:pPr>
              <a:buClr>
                <a:srgbClr val="307871"/>
              </a:buClr>
            </a:pPr>
            <a:r>
              <a:rPr lang="cs-CZ" sz="2100" dirty="0"/>
              <a:t>ČNB je oprávněna do 30 dnů po obdržení tohoto oznámení auditora odmítnout (a to i opakovaně)</a:t>
            </a:r>
          </a:p>
          <a:p>
            <a:pPr>
              <a:buClr>
                <a:srgbClr val="307871"/>
              </a:buClr>
            </a:pPr>
            <a:r>
              <a:rPr lang="cs-CZ" sz="2100" dirty="0"/>
              <a:t>požadavky ČNB na auditora:</a:t>
            </a:r>
          </a:p>
          <a:p>
            <a:pPr lvl="1">
              <a:buClr>
                <a:srgbClr val="307871"/>
              </a:buClr>
            </a:pPr>
            <a:r>
              <a:rPr lang="cs-CZ" sz="1900" dirty="0"/>
              <a:t>hlavní požadavek: nezávislost auditora</a:t>
            </a:r>
          </a:p>
          <a:p>
            <a:pPr lvl="2">
              <a:buClr>
                <a:srgbClr val="307871"/>
              </a:buClr>
            </a:pPr>
            <a:r>
              <a:rPr lang="cs-CZ" sz="1600" dirty="0"/>
              <a:t>auditor musí být nezávislý na auditované bance, nesmí se podílet na jejím rozhodování, nesmí existovat jakýkoliv přímý nebo nepřímý finanční, obchodní, pracovněprávní nebo jiný vztah mezi auditorem a bankou </a:t>
            </a:r>
          </a:p>
          <a:p>
            <a:pPr lvl="1">
              <a:buClr>
                <a:srgbClr val="307871"/>
              </a:buClr>
            </a:pPr>
            <a:r>
              <a:rPr lang="cs-CZ" sz="1900" dirty="0"/>
              <a:t>další předpoklady auditora: </a:t>
            </a:r>
          </a:p>
          <a:p>
            <a:pPr lvl="2">
              <a:buClr>
                <a:srgbClr val="307871"/>
              </a:buClr>
            </a:pPr>
            <a:r>
              <a:rPr lang="cs-CZ" sz="1600" dirty="0"/>
              <a:t>zkušenosti, vzdělání a znalosti odpovědného auditora a dalších osob podílejících se významněji na auditu</a:t>
            </a:r>
          </a:p>
        </p:txBody>
      </p:sp>
      <p:sp>
        <p:nvSpPr>
          <p:cNvPr id="6" name="Nadpis 5"/>
          <p:cNvSpPr>
            <a:spLocks noGrp="1"/>
          </p:cNvSpPr>
          <p:nvPr>
            <p:ph type="title"/>
          </p:nvPr>
        </p:nvSpPr>
        <p:spPr>
          <a:xfrm>
            <a:off x="179512" y="195486"/>
            <a:ext cx="5904656" cy="507703"/>
          </a:xfrm>
        </p:spPr>
        <p:txBody>
          <a:bodyPr/>
          <a:lstStyle/>
          <a:p>
            <a:r>
              <a:rPr lang="cs-CZ" b="1" dirty="0"/>
              <a:t>Volba auditora a jeho schválení ČNB (1)</a:t>
            </a:r>
            <a:endParaRPr lang="en-US" b="1" dirty="0"/>
          </a:p>
        </p:txBody>
      </p:sp>
    </p:spTree>
    <p:extLst>
      <p:ext uri="{BB962C8B-B14F-4D97-AF65-F5344CB8AC3E}">
        <p14:creationId xmlns:p14="http://schemas.microsoft.com/office/powerpoint/2010/main" val="20238178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771550"/>
            <a:ext cx="8676964" cy="3456384"/>
          </a:xfrm>
          <a:prstGeom prst="rect">
            <a:avLst/>
          </a:prstGeom>
        </p:spPr>
        <p:txBody>
          <a:bodyPr>
            <a:noAutofit/>
          </a:bodyPr>
          <a:lstStyle/>
          <a:p>
            <a:pPr>
              <a:buClr>
                <a:srgbClr val="307871"/>
              </a:buClr>
            </a:pPr>
            <a:r>
              <a:rPr lang="cs-CZ" sz="2000" dirty="0"/>
              <a:t>ČNB může při posuzování auditora vycházet zejména z:</a:t>
            </a:r>
          </a:p>
          <a:p>
            <a:pPr lvl="1">
              <a:buClr>
                <a:srgbClr val="307871"/>
              </a:buClr>
            </a:pPr>
            <a:r>
              <a:rPr lang="cs-CZ" sz="1600" dirty="0"/>
              <a:t>výsledků kontroly ČNB u banky a z dalších informací získaných ČNB v rámci výkonu dohledu a jejich porovnání se zprávami auditora</a:t>
            </a:r>
          </a:p>
          <a:p>
            <a:pPr lvl="1">
              <a:buClr>
                <a:srgbClr val="307871"/>
              </a:buClr>
            </a:pPr>
            <a:r>
              <a:rPr lang="cs-CZ" sz="1600" dirty="0"/>
              <a:t>dokumentů předložených bankou nebo auditorem</a:t>
            </a:r>
          </a:p>
          <a:p>
            <a:pPr lvl="1">
              <a:buClr>
                <a:srgbClr val="307871"/>
              </a:buClr>
            </a:pPr>
            <a:r>
              <a:rPr lang="cs-CZ" sz="1600" dirty="0"/>
              <a:t>výsledků jednání s auditorem</a:t>
            </a:r>
          </a:p>
          <a:p>
            <a:pPr lvl="1">
              <a:buClr>
                <a:srgbClr val="307871"/>
              </a:buClr>
            </a:pPr>
            <a:r>
              <a:rPr lang="cs-CZ" sz="1600" dirty="0"/>
              <a:t>zkušeností ČNB s auditorem</a:t>
            </a:r>
          </a:p>
          <a:p>
            <a:pPr>
              <a:buClr>
                <a:srgbClr val="307871"/>
              </a:buClr>
            </a:pPr>
            <a:r>
              <a:rPr lang="cs-CZ" sz="2000" dirty="0"/>
              <a:t>důvody, pro které ČNB může odmítnout auditora:</a:t>
            </a:r>
          </a:p>
          <a:p>
            <a:pPr lvl="1">
              <a:buClr>
                <a:srgbClr val="307871"/>
              </a:buClr>
            </a:pPr>
            <a:r>
              <a:rPr lang="cs-CZ" sz="1600" dirty="0"/>
              <a:t>střet zájmů auditora, který by mohl omezit jeho nezávislost v úsudku</a:t>
            </a:r>
          </a:p>
          <a:p>
            <a:pPr lvl="2">
              <a:buClr>
                <a:srgbClr val="307871"/>
              </a:buClr>
            </a:pPr>
            <a:r>
              <a:rPr lang="cs-CZ" sz="1200" dirty="0"/>
              <a:t>existence zvláštního vztahu auditora k bance</a:t>
            </a:r>
          </a:p>
          <a:p>
            <a:pPr lvl="2">
              <a:buClr>
                <a:srgbClr val="307871"/>
              </a:buClr>
            </a:pPr>
            <a:r>
              <a:rPr lang="cs-CZ" sz="1200" dirty="0"/>
              <a:t>existence personálního či majetkového propojení auditora a auditované osoby</a:t>
            </a:r>
          </a:p>
          <a:p>
            <a:pPr lvl="2">
              <a:buClr>
                <a:srgbClr val="307871"/>
              </a:buClr>
            </a:pPr>
            <a:r>
              <a:rPr lang="cs-CZ" sz="1200" dirty="0"/>
              <a:t>auditor se nějak podílí nebo podílel na rozhodování auditované banky</a:t>
            </a:r>
          </a:p>
          <a:p>
            <a:pPr lvl="1">
              <a:buClr>
                <a:srgbClr val="307871"/>
              </a:buClr>
            </a:pPr>
            <a:r>
              <a:rPr lang="cs-CZ" sz="1600" dirty="0"/>
              <a:t>nedostatečné zkušenosti a praxe auditora, klíčového auditorského partnera a osob významněji se podílejících na provádění auditorských činností </a:t>
            </a:r>
          </a:p>
          <a:p>
            <a:pPr lvl="1">
              <a:buClr>
                <a:srgbClr val="307871"/>
              </a:buClr>
            </a:pPr>
            <a:r>
              <a:rPr lang="cs-CZ" sz="1600" dirty="0"/>
              <a:t>závažné pochybení auditora v minulosti</a:t>
            </a:r>
          </a:p>
          <a:p>
            <a:pPr lvl="1">
              <a:buClr>
                <a:srgbClr val="307871"/>
              </a:buClr>
            </a:pPr>
            <a:r>
              <a:rPr lang="cs-CZ" sz="1600" dirty="0"/>
              <a:t>auditor nebo klíčový auditorský partner nedodržel pravidla povinné rotace</a:t>
            </a:r>
          </a:p>
        </p:txBody>
      </p:sp>
      <p:sp>
        <p:nvSpPr>
          <p:cNvPr id="6" name="Nadpis 5"/>
          <p:cNvSpPr>
            <a:spLocks noGrp="1"/>
          </p:cNvSpPr>
          <p:nvPr>
            <p:ph type="title"/>
          </p:nvPr>
        </p:nvSpPr>
        <p:spPr>
          <a:xfrm>
            <a:off x="179512" y="195486"/>
            <a:ext cx="5904656" cy="507703"/>
          </a:xfrm>
        </p:spPr>
        <p:txBody>
          <a:bodyPr/>
          <a:lstStyle/>
          <a:p>
            <a:r>
              <a:rPr lang="cs-CZ" b="1" dirty="0"/>
              <a:t>Volba auditora a jeho schválení ČNB (2)</a:t>
            </a:r>
            <a:endParaRPr lang="en-US" b="1" dirty="0"/>
          </a:p>
        </p:txBody>
      </p:sp>
    </p:spTree>
    <p:extLst>
      <p:ext uri="{BB962C8B-B14F-4D97-AF65-F5344CB8AC3E}">
        <p14:creationId xmlns:p14="http://schemas.microsoft.com/office/powerpoint/2010/main" val="2011859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a:stretch>
            <a:fillRect/>
          </a:stretch>
        </p:blipFill>
        <p:spPr>
          <a:xfrm>
            <a:off x="1331640" y="-3988"/>
            <a:ext cx="5544616" cy="5102654"/>
          </a:xfrm>
          <a:prstGeom prst="rect">
            <a:avLst/>
          </a:prstGeom>
        </p:spPr>
      </p:pic>
    </p:spTree>
    <p:extLst>
      <p:ext uri="{BB962C8B-B14F-4D97-AF65-F5344CB8AC3E}">
        <p14:creationId xmlns:p14="http://schemas.microsoft.com/office/powerpoint/2010/main" val="2655599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57264" y="843558"/>
            <a:ext cx="8879232" cy="3888432"/>
          </a:xfrm>
          <a:prstGeom prst="rect">
            <a:avLst/>
          </a:prstGeom>
        </p:spPr>
        <p:txBody>
          <a:bodyPr>
            <a:noAutofit/>
          </a:bodyPr>
          <a:lstStyle/>
          <a:p>
            <a:r>
              <a:rPr lang="cs-CZ" sz="2200" dirty="0"/>
              <a:t>určení, co znamená významné – materiální:</a:t>
            </a:r>
          </a:p>
          <a:p>
            <a:pPr lvl="1"/>
            <a:r>
              <a:rPr lang="cs-CZ" sz="2000" dirty="0"/>
              <a:t>2 % ze základního kapitálu nebo 5 – 10 % z čistého zisku nebo 2 % z oběžných aktiv apod.</a:t>
            </a:r>
          </a:p>
          <a:p>
            <a:r>
              <a:rPr lang="cs-CZ" sz="2200" dirty="0"/>
              <a:t>detailně identifikovat rizika spojená s:</a:t>
            </a:r>
          </a:p>
          <a:p>
            <a:pPr lvl="1"/>
            <a:r>
              <a:rPr lang="cs-CZ" sz="2000" dirty="0"/>
              <a:t>vlastnickou strukturou banky</a:t>
            </a:r>
          </a:p>
          <a:p>
            <a:pPr lvl="1"/>
            <a:r>
              <a:rPr lang="cs-CZ" sz="2000" dirty="0"/>
              <a:t>managementem banky</a:t>
            </a:r>
          </a:p>
          <a:p>
            <a:pPr lvl="1"/>
            <a:r>
              <a:rPr lang="cs-CZ" sz="2000" dirty="0"/>
              <a:t>informačním systémem banky</a:t>
            </a:r>
          </a:p>
          <a:p>
            <a:pPr lvl="1"/>
            <a:r>
              <a:rPr lang="cs-CZ" sz="2000" dirty="0"/>
              <a:t>vnějším podnikatelským prostředím a legislativou</a:t>
            </a:r>
          </a:p>
          <a:p>
            <a:r>
              <a:rPr lang="cs-CZ" sz="2200" dirty="0"/>
              <a:t>sestavit vnitřní plán testování kontrolních mechanismů, celkový plán auditu, sestavit auditní tým</a:t>
            </a:r>
          </a:p>
        </p:txBody>
      </p:sp>
      <p:sp>
        <p:nvSpPr>
          <p:cNvPr id="6" name="Nadpis 5"/>
          <p:cNvSpPr>
            <a:spLocks noGrp="1"/>
          </p:cNvSpPr>
          <p:nvPr>
            <p:ph type="title"/>
          </p:nvPr>
        </p:nvSpPr>
        <p:spPr>
          <a:xfrm>
            <a:off x="179512" y="195486"/>
            <a:ext cx="5904656" cy="507703"/>
          </a:xfrm>
        </p:spPr>
        <p:txBody>
          <a:bodyPr/>
          <a:lstStyle/>
          <a:p>
            <a:r>
              <a:rPr lang="cs-CZ" altLang="cs-CZ" b="1" dirty="0"/>
              <a:t>Plánování auditu</a:t>
            </a:r>
            <a:endParaRPr lang="en-US" dirty="0"/>
          </a:p>
        </p:txBody>
      </p:sp>
    </p:spTree>
    <p:extLst>
      <p:ext uri="{BB962C8B-B14F-4D97-AF65-F5344CB8AC3E}">
        <p14:creationId xmlns:p14="http://schemas.microsoft.com/office/powerpoint/2010/main" val="30378119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lgn="just"/>
            <a:r>
              <a:rPr lang="cs-CZ" sz="2300" dirty="0"/>
              <a:t>popsat cyklus transakcí a systémy vnitřní kontroly</a:t>
            </a:r>
          </a:p>
          <a:p>
            <a:pPr algn="just"/>
            <a:r>
              <a:rPr lang="cs-CZ" sz="2300" dirty="0"/>
              <a:t>připravit se na tvorbu účetních výkazů, popsat všechny významné meziroční změny a z jakého důvodu k nim došlo</a:t>
            </a:r>
          </a:p>
          <a:p>
            <a:pPr algn="just"/>
            <a:r>
              <a:rPr lang="cs-CZ" sz="2300" dirty="0"/>
              <a:t>detailní testy úvěrového portfolia banky</a:t>
            </a:r>
          </a:p>
          <a:p>
            <a:pPr lvl="1" algn="just"/>
            <a:r>
              <a:rPr lang="cs-CZ" sz="2000" dirty="0"/>
              <a:t>zda pohledávky řádně klasifikovány</a:t>
            </a:r>
          </a:p>
          <a:p>
            <a:pPr lvl="1" algn="just"/>
            <a:r>
              <a:rPr lang="cs-CZ" sz="2000" dirty="0"/>
              <a:t>zda ve správné výši vytvořené opravné položky</a:t>
            </a:r>
          </a:p>
        </p:txBody>
      </p:sp>
      <p:sp>
        <p:nvSpPr>
          <p:cNvPr id="6" name="Nadpis 5"/>
          <p:cNvSpPr>
            <a:spLocks noGrp="1"/>
          </p:cNvSpPr>
          <p:nvPr>
            <p:ph type="title"/>
          </p:nvPr>
        </p:nvSpPr>
        <p:spPr>
          <a:xfrm>
            <a:off x="179512" y="195486"/>
            <a:ext cx="5904656" cy="507703"/>
          </a:xfrm>
        </p:spPr>
        <p:txBody>
          <a:bodyPr/>
          <a:lstStyle/>
          <a:p>
            <a:r>
              <a:rPr lang="cs-CZ" b="1" dirty="0"/>
              <a:t>Předběžný audit</a:t>
            </a:r>
            <a:endParaRPr lang="en-US" b="1" dirty="0"/>
          </a:p>
        </p:txBody>
      </p:sp>
    </p:spTree>
    <p:extLst>
      <p:ext uri="{BB962C8B-B14F-4D97-AF65-F5344CB8AC3E}">
        <p14:creationId xmlns:p14="http://schemas.microsoft.com/office/powerpoint/2010/main" val="16729698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r>
              <a:rPr lang="cs-CZ" dirty="0"/>
              <a:t>stanovení testovaného vzorku</a:t>
            </a:r>
          </a:p>
          <a:p>
            <a:pPr lvl="1"/>
            <a:r>
              <a:rPr lang="cs-CZ" sz="2600" dirty="0"/>
              <a:t>tak, aby byla zachována </a:t>
            </a:r>
            <a:r>
              <a:rPr lang="cs-CZ" sz="2600" dirty="0" err="1"/>
              <a:t>materialita</a:t>
            </a:r>
            <a:endParaRPr lang="cs-CZ" sz="2600" dirty="0"/>
          </a:p>
          <a:p>
            <a:r>
              <a:rPr lang="cs-CZ" dirty="0"/>
              <a:t>o průběhu auditu vede auditor auditorský spis</a:t>
            </a:r>
          </a:p>
          <a:p>
            <a:pPr lvl="1"/>
            <a:r>
              <a:rPr lang="cs-CZ" sz="2600" dirty="0"/>
              <a:t>uchováván nejméně 10 let</a:t>
            </a:r>
          </a:p>
          <a:p>
            <a:pPr lvl="1"/>
            <a:r>
              <a:rPr lang="cs-CZ" sz="2600" dirty="0"/>
              <a:t>kdo do něj může nahlížet?</a:t>
            </a:r>
          </a:p>
        </p:txBody>
      </p:sp>
      <p:sp>
        <p:nvSpPr>
          <p:cNvPr id="6" name="Nadpis 5"/>
          <p:cNvSpPr>
            <a:spLocks noGrp="1"/>
          </p:cNvSpPr>
          <p:nvPr>
            <p:ph type="title"/>
          </p:nvPr>
        </p:nvSpPr>
        <p:spPr>
          <a:xfrm>
            <a:off x="179512" y="195486"/>
            <a:ext cx="5904656" cy="507703"/>
          </a:xfrm>
        </p:spPr>
        <p:txBody>
          <a:bodyPr/>
          <a:lstStyle/>
          <a:p>
            <a:r>
              <a:rPr lang="cs-CZ" b="1" dirty="0"/>
              <a:t>Finální audit</a:t>
            </a:r>
            <a:endParaRPr lang="en-US" b="1" dirty="0"/>
          </a:p>
        </p:txBody>
      </p:sp>
    </p:spTree>
    <p:extLst>
      <p:ext uri="{BB962C8B-B14F-4D97-AF65-F5344CB8AC3E}">
        <p14:creationId xmlns:p14="http://schemas.microsoft.com/office/powerpoint/2010/main" val="35338917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34979" y="650276"/>
            <a:ext cx="8676964" cy="3672408"/>
          </a:xfrm>
          <a:prstGeom prst="rect">
            <a:avLst/>
          </a:prstGeom>
        </p:spPr>
        <p:txBody>
          <a:bodyPr>
            <a:noAutofit/>
          </a:bodyPr>
          <a:lstStyle/>
          <a:p>
            <a:r>
              <a:rPr lang="cs-CZ" sz="2000" dirty="0"/>
              <a:t>struktura zprávy o posouzení účetní závěrky:</a:t>
            </a:r>
          </a:p>
          <a:p>
            <a:pPr lvl="1"/>
            <a:r>
              <a:rPr lang="cs-CZ" sz="1800" dirty="0"/>
              <a:t>úvod</a:t>
            </a:r>
          </a:p>
          <a:p>
            <a:pPr lvl="1"/>
            <a:r>
              <a:rPr lang="cs-CZ" sz="1800" dirty="0"/>
              <a:t>rozsah provedeného auditu včetně odkazu na auditorské standardy, v souladu s kterými byl audit proveden</a:t>
            </a:r>
          </a:p>
          <a:p>
            <a:pPr lvl="1"/>
            <a:r>
              <a:rPr lang="cs-CZ" sz="1800" dirty="0"/>
              <a:t>výrok auditora:</a:t>
            </a:r>
          </a:p>
          <a:p>
            <a:pPr lvl="2"/>
            <a:r>
              <a:rPr lang="cs-CZ" sz="1200" dirty="0"/>
              <a:t>bez výhrad</a:t>
            </a:r>
          </a:p>
          <a:p>
            <a:pPr lvl="2"/>
            <a:r>
              <a:rPr lang="cs-CZ" sz="1200" dirty="0"/>
              <a:t>s výhradou</a:t>
            </a:r>
          </a:p>
          <a:p>
            <a:pPr lvl="2"/>
            <a:r>
              <a:rPr lang="cs-CZ" sz="1200" dirty="0"/>
              <a:t>záporný</a:t>
            </a:r>
          </a:p>
          <a:p>
            <a:pPr lvl="2"/>
            <a:r>
              <a:rPr lang="cs-CZ" sz="1200" dirty="0"/>
              <a:t>vyjádření výroku je odmítnuto </a:t>
            </a:r>
          </a:p>
          <a:p>
            <a:pPr lvl="1"/>
            <a:r>
              <a:rPr lang="cs-CZ" sz="1800" dirty="0"/>
              <a:t>popis všech skutečností, které nejsou obsaženy ve výroku a auditor je považuje za vhodné uvést</a:t>
            </a:r>
          </a:p>
          <a:p>
            <a:r>
              <a:rPr lang="cs-CZ" sz="2000" dirty="0"/>
              <a:t>název, sídlo, číslo auditorského oprávnění a jména a příjmení auditorů, kteří jménem auditorské společnosti vypracovali zprávu, čísla jejich auditorského oprávnění, jejich podpis a datum vyhotovení</a:t>
            </a:r>
          </a:p>
        </p:txBody>
      </p:sp>
      <p:sp>
        <p:nvSpPr>
          <p:cNvPr id="6" name="Nadpis 5"/>
          <p:cNvSpPr>
            <a:spLocks noGrp="1"/>
          </p:cNvSpPr>
          <p:nvPr>
            <p:ph type="title"/>
          </p:nvPr>
        </p:nvSpPr>
        <p:spPr>
          <a:xfrm>
            <a:off x="179512" y="195486"/>
            <a:ext cx="5904656" cy="507703"/>
          </a:xfrm>
        </p:spPr>
        <p:txBody>
          <a:bodyPr/>
          <a:lstStyle/>
          <a:p>
            <a:r>
              <a:rPr lang="cs-CZ" altLang="cs-CZ" b="1" dirty="0"/>
              <a:t>Zpráva auditora (1)</a:t>
            </a:r>
            <a:endParaRPr lang="en-US" dirty="0"/>
          </a:p>
        </p:txBody>
      </p:sp>
    </p:spTree>
    <p:extLst>
      <p:ext uri="{BB962C8B-B14F-4D97-AF65-F5344CB8AC3E}">
        <p14:creationId xmlns:p14="http://schemas.microsoft.com/office/powerpoint/2010/main" val="32634572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704064"/>
            <a:ext cx="8712968" cy="3955917"/>
          </a:xfrm>
          <a:prstGeom prst="rect">
            <a:avLst/>
          </a:prstGeom>
        </p:spPr>
        <p:txBody>
          <a:bodyPr>
            <a:noAutofit/>
          </a:bodyPr>
          <a:lstStyle/>
          <a:p>
            <a:r>
              <a:rPr lang="cs-CZ" sz="2000" dirty="0"/>
              <a:t>struktura zprávy o ověření řídicího a kontrolního systému banky:</a:t>
            </a:r>
          </a:p>
          <a:p>
            <a:pPr lvl="1"/>
            <a:r>
              <a:rPr lang="cs-CZ" sz="1800" dirty="0"/>
              <a:t>stručný popis ověřovaných oblastí</a:t>
            </a:r>
          </a:p>
          <a:p>
            <a:pPr lvl="1"/>
            <a:r>
              <a:rPr lang="cs-CZ" sz="1800" dirty="0"/>
              <a:t>identifikace zavedených mechanismů vnitřní kontroly a zhodnocení funkčnosti a efektivnosti těchto mechanismů, zejména porovnáním s uznávanými standardy</a:t>
            </a:r>
          </a:p>
          <a:p>
            <a:pPr lvl="1"/>
            <a:r>
              <a:rPr lang="cs-CZ" sz="1800" dirty="0"/>
              <a:t>specifikace chybějících mechanismů vnitřní kontroly a vyhodnocení závažnosti jednotlivých nedostatků:</a:t>
            </a:r>
          </a:p>
          <a:p>
            <a:pPr lvl="2"/>
            <a:r>
              <a:rPr lang="cs-CZ" sz="1400" dirty="0"/>
              <a:t>podrobně popsat nedostatky a zhodnotit jejich závažnost podle stupnice</a:t>
            </a:r>
          </a:p>
          <a:p>
            <a:pPr lvl="3"/>
            <a:r>
              <a:rPr lang="cs-CZ" sz="1000" dirty="0"/>
              <a:t>nedostatek s velmi vysokou mírou závažnosti </a:t>
            </a:r>
          </a:p>
          <a:p>
            <a:pPr lvl="3"/>
            <a:r>
              <a:rPr lang="cs-CZ" sz="1000" dirty="0"/>
              <a:t>nedostatek s vysokou mírou závažnosti</a:t>
            </a:r>
          </a:p>
          <a:p>
            <a:pPr lvl="3"/>
            <a:r>
              <a:rPr lang="cs-CZ" sz="1000" dirty="0"/>
              <a:t>nedostatek se střední mírou závažnosti</a:t>
            </a:r>
          </a:p>
          <a:p>
            <a:pPr lvl="3"/>
            <a:r>
              <a:rPr lang="cs-CZ" sz="1000" dirty="0"/>
              <a:t>nedostatek s nízkou mírou závažnosti </a:t>
            </a:r>
          </a:p>
          <a:p>
            <a:pPr lvl="2"/>
            <a:r>
              <a:rPr lang="cs-CZ" sz="1400" dirty="0"/>
              <a:t>identifikovat chybějící mechanismy vnitřní kontroly a popsat, jaký vliv tyto skutečnosti představovaly a představují pro funkčnost a efektivnost řídicího a kontrolního systému nebo jeho součástí</a:t>
            </a:r>
          </a:p>
          <a:p>
            <a:pPr lvl="1"/>
            <a:r>
              <a:rPr lang="cs-CZ" sz="1800" dirty="0"/>
              <a:t>celkové vyhodnocení funkčnosti a efektivnosti řídicího a kontrolního systému v dané oblasti</a:t>
            </a:r>
          </a:p>
        </p:txBody>
      </p:sp>
      <p:sp>
        <p:nvSpPr>
          <p:cNvPr id="6" name="Nadpis 5"/>
          <p:cNvSpPr>
            <a:spLocks noGrp="1"/>
          </p:cNvSpPr>
          <p:nvPr>
            <p:ph type="title"/>
          </p:nvPr>
        </p:nvSpPr>
        <p:spPr>
          <a:xfrm>
            <a:off x="179512" y="195486"/>
            <a:ext cx="5904656" cy="507703"/>
          </a:xfrm>
        </p:spPr>
        <p:txBody>
          <a:bodyPr/>
          <a:lstStyle/>
          <a:p>
            <a:r>
              <a:rPr lang="cs-CZ" altLang="cs-CZ" b="1" dirty="0"/>
              <a:t>Zpráva auditora (2)</a:t>
            </a:r>
            <a:endParaRPr lang="en-US" dirty="0"/>
          </a:p>
        </p:txBody>
      </p:sp>
    </p:spTree>
    <p:extLst>
      <p:ext uri="{BB962C8B-B14F-4D97-AF65-F5344CB8AC3E}">
        <p14:creationId xmlns:p14="http://schemas.microsoft.com/office/powerpoint/2010/main" val="3368178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1547664" y="16228"/>
            <a:ext cx="5764188" cy="2784621"/>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1547664" y="2795700"/>
            <a:ext cx="5764188" cy="2238934"/>
          </a:xfrm>
          <a:prstGeom prst="rect">
            <a:avLst/>
          </a:prstGeom>
          <a:noFill/>
          <a:ln w="9525">
            <a:noFill/>
            <a:miter lim="800000"/>
            <a:headEnd/>
            <a:tailEnd/>
          </a:ln>
        </p:spPr>
      </p:pic>
    </p:spTree>
    <p:extLst>
      <p:ext uri="{BB962C8B-B14F-4D97-AF65-F5344CB8AC3E}">
        <p14:creationId xmlns:p14="http://schemas.microsoft.com/office/powerpoint/2010/main" val="248506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1203598"/>
            <a:ext cx="8856984" cy="3312368"/>
          </a:xfrm>
          <a:prstGeom prst="rect">
            <a:avLst/>
          </a:prstGeom>
        </p:spPr>
        <p:txBody>
          <a:bodyPr>
            <a:noAutofit/>
          </a:bodyPr>
          <a:lstStyle/>
          <a:p>
            <a:r>
              <a:rPr lang="cs-CZ" sz="2200" dirty="0"/>
              <a:t>Podívejte se na výroční zprávu Air Bank a ČSOB a projděte si jednotlivé části zprávy auditora</a:t>
            </a:r>
            <a:endParaRPr lang="cs-CZ" sz="2200" dirty="0">
              <a:hlinkClick r:id="rId3"/>
            </a:endParaRPr>
          </a:p>
        </p:txBody>
      </p:sp>
      <p:sp>
        <p:nvSpPr>
          <p:cNvPr id="6" name="Nadpis 5"/>
          <p:cNvSpPr>
            <a:spLocks noGrp="1"/>
          </p:cNvSpPr>
          <p:nvPr>
            <p:ph type="title"/>
          </p:nvPr>
        </p:nvSpPr>
        <p:spPr>
          <a:xfrm>
            <a:off x="179512" y="195486"/>
            <a:ext cx="5904656" cy="507703"/>
          </a:xfrm>
        </p:spPr>
        <p:txBody>
          <a:bodyPr/>
          <a:lstStyle/>
          <a:p>
            <a:r>
              <a:rPr lang="cs-CZ" b="1" dirty="0"/>
              <a:t>Úkol pro zájemce</a:t>
            </a:r>
            <a:endParaRPr lang="en-US" b="1" dirty="0"/>
          </a:p>
        </p:txBody>
      </p:sp>
    </p:spTree>
    <p:extLst>
      <p:ext uri="{BB962C8B-B14F-4D97-AF65-F5344CB8AC3E}">
        <p14:creationId xmlns:p14="http://schemas.microsoft.com/office/powerpoint/2010/main" val="6598825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1203598"/>
            <a:ext cx="8784976" cy="3312368"/>
          </a:xfrm>
          <a:prstGeom prst="rect">
            <a:avLst/>
          </a:prstGeom>
        </p:spPr>
        <p:txBody>
          <a:bodyPr>
            <a:noAutofit/>
          </a:bodyPr>
          <a:lstStyle/>
          <a:p>
            <a:pPr algn="just"/>
            <a:r>
              <a:rPr lang="cs-CZ" sz="2000" dirty="0"/>
              <a:t>Interní audit je definován jako nezávislá, objektivní, </a:t>
            </a:r>
            <a:r>
              <a:rPr lang="cs-CZ" sz="2000" dirty="0" err="1"/>
              <a:t>ujišťovací</a:t>
            </a:r>
            <a:r>
              <a:rPr lang="cs-CZ" sz="2000" dirty="0"/>
              <a:t> a konzultační činnost orientovaná na tvorbu přidané hodnoty a zdokonalení provozu banky. Přináší systematický metodický přístup k hodnocení a zdokonalení efektivnosti řízení bankovních rizik, řídících a kontrolních procesů v bance.</a:t>
            </a:r>
          </a:p>
          <a:p>
            <a:pPr algn="just"/>
            <a:r>
              <a:rPr lang="cs-CZ" sz="2000" dirty="0"/>
              <a:t>Interní audit banky jako kontrolní prostředí banky je nástroj, jehož prostřednictvím řídící orgány banky vyhodnocují činnost vnitřního řídícího a kontrolního systému banky a dále kontrolují dopady bankovních činností. </a:t>
            </a:r>
          </a:p>
          <a:p>
            <a:pPr algn="just"/>
            <a:endParaRPr lang="cs-CZ" sz="2000" dirty="0"/>
          </a:p>
        </p:txBody>
      </p:sp>
      <p:sp>
        <p:nvSpPr>
          <p:cNvPr id="6" name="Nadpis 5"/>
          <p:cNvSpPr>
            <a:spLocks noGrp="1"/>
          </p:cNvSpPr>
          <p:nvPr>
            <p:ph type="title"/>
          </p:nvPr>
        </p:nvSpPr>
        <p:spPr>
          <a:xfrm>
            <a:off x="179512" y="195486"/>
            <a:ext cx="5904656" cy="507703"/>
          </a:xfrm>
        </p:spPr>
        <p:txBody>
          <a:bodyPr/>
          <a:lstStyle/>
          <a:p>
            <a:r>
              <a:rPr lang="cs-CZ" altLang="cs-CZ" b="1" dirty="0"/>
              <a:t>Interní audit</a:t>
            </a:r>
            <a:endParaRPr lang="en-US" dirty="0"/>
          </a:p>
        </p:txBody>
      </p:sp>
    </p:spTree>
    <p:extLst>
      <p:ext uri="{BB962C8B-B14F-4D97-AF65-F5344CB8AC3E}">
        <p14:creationId xmlns:p14="http://schemas.microsoft.com/office/powerpoint/2010/main" val="6299988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1203598"/>
            <a:ext cx="8784976" cy="3312368"/>
          </a:xfrm>
          <a:prstGeom prst="rect">
            <a:avLst/>
          </a:prstGeom>
        </p:spPr>
        <p:txBody>
          <a:bodyPr>
            <a:noAutofit/>
          </a:bodyPr>
          <a:lstStyle/>
          <a:p>
            <a:pPr algn="just"/>
            <a:r>
              <a:rPr lang="cs-CZ" sz="2000" dirty="0"/>
              <a:t>Cílem interního auditu je poskytnout akcionářům a představenstvu banky objektivní informace, konzultační a poradenskou činnost o:</a:t>
            </a:r>
          </a:p>
          <a:p>
            <a:pPr lvl="1" algn="just"/>
            <a:r>
              <a:rPr lang="cs-CZ" sz="1600" dirty="0"/>
              <a:t>dodržování stanovených strategických cílů a strategií banky,</a:t>
            </a:r>
          </a:p>
          <a:p>
            <a:pPr lvl="1" algn="just"/>
            <a:r>
              <a:rPr lang="cs-CZ" sz="1600" dirty="0"/>
              <a:t>efektivnosti systémů řízení bankovních rizik</a:t>
            </a:r>
          </a:p>
          <a:p>
            <a:pPr lvl="1" algn="just"/>
            <a:r>
              <a:rPr lang="cs-CZ" sz="1600" dirty="0"/>
              <a:t>účinnost vnitřního kontrolního systému banky</a:t>
            </a:r>
          </a:p>
          <a:p>
            <a:pPr lvl="1" algn="just"/>
            <a:r>
              <a:rPr lang="cs-CZ" sz="1600" dirty="0"/>
              <a:t>nastavení AML (Anti-Money </a:t>
            </a:r>
            <a:r>
              <a:rPr lang="cs-CZ" sz="1600" dirty="0" err="1"/>
              <a:t>Laundering</a:t>
            </a:r>
            <a:r>
              <a:rPr lang="cs-CZ" sz="1600" dirty="0"/>
              <a:t>) mechanismů </a:t>
            </a:r>
          </a:p>
          <a:p>
            <a:pPr lvl="1" algn="just"/>
            <a:r>
              <a:rPr lang="cs-CZ" sz="1600" dirty="0"/>
              <a:t>dodržování regulatorních nařízení a právních norem </a:t>
            </a:r>
          </a:p>
          <a:p>
            <a:pPr algn="just"/>
            <a:endParaRPr lang="cs-CZ" sz="2000" dirty="0"/>
          </a:p>
          <a:p>
            <a:pPr algn="just"/>
            <a:r>
              <a:rPr lang="cs-CZ" sz="2000" dirty="0"/>
              <a:t>Cíle interního auditu jsou zaměřeny především na rizika, vnitřní kontrolní mechanismy a procesy, prvky řízení a správy banky. </a:t>
            </a:r>
          </a:p>
          <a:p>
            <a:pPr algn="just"/>
            <a:endParaRPr lang="cs-CZ" sz="2000" dirty="0"/>
          </a:p>
          <a:p>
            <a:pPr algn="just"/>
            <a:endParaRPr lang="cs-CZ" sz="2000" dirty="0"/>
          </a:p>
        </p:txBody>
      </p:sp>
      <p:sp>
        <p:nvSpPr>
          <p:cNvPr id="6" name="Nadpis 5"/>
          <p:cNvSpPr>
            <a:spLocks noGrp="1"/>
          </p:cNvSpPr>
          <p:nvPr>
            <p:ph type="title"/>
          </p:nvPr>
        </p:nvSpPr>
        <p:spPr>
          <a:xfrm>
            <a:off x="179512" y="195486"/>
            <a:ext cx="5904656" cy="507703"/>
          </a:xfrm>
        </p:spPr>
        <p:txBody>
          <a:bodyPr/>
          <a:lstStyle/>
          <a:p>
            <a:r>
              <a:rPr lang="cs-CZ" altLang="cs-CZ" b="1" dirty="0"/>
              <a:t>Interní audit</a:t>
            </a:r>
            <a:endParaRPr lang="en-US" dirty="0"/>
          </a:p>
        </p:txBody>
      </p:sp>
    </p:spTree>
    <p:extLst>
      <p:ext uri="{BB962C8B-B14F-4D97-AF65-F5344CB8AC3E}">
        <p14:creationId xmlns:p14="http://schemas.microsoft.com/office/powerpoint/2010/main" val="28523734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1203598"/>
            <a:ext cx="8784976" cy="3312368"/>
          </a:xfrm>
          <a:prstGeom prst="rect">
            <a:avLst/>
          </a:prstGeom>
        </p:spPr>
        <p:txBody>
          <a:bodyPr>
            <a:noAutofit/>
          </a:bodyPr>
          <a:lstStyle/>
          <a:p>
            <a:pPr algn="just"/>
            <a:r>
              <a:rPr lang="cs-CZ" sz="2000" dirty="0"/>
              <a:t>Hlavními principy úspěšného fungování vnitřního auditu v bance jsou:</a:t>
            </a:r>
          </a:p>
          <a:p>
            <a:pPr lvl="1" algn="just"/>
            <a:r>
              <a:rPr lang="cs-CZ" sz="1600" dirty="0"/>
              <a:t>nezávislost a objektivita</a:t>
            </a:r>
          </a:p>
          <a:p>
            <a:pPr lvl="1" algn="just"/>
            <a:r>
              <a:rPr lang="cs-CZ" sz="1600" dirty="0"/>
              <a:t>přímý přístup k informacím</a:t>
            </a:r>
          </a:p>
          <a:p>
            <a:pPr lvl="1" algn="just"/>
            <a:r>
              <a:rPr lang="cs-CZ" sz="1600" dirty="0"/>
              <a:t>odbornost a kvalifikační růst interních auditorů</a:t>
            </a:r>
          </a:p>
          <a:p>
            <a:pPr algn="just"/>
            <a:endParaRPr lang="cs-CZ" sz="2000" dirty="0"/>
          </a:p>
          <a:p>
            <a:pPr algn="just"/>
            <a:endParaRPr lang="cs-CZ" sz="2000" dirty="0"/>
          </a:p>
        </p:txBody>
      </p:sp>
      <p:sp>
        <p:nvSpPr>
          <p:cNvPr id="6" name="Nadpis 5"/>
          <p:cNvSpPr>
            <a:spLocks noGrp="1"/>
          </p:cNvSpPr>
          <p:nvPr>
            <p:ph type="title"/>
          </p:nvPr>
        </p:nvSpPr>
        <p:spPr>
          <a:xfrm>
            <a:off x="179512" y="195486"/>
            <a:ext cx="5904656" cy="507703"/>
          </a:xfrm>
        </p:spPr>
        <p:txBody>
          <a:bodyPr/>
          <a:lstStyle/>
          <a:p>
            <a:r>
              <a:rPr lang="cs-CZ" altLang="cs-CZ" b="1" dirty="0"/>
              <a:t>Interní audit</a:t>
            </a:r>
            <a:endParaRPr lang="en-US" dirty="0"/>
          </a:p>
        </p:txBody>
      </p:sp>
    </p:spTree>
    <p:extLst>
      <p:ext uri="{BB962C8B-B14F-4D97-AF65-F5344CB8AC3E}">
        <p14:creationId xmlns:p14="http://schemas.microsoft.com/office/powerpoint/2010/main" val="3927864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712968" cy="3888432"/>
          </a:xfrm>
          <a:prstGeom prst="rect">
            <a:avLst/>
          </a:prstGeom>
        </p:spPr>
        <p:txBody>
          <a:bodyPr>
            <a:noAutofit/>
          </a:bodyPr>
          <a:lstStyle/>
          <a:p>
            <a:r>
              <a:rPr lang="cs-CZ" dirty="0"/>
              <a:t>nové technologie</a:t>
            </a:r>
          </a:p>
          <a:p>
            <a:pPr lvl="1"/>
            <a:r>
              <a:rPr lang="cs-CZ" dirty="0"/>
              <a:t>náklady na komunikaci a zavádění informačních technologií</a:t>
            </a:r>
          </a:p>
          <a:p>
            <a:r>
              <a:rPr lang="cs-CZ" dirty="0"/>
              <a:t>liberalizace, resp. deregulace</a:t>
            </a:r>
          </a:p>
          <a:p>
            <a:r>
              <a:rPr lang="cs-CZ" dirty="0"/>
              <a:t>nadnárodní korporace</a:t>
            </a:r>
          </a:p>
          <a:p>
            <a:pPr lvl="1"/>
            <a:r>
              <a:rPr lang="cs-CZ" dirty="0"/>
              <a:t>vlna fúzí a akvizic</a:t>
            </a:r>
          </a:p>
          <a:p>
            <a:pPr lvl="1"/>
            <a:r>
              <a:rPr lang="cs-CZ" dirty="0"/>
              <a:t>privatizační procesy</a:t>
            </a:r>
          </a:p>
        </p:txBody>
      </p:sp>
      <p:sp>
        <p:nvSpPr>
          <p:cNvPr id="6" name="Nadpis 5"/>
          <p:cNvSpPr>
            <a:spLocks noGrp="1"/>
          </p:cNvSpPr>
          <p:nvPr>
            <p:ph type="title"/>
          </p:nvPr>
        </p:nvSpPr>
        <p:spPr>
          <a:xfrm>
            <a:off x="179512" y="195486"/>
            <a:ext cx="5904656" cy="507703"/>
          </a:xfrm>
        </p:spPr>
        <p:txBody>
          <a:bodyPr/>
          <a:lstStyle/>
          <a:p>
            <a:r>
              <a:rPr lang="cs-CZ" altLang="cs-CZ" b="1" dirty="0"/>
              <a:t>Stimuly globalizace</a:t>
            </a:r>
            <a:endParaRPr lang="en-US" dirty="0"/>
          </a:p>
        </p:txBody>
      </p:sp>
    </p:spTree>
    <p:extLst>
      <p:ext uri="{BB962C8B-B14F-4D97-AF65-F5344CB8AC3E}">
        <p14:creationId xmlns:p14="http://schemas.microsoft.com/office/powerpoint/2010/main" val="42073989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1059582"/>
            <a:ext cx="8784976" cy="3312368"/>
          </a:xfrm>
          <a:prstGeom prst="rect">
            <a:avLst/>
          </a:prstGeom>
        </p:spPr>
        <p:txBody>
          <a:bodyPr>
            <a:noAutofit/>
          </a:bodyPr>
          <a:lstStyle/>
          <a:p>
            <a:pPr algn="just"/>
            <a:r>
              <a:rPr lang="cs-CZ" sz="2000" dirty="0"/>
              <a:t>V rámci své nezávislé činnosti interní audit spolupracuje s kontrolními odděleními banky a dohlíží nad kontrolou dodržování především těchto předpokladů:</a:t>
            </a:r>
          </a:p>
          <a:p>
            <a:pPr lvl="1" algn="just"/>
            <a:r>
              <a:rPr lang="cs-CZ" sz="1600" dirty="0"/>
              <a:t>úplné a správné vedení účetnictví,</a:t>
            </a:r>
          </a:p>
          <a:p>
            <a:pPr lvl="1" algn="just"/>
            <a:r>
              <a:rPr lang="cs-CZ" sz="1600" dirty="0"/>
              <a:t>dohled nad bankovními činnostmi,</a:t>
            </a:r>
          </a:p>
          <a:p>
            <a:pPr lvl="1" algn="just"/>
            <a:r>
              <a:rPr lang="cs-CZ" sz="1600" dirty="0"/>
              <a:t>podpora splnění cílů banky,</a:t>
            </a:r>
          </a:p>
          <a:p>
            <a:pPr lvl="1" algn="just"/>
            <a:r>
              <a:rPr lang="cs-CZ" sz="1600" dirty="0"/>
              <a:t>akceptace platné právní úpravy,</a:t>
            </a:r>
          </a:p>
          <a:p>
            <a:pPr lvl="1" algn="just"/>
            <a:r>
              <a:rPr lang="cs-CZ" sz="1600" dirty="0"/>
              <a:t>zabezpečení kontroly uvnitř banky a jejích útvarů.</a:t>
            </a:r>
          </a:p>
          <a:p>
            <a:pPr algn="just"/>
            <a:endParaRPr lang="cs-CZ" sz="2000" dirty="0"/>
          </a:p>
          <a:p>
            <a:pPr algn="just"/>
            <a:endParaRPr lang="cs-CZ" sz="2000" dirty="0"/>
          </a:p>
        </p:txBody>
      </p:sp>
      <p:sp>
        <p:nvSpPr>
          <p:cNvPr id="6" name="Nadpis 5"/>
          <p:cNvSpPr>
            <a:spLocks noGrp="1"/>
          </p:cNvSpPr>
          <p:nvPr>
            <p:ph type="title"/>
          </p:nvPr>
        </p:nvSpPr>
        <p:spPr>
          <a:xfrm>
            <a:off x="179512" y="195486"/>
            <a:ext cx="5904656" cy="507703"/>
          </a:xfrm>
        </p:spPr>
        <p:txBody>
          <a:bodyPr/>
          <a:lstStyle/>
          <a:p>
            <a:r>
              <a:rPr lang="cs-CZ" altLang="cs-CZ" b="1" dirty="0"/>
              <a:t>Interní audit</a:t>
            </a:r>
            <a:endParaRPr lang="en-US" dirty="0"/>
          </a:p>
        </p:txBody>
      </p:sp>
    </p:spTree>
    <p:extLst>
      <p:ext uri="{BB962C8B-B14F-4D97-AF65-F5344CB8AC3E}">
        <p14:creationId xmlns:p14="http://schemas.microsoft.com/office/powerpoint/2010/main" val="29801713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4636"/>
            <a:ext cx="8784976" cy="3312368"/>
          </a:xfrm>
          <a:prstGeom prst="rect">
            <a:avLst/>
          </a:prstGeom>
        </p:spPr>
        <p:txBody>
          <a:bodyPr>
            <a:noAutofit/>
          </a:bodyPr>
          <a:lstStyle/>
          <a:p>
            <a:pPr algn="just"/>
            <a:r>
              <a:rPr lang="cs-CZ" sz="2000" dirty="0"/>
              <a:t>Interní auditoři poskytují nezávislé a pravdivé informace o zjištěném stavu představenstvu banky, dozorčí radě, výboru pro audit, případně také externímu auditorovi. </a:t>
            </a:r>
          </a:p>
          <a:p>
            <a:pPr algn="just"/>
            <a:endParaRPr lang="cs-CZ" sz="2000" dirty="0"/>
          </a:p>
          <a:p>
            <a:pPr algn="just"/>
            <a:r>
              <a:rPr lang="cs-CZ" sz="2000" dirty="0"/>
              <a:t>Postavení a činnosti interního auditu</a:t>
            </a:r>
          </a:p>
          <a:p>
            <a:pPr algn="just"/>
            <a:endParaRPr lang="cs-CZ" sz="2000" dirty="0"/>
          </a:p>
        </p:txBody>
      </p:sp>
      <p:sp>
        <p:nvSpPr>
          <p:cNvPr id="6" name="Nadpis 5"/>
          <p:cNvSpPr>
            <a:spLocks noGrp="1"/>
          </p:cNvSpPr>
          <p:nvPr>
            <p:ph type="title"/>
          </p:nvPr>
        </p:nvSpPr>
        <p:spPr>
          <a:xfrm>
            <a:off x="179512" y="195486"/>
            <a:ext cx="5904656" cy="507703"/>
          </a:xfrm>
        </p:spPr>
        <p:txBody>
          <a:bodyPr/>
          <a:lstStyle/>
          <a:p>
            <a:r>
              <a:rPr lang="cs-CZ" altLang="cs-CZ" b="1" dirty="0"/>
              <a:t>Interní audit</a:t>
            </a:r>
            <a:endParaRPr lang="en-US" dirty="0"/>
          </a:p>
        </p:txBody>
      </p:sp>
      <p:pic>
        <p:nvPicPr>
          <p:cNvPr id="4" name="Obrázek 3"/>
          <p:cNvPicPr>
            <a:picLocks noChangeAspect="1"/>
          </p:cNvPicPr>
          <p:nvPr/>
        </p:nvPicPr>
        <p:blipFill>
          <a:blip r:embed="rId3"/>
          <a:stretch>
            <a:fillRect/>
          </a:stretch>
        </p:blipFill>
        <p:spPr>
          <a:xfrm>
            <a:off x="409301" y="2787774"/>
            <a:ext cx="4363668" cy="1961118"/>
          </a:xfrm>
          <a:prstGeom prst="rect">
            <a:avLst/>
          </a:prstGeom>
        </p:spPr>
      </p:pic>
      <p:pic>
        <p:nvPicPr>
          <p:cNvPr id="5" name="Obrázek 4"/>
          <p:cNvPicPr>
            <a:picLocks noChangeAspect="1"/>
          </p:cNvPicPr>
          <p:nvPr/>
        </p:nvPicPr>
        <p:blipFill>
          <a:blip r:embed="rId4"/>
          <a:stretch>
            <a:fillRect/>
          </a:stretch>
        </p:blipFill>
        <p:spPr>
          <a:xfrm>
            <a:off x="4932040" y="2787774"/>
            <a:ext cx="3550355" cy="2063254"/>
          </a:xfrm>
          <a:prstGeom prst="rect">
            <a:avLst/>
          </a:prstGeom>
        </p:spPr>
      </p:pic>
      <p:sp>
        <p:nvSpPr>
          <p:cNvPr id="7" name="Obdélník 6"/>
          <p:cNvSpPr/>
          <p:nvPr/>
        </p:nvSpPr>
        <p:spPr>
          <a:xfrm>
            <a:off x="15280" y="4877875"/>
            <a:ext cx="1810544" cy="276999"/>
          </a:xfrm>
          <a:prstGeom prst="rect">
            <a:avLst/>
          </a:prstGeom>
        </p:spPr>
        <p:txBody>
          <a:bodyPr wrap="square">
            <a:spAutoFit/>
          </a:bodyPr>
          <a:lstStyle/>
          <a:p>
            <a:r>
              <a:rPr lang="cs-CZ" sz="1200" dirty="0"/>
              <a:t>Pramen: KPMG (2016)</a:t>
            </a:r>
          </a:p>
        </p:txBody>
      </p:sp>
    </p:spTree>
    <p:extLst>
      <p:ext uri="{BB962C8B-B14F-4D97-AF65-F5344CB8AC3E}">
        <p14:creationId xmlns:p14="http://schemas.microsoft.com/office/powerpoint/2010/main" val="28529953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10399" y="1131590"/>
            <a:ext cx="8784976" cy="3312368"/>
          </a:xfrm>
          <a:prstGeom prst="rect">
            <a:avLst/>
          </a:prstGeom>
        </p:spPr>
        <p:txBody>
          <a:bodyPr>
            <a:noAutofit/>
          </a:bodyPr>
          <a:lstStyle/>
          <a:p>
            <a:pPr algn="just">
              <a:lnSpc>
                <a:spcPct val="80000"/>
              </a:lnSpc>
              <a:defRPr/>
            </a:pPr>
            <a:r>
              <a:rPr lang="cs-CZ" sz="2600" dirty="0"/>
              <a:t>Řídící a kontrolní systém banky?</a:t>
            </a:r>
          </a:p>
          <a:p>
            <a:pPr algn="just">
              <a:lnSpc>
                <a:spcPct val="80000"/>
              </a:lnSpc>
              <a:defRPr/>
            </a:pPr>
            <a:endParaRPr lang="cs-CZ" sz="2600" dirty="0"/>
          </a:p>
          <a:p>
            <a:pPr algn="just">
              <a:lnSpc>
                <a:spcPct val="80000"/>
              </a:lnSpc>
              <a:defRPr/>
            </a:pPr>
            <a:r>
              <a:rPr lang="cs-CZ" sz="2600" dirty="0"/>
              <a:t>Vnitřní řídící a kontrolní systém banky zahrnuje:</a:t>
            </a:r>
          </a:p>
          <a:p>
            <a:pPr lvl="1" algn="just">
              <a:lnSpc>
                <a:spcPct val="80000"/>
              </a:lnSpc>
              <a:defRPr/>
            </a:pPr>
            <a:r>
              <a:rPr lang="cs-CZ" sz="2300" dirty="0"/>
              <a:t>vnitrobankovní prostředí</a:t>
            </a:r>
          </a:p>
          <a:p>
            <a:pPr lvl="1" algn="just">
              <a:lnSpc>
                <a:spcPct val="80000"/>
              </a:lnSpc>
              <a:defRPr/>
            </a:pPr>
            <a:r>
              <a:rPr lang="cs-CZ" sz="2300" dirty="0"/>
              <a:t>systémy hodnocení rizik</a:t>
            </a:r>
          </a:p>
          <a:p>
            <a:pPr lvl="1" algn="just">
              <a:lnSpc>
                <a:spcPct val="80000"/>
              </a:lnSpc>
              <a:defRPr/>
            </a:pPr>
            <a:r>
              <a:rPr lang="cs-CZ" sz="2300" dirty="0"/>
              <a:t>vnitřní kontrola (vnitřní kontrolní činnosti)</a:t>
            </a:r>
          </a:p>
          <a:p>
            <a:pPr lvl="1" algn="just">
              <a:lnSpc>
                <a:spcPct val="80000"/>
              </a:lnSpc>
              <a:defRPr/>
            </a:pPr>
            <a:r>
              <a:rPr lang="cs-CZ" sz="2300" dirty="0"/>
              <a:t>informační systémy a komunikace ve vnitřním systému</a:t>
            </a:r>
          </a:p>
          <a:p>
            <a:pPr lvl="1" algn="just">
              <a:lnSpc>
                <a:spcPct val="80000"/>
              </a:lnSpc>
              <a:defRPr/>
            </a:pPr>
            <a:r>
              <a:rPr lang="cs-CZ" sz="2300" dirty="0"/>
              <a:t>monitorování vnitřního řídícího a kontrolního systému</a:t>
            </a:r>
          </a:p>
          <a:p>
            <a:pPr algn="just">
              <a:lnSpc>
                <a:spcPct val="80000"/>
              </a:lnSpc>
              <a:defRPr/>
            </a:pPr>
            <a:endParaRPr lang="cs-CZ" sz="2600" dirty="0"/>
          </a:p>
          <a:p>
            <a:pPr algn="just">
              <a:lnSpc>
                <a:spcPct val="80000"/>
              </a:lnSpc>
              <a:defRPr/>
            </a:pPr>
            <a:endParaRPr lang="cs-CZ" sz="2600" dirty="0"/>
          </a:p>
        </p:txBody>
      </p:sp>
      <p:sp>
        <p:nvSpPr>
          <p:cNvPr id="6" name="Nadpis 5"/>
          <p:cNvSpPr>
            <a:spLocks noGrp="1"/>
          </p:cNvSpPr>
          <p:nvPr>
            <p:ph type="title"/>
          </p:nvPr>
        </p:nvSpPr>
        <p:spPr>
          <a:xfrm>
            <a:off x="179512" y="195486"/>
            <a:ext cx="5904656" cy="507703"/>
          </a:xfrm>
        </p:spPr>
        <p:txBody>
          <a:bodyPr/>
          <a:lstStyle/>
          <a:p>
            <a:r>
              <a:rPr lang="cs-CZ" altLang="cs-CZ" b="1" dirty="0"/>
              <a:t>Interní audit</a:t>
            </a:r>
            <a:endParaRPr lang="en-US" dirty="0"/>
          </a:p>
        </p:txBody>
      </p:sp>
    </p:spTree>
    <p:extLst>
      <p:ext uri="{BB962C8B-B14F-4D97-AF65-F5344CB8AC3E}">
        <p14:creationId xmlns:p14="http://schemas.microsoft.com/office/powerpoint/2010/main" val="6577770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843558"/>
            <a:ext cx="8856984" cy="3672408"/>
          </a:xfrm>
          <a:prstGeom prst="rect">
            <a:avLst/>
          </a:prstGeom>
        </p:spPr>
        <p:txBody>
          <a:bodyPr>
            <a:noAutofit/>
          </a:bodyPr>
          <a:lstStyle/>
          <a:p>
            <a:pPr>
              <a:defRPr/>
            </a:pPr>
            <a:r>
              <a:rPr lang="cs-CZ" sz="2600" dirty="0"/>
              <a:t>Výkon interního auditu probíhá v těchto fázích:</a:t>
            </a:r>
          </a:p>
          <a:p>
            <a:pPr lvl="1">
              <a:defRPr/>
            </a:pPr>
            <a:r>
              <a:rPr lang="cs-CZ" sz="2200" dirty="0"/>
              <a:t>příprava auditu</a:t>
            </a:r>
          </a:p>
          <a:p>
            <a:pPr lvl="1">
              <a:defRPr/>
            </a:pPr>
            <a:r>
              <a:rPr lang="cs-CZ" sz="2200" dirty="0"/>
              <a:t>realizace auditu</a:t>
            </a:r>
          </a:p>
          <a:p>
            <a:pPr lvl="1">
              <a:defRPr/>
            </a:pPr>
            <a:r>
              <a:rPr lang="cs-CZ" sz="2200" dirty="0"/>
              <a:t>zpracování a konzultování auditorské zprávy</a:t>
            </a:r>
          </a:p>
          <a:p>
            <a:pPr lvl="1">
              <a:defRPr/>
            </a:pPr>
            <a:r>
              <a:rPr lang="cs-CZ" sz="2200" dirty="0"/>
              <a:t>monitorování přijatých opatření</a:t>
            </a:r>
          </a:p>
          <a:p>
            <a:pPr>
              <a:defRPr/>
            </a:pPr>
            <a:endParaRPr lang="cs-CZ" sz="2600" dirty="0"/>
          </a:p>
        </p:txBody>
      </p:sp>
      <p:sp>
        <p:nvSpPr>
          <p:cNvPr id="6" name="Nadpis 5"/>
          <p:cNvSpPr>
            <a:spLocks noGrp="1"/>
          </p:cNvSpPr>
          <p:nvPr>
            <p:ph type="title"/>
          </p:nvPr>
        </p:nvSpPr>
        <p:spPr>
          <a:xfrm>
            <a:off x="179512" y="195486"/>
            <a:ext cx="5904656" cy="507703"/>
          </a:xfrm>
        </p:spPr>
        <p:txBody>
          <a:bodyPr/>
          <a:lstStyle/>
          <a:p>
            <a:r>
              <a:rPr lang="cs-CZ" altLang="cs-CZ" b="1" dirty="0"/>
              <a:t>Výkon interního auditu</a:t>
            </a:r>
            <a:endParaRPr lang="en-US" dirty="0"/>
          </a:p>
        </p:txBody>
      </p:sp>
    </p:spTree>
    <p:extLst>
      <p:ext uri="{BB962C8B-B14F-4D97-AF65-F5344CB8AC3E}">
        <p14:creationId xmlns:p14="http://schemas.microsoft.com/office/powerpoint/2010/main" val="9354667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3"/>
            <a:ext cx="8784976" cy="3388023"/>
          </a:xfrm>
          <a:prstGeom prst="rect">
            <a:avLst/>
          </a:prstGeom>
        </p:spPr>
        <p:txBody>
          <a:bodyPr>
            <a:noAutofit/>
          </a:bodyPr>
          <a:lstStyle/>
          <a:p>
            <a:pPr algn="just"/>
            <a:r>
              <a:rPr lang="cs-CZ" sz="2000" dirty="0"/>
              <a:t>Interní audit je zřízen představenstvem banky a poskytuje své služby představenstvu, příp. dozorčí radě. Uskutečňuje se prostřednictvím zaměstnanců banky.</a:t>
            </a:r>
          </a:p>
          <a:p>
            <a:pPr algn="just"/>
            <a:r>
              <a:rPr lang="cs-CZ" sz="2000" dirty="0"/>
              <a:t>Externí audit vykonává svou činnost na základě obecně platných legislativních předpisů. Externí auditoři nejsou zaměstnanci banky.</a:t>
            </a:r>
          </a:p>
          <a:p>
            <a:pPr algn="just"/>
            <a:r>
              <a:rPr lang="cs-CZ" sz="2000" dirty="0"/>
              <a:t>Cílem externí auditorské činnosti je vyjádřit formou auditorského výroku názor na finanční stav auditované banky v určeném období.</a:t>
            </a:r>
          </a:p>
          <a:p>
            <a:pPr algn="just"/>
            <a:r>
              <a:rPr lang="cs-CZ" sz="2000" dirty="0"/>
              <a:t>Cíle interního auditu jsou početnější, nejsou omezeny pouze na finanční oblast. Zahrnují také audit obchodních a provozních procesů, audit postupů při ochraně hmotných a nehmotných aktiv banky, audit postupů v oblasti řízení bankovních rizik, audit informačních systémů banky atd.</a:t>
            </a:r>
          </a:p>
          <a:p>
            <a:pPr algn="just"/>
            <a:endParaRPr lang="cs-CZ" sz="2000" dirty="0"/>
          </a:p>
        </p:txBody>
      </p:sp>
      <p:sp>
        <p:nvSpPr>
          <p:cNvPr id="6" name="Nadpis 5"/>
          <p:cNvSpPr>
            <a:spLocks noGrp="1"/>
          </p:cNvSpPr>
          <p:nvPr>
            <p:ph type="title"/>
          </p:nvPr>
        </p:nvSpPr>
        <p:spPr>
          <a:xfrm>
            <a:off x="179512" y="195486"/>
            <a:ext cx="5904656" cy="507703"/>
          </a:xfrm>
        </p:spPr>
        <p:txBody>
          <a:bodyPr/>
          <a:lstStyle/>
          <a:p>
            <a:r>
              <a:rPr lang="cs-CZ" altLang="cs-CZ" b="1" dirty="0"/>
              <a:t>Interní x externí audit</a:t>
            </a:r>
            <a:endParaRPr lang="en-US" dirty="0"/>
          </a:p>
        </p:txBody>
      </p:sp>
    </p:spTree>
    <p:extLst>
      <p:ext uri="{BB962C8B-B14F-4D97-AF65-F5344CB8AC3E}">
        <p14:creationId xmlns:p14="http://schemas.microsoft.com/office/powerpoint/2010/main" val="21289773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3"/>
            <a:ext cx="8784976" cy="3388023"/>
          </a:xfrm>
          <a:prstGeom prst="rect">
            <a:avLst/>
          </a:prstGeom>
        </p:spPr>
        <p:txBody>
          <a:bodyPr>
            <a:noAutofit/>
          </a:bodyPr>
          <a:lstStyle/>
          <a:p>
            <a:pPr algn="just"/>
            <a:r>
              <a:rPr lang="cs-CZ" sz="2000" dirty="0"/>
              <a:t>ohodnocení dlužníka ratingovou agenturou, které vyjadřuje pravděpodobnost, s jakou dlužník včas a řádně splatí jistinu a úroky ze svého dluhu</a:t>
            </a:r>
          </a:p>
          <a:p>
            <a:pPr algn="just"/>
            <a:r>
              <a:rPr lang="cs-CZ" sz="2000" dirty="0"/>
              <a:t>Standard &amp; </a:t>
            </a:r>
            <a:r>
              <a:rPr lang="cs-CZ" sz="2000" dirty="0" err="1"/>
              <a:t>Poor´s</a:t>
            </a:r>
            <a:r>
              <a:rPr lang="cs-CZ" sz="2000" dirty="0"/>
              <a:t> (S&amp;P), </a:t>
            </a:r>
            <a:r>
              <a:rPr lang="cs-CZ" sz="2000" dirty="0" err="1"/>
              <a:t>Moody´s</a:t>
            </a:r>
            <a:r>
              <a:rPr lang="cs-CZ" sz="2000" dirty="0"/>
              <a:t>, </a:t>
            </a:r>
            <a:r>
              <a:rPr lang="cs-CZ" sz="2000" dirty="0" err="1"/>
              <a:t>Fitch</a:t>
            </a:r>
            <a:r>
              <a:rPr lang="cs-CZ" sz="2000" dirty="0"/>
              <a:t>,…</a:t>
            </a:r>
          </a:p>
          <a:p>
            <a:pPr algn="just"/>
            <a:r>
              <a:rPr lang="cs-CZ" sz="2000" dirty="0"/>
              <a:t>vývoj ratingů:</a:t>
            </a:r>
          </a:p>
          <a:p>
            <a:pPr lvl="1" algn="just"/>
            <a:r>
              <a:rPr lang="cs-CZ" sz="1600" dirty="0"/>
              <a:t>John </a:t>
            </a:r>
            <a:r>
              <a:rPr lang="cs-CZ" sz="1600" dirty="0" err="1"/>
              <a:t>Moody</a:t>
            </a:r>
            <a:r>
              <a:rPr lang="cs-CZ" sz="1600" dirty="0"/>
              <a:t> – ratingový systém pro dluhopisy železničních společností v roce 1919</a:t>
            </a:r>
          </a:p>
          <a:p>
            <a:pPr lvl="1" algn="just"/>
            <a:r>
              <a:rPr lang="cs-CZ" sz="1600" dirty="0"/>
              <a:t>S&amp;P – ratingy dlouhodobým dluhům od 30. let 20. století a komerčním papírům od roku 1969</a:t>
            </a:r>
          </a:p>
        </p:txBody>
      </p:sp>
      <p:sp>
        <p:nvSpPr>
          <p:cNvPr id="6" name="Nadpis 5"/>
          <p:cNvSpPr>
            <a:spLocks noGrp="1"/>
          </p:cNvSpPr>
          <p:nvPr>
            <p:ph type="title"/>
          </p:nvPr>
        </p:nvSpPr>
        <p:spPr>
          <a:xfrm>
            <a:off x="179512" y="195486"/>
            <a:ext cx="5904656" cy="507703"/>
          </a:xfrm>
        </p:spPr>
        <p:txBody>
          <a:bodyPr/>
          <a:lstStyle/>
          <a:p>
            <a:r>
              <a:rPr lang="cs-CZ" altLang="cs-CZ" b="1" dirty="0"/>
              <a:t>Charakteristika ratingu</a:t>
            </a:r>
            <a:endParaRPr lang="en-US" dirty="0"/>
          </a:p>
        </p:txBody>
      </p:sp>
    </p:spTree>
    <p:extLst>
      <p:ext uri="{BB962C8B-B14F-4D97-AF65-F5344CB8AC3E}">
        <p14:creationId xmlns:p14="http://schemas.microsoft.com/office/powerpoint/2010/main" val="12735373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3"/>
            <a:ext cx="8784976" cy="3388023"/>
          </a:xfrm>
          <a:prstGeom prst="rect">
            <a:avLst/>
          </a:prstGeom>
        </p:spPr>
        <p:txBody>
          <a:bodyPr>
            <a:noAutofit/>
          </a:bodyPr>
          <a:lstStyle/>
          <a:p>
            <a:pPr algn="just"/>
            <a:r>
              <a:rPr lang="cs-CZ" sz="2600" dirty="0"/>
              <a:t>Kdo ratingy využívá:</a:t>
            </a:r>
          </a:p>
          <a:p>
            <a:pPr lvl="1" algn="just"/>
            <a:r>
              <a:rPr lang="cs-CZ" sz="2300" dirty="0"/>
              <a:t>dlužníci</a:t>
            </a:r>
          </a:p>
          <a:p>
            <a:pPr lvl="1" algn="just"/>
            <a:r>
              <a:rPr lang="cs-CZ" sz="2300" dirty="0"/>
              <a:t>investoři</a:t>
            </a:r>
          </a:p>
          <a:p>
            <a:pPr lvl="1" algn="just"/>
            <a:r>
              <a:rPr lang="cs-CZ" sz="2300" dirty="0"/>
              <a:t>banky</a:t>
            </a:r>
          </a:p>
          <a:p>
            <a:pPr algn="just"/>
            <a:endParaRPr lang="cs-CZ" sz="2600" dirty="0"/>
          </a:p>
        </p:txBody>
      </p:sp>
      <p:sp>
        <p:nvSpPr>
          <p:cNvPr id="6" name="Nadpis 5"/>
          <p:cNvSpPr>
            <a:spLocks noGrp="1"/>
          </p:cNvSpPr>
          <p:nvPr>
            <p:ph type="title"/>
          </p:nvPr>
        </p:nvSpPr>
        <p:spPr>
          <a:xfrm>
            <a:off x="179512" y="195486"/>
            <a:ext cx="5904656" cy="507703"/>
          </a:xfrm>
        </p:spPr>
        <p:txBody>
          <a:bodyPr/>
          <a:lstStyle/>
          <a:p>
            <a:r>
              <a:rPr lang="cs-CZ" altLang="cs-CZ" b="1" dirty="0"/>
              <a:t>Charakteristika ratingu</a:t>
            </a:r>
            <a:endParaRPr lang="en-US" dirty="0"/>
          </a:p>
        </p:txBody>
      </p:sp>
    </p:spTree>
    <p:extLst>
      <p:ext uri="{BB962C8B-B14F-4D97-AF65-F5344CB8AC3E}">
        <p14:creationId xmlns:p14="http://schemas.microsoft.com/office/powerpoint/2010/main" val="39443635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3"/>
            <a:ext cx="8784976" cy="3388023"/>
          </a:xfrm>
          <a:prstGeom prst="rect">
            <a:avLst/>
          </a:prstGeom>
        </p:spPr>
        <p:txBody>
          <a:bodyPr>
            <a:noAutofit/>
          </a:bodyPr>
          <a:lstStyle/>
          <a:p>
            <a:pPr algn="just"/>
            <a:endParaRPr lang="cs-CZ" sz="2000" dirty="0"/>
          </a:p>
        </p:txBody>
      </p:sp>
      <p:sp>
        <p:nvSpPr>
          <p:cNvPr id="6" name="Nadpis 5"/>
          <p:cNvSpPr>
            <a:spLocks noGrp="1"/>
          </p:cNvSpPr>
          <p:nvPr>
            <p:ph type="title"/>
          </p:nvPr>
        </p:nvSpPr>
        <p:spPr>
          <a:xfrm>
            <a:off x="179512" y="195486"/>
            <a:ext cx="5904656" cy="507703"/>
          </a:xfrm>
        </p:spPr>
        <p:txBody>
          <a:bodyPr/>
          <a:lstStyle/>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1960469" y="89647"/>
            <a:ext cx="4319761" cy="5000556"/>
          </a:xfrm>
          <a:prstGeom prst="rect">
            <a:avLst/>
          </a:prstGeom>
          <a:noFill/>
          <a:ln w="9525">
            <a:noFill/>
            <a:miter lim="800000"/>
            <a:headEnd/>
            <a:tailEnd/>
          </a:ln>
        </p:spPr>
      </p:pic>
    </p:spTree>
    <p:extLst>
      <p:ext uri="{BB962C8B-B14F-4D97-AF65-F5344CB8AC3E}">
        <p14:creationId xmlns:p14="http://schemas.microsoft.com/office/powerpoint/2010/main" val="160486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3"/>
            <a:ext cx="8784976" cy="3388023"/>
          </a:xfrm>
          <a:prstGeom prst="rect">
            <a:avLst/>
          </a:prstGeom>
        </p:spPr>
        <p:txBody>
          <a:bodyPr>
            <a:noAutofit/>
          </a:bodyPr>
          <a:lstStyle/>
          <a:p>
            <a:pPr algn="just"/>
            <a:endParaRPr lang="cs-CZ" sz="2000" dirty="0"/>
          </a:p>
        </p:txBody>
      </p:sp>
      <p:sp>
        <p:nvSpPr>
          <p:cNvPr id="6" name="Nadpis 5"/>
          <p:cNvSpPr>
            <a:spLocks noGrp="1"/>
          </p:cNvSpPr>
          <p:nvPr>
            <p:ph type="title"/>
          </p:nvPr>
        </p:nvSpPr>
        <p:spPr>
          <a:xfrm>
            <a:off x="179512" y="195486"/>
            <a:ext cx="5904656" cy="507703"/>
          </a:xfrm>
        </p:spPr>
        <p:txBody>
          <a:bodyPr/>
          <a:lstStyle/>
          <a:p>
            <a:endParaRPr lang="en-US" dirty="0"/>
          </a:p>
        </p:txBody>
      </p:sp>
      <p:pic>
        <p:nvPicPr>
          <p:cNvPr id="5" name="obrázek 2" descr="tabulka s ratingy"/>
          <p:cNvPicPr>
            <a:picLocks noChangeAspect="1" noChangeArrowheads="1"/>
          </p:cNvPicPr>
          <p:nvPr/>
        </p:nvPicPr>
        <p:blipFill>
          <a:blip r:embed="rId3" cstate="print"/>
          <a:srcRect/>
          <a:stretch>
            <a:fillRect/>
          </a:stretch>
        </p:blipFill>
        <p:spPr bwMode="auto">
          <a:xfrm>
            <a:off x="2123728" y="10457"/>
            <a:ext cx="3816970" cy="5016820"/>
          </a:xfrm>
          <a:prstGeom prst="rect">
            <a:avLst/>
          </a:prstGeom>
          <a:noFill/>
          <a:ln w="9525">
            <a:noFill/>
            <a:miter lim="800000"/>
            <a:headEnd/>
            <a:tailEnd/>
          </a:ln>
        </p:spPr>
      </p:pic>
    </p:spTree>
    <p:extLst>
      <p:ext uri="{BB962C8B-B14F-4D97-AF65-F5344CB8AC3E}">
        <p14:creationId xmlns:p14="http://schemas.microsoft.com/office/powerpoint/2010/main" val="323354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3"/>
            <a:ext cx="8784976" cy="3388023"/>
          </a:xfrm>
          <a:prstGeom prst="rect">
            <a:avLst/>
          </a:prstGeom>
        </p:spPr>
        <p:txBody>
          <a:bodyPr>
            <a:noAutofit/>
          </a:bodyPr>
          <a:lstStyle/>
          <a:p>
            <a:pPr algn="just"/>
            <a:endParaRPr lang="cs-CZ" sz="2000" dirty="0"/>
          </a:p>
        </p:txBody>
      </p:sp>
      <p:sp>
        <p:nvSpPr>
          <p:cNvPr id="6" name="Nadpis 5"/>
          <p:cNvSpPr>
            <a:spLocks noGrp="1"/>
          </p:cNvSpPr>
          <p:nvPr>
            <p:ph type="title"/>
          </p:nvPr>
        </p:nvSpPr>
        <p:spPr>
          <a:xfrm>
            <a:off x="179512" y="195486"/>
            <a:ext cx="5904656" cy="507703"/>
          </a:xfrm>
        </p:spPr>
        <p:txBody>
          <a:bodyPr/>
          <a:lstStyle/>
          <a:p>
            <a:endParaRPr lang="en-US" dirty="0"/>
          </a:p>
        </p:txBody>
      </p:sp>
      <p:pic>
        <p:nvPicPr>
          <p:cNvPr id="7" name="obrázek 3"/>
          <p:cNvPicPr>
            <a:picLocks noChangeAspect="1" noChangeArrowheads="1"/>
          </p:cNvPicPr>
          <p:nvPr/>
        </p:nvPicPr>
        <p:blipFill>
          <a:blip r:embed="rId3" cstate="print"/>
          <a:srcRect/>
          <a:stretch>
            <a:fillRect/>
          </a:stretch>
        </p:blipFill>
        <p:spPr bwMode="auto">
          <a:xfrm>
            <a:off x="574897" y="1125538"/>
            <a:ext cx="7994205" cy="3250058"/>
          </a:xfrm>
          <a:prstGeom prst="rect">
            <a:avLst/>
          </a:prstGeom>
          <a:noFill/>
          <a:ln w="9525">
            <a:noFill/>
            <a:miter lim="800000"/>
            <a:headEnd/>
            <a:tailEnd/>
          </a:ln>
        </p:spPr>
      </p:pic>
    </p:spTree>
    <p:extLst>
      <p:ext uri="{BB962C8B-B14F-4D97-AF65-F5344CB8AC3E}">
        <p14:creationId xmlns:p14="http://schemas.microsoft.com/office/powerpoint/2010/main" val="194727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4464</TotalTime>
  <Words>6688</Words>
  <Application>Microsoft Office PowerPoint</Application>
  <PresentationFormat>Předvádění na obrazovce (16:9)</PresentationFormat>
  <Paragraphs>915</Paragraphs>
  <Slides>132</Slides>
  <Notes>128</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1</vt:i4>
      </vt:variant>
      <vt:variant>
        <vt:lpstr>Nadpisy snímků</vt:lpstr>
      </vt:variant>
      <vt:variant>
        <vt:i4>132</vt:i4>
      </vt:variant>
    </vt:vector>
  </HeadingPairs>
  <TitlesOfParts>
    <vt:vector size="142" baseType="lpstr">
      <vt:lpstr>SimSun</vt:lpstr>
      <vt:lpstr>Arial</vt:lpstr>
      <vt:lpstr>Calibri</vt:lpstr>
      <vt:lpstr>Century Schoolbook</vt:lpstr>
      <vt:lpstr>Enriqueta</vt:lpstr>
      <vt:lpstr>Times New Roman</vt:lpstr>
      <vt:lpstr>TimesNewRomanPSMT-Identity-H</vt:lpstr>
      <vt:lpstr>Wingdings</vt:lpstr>
      <vt:lpstr>SLU</vt:lpstr>
      <vt:lpstr>Rovnice</vt:lpstr>
      <vt:lpstr>Vývojové trendy v bankovnictví Teoretické přístupy k bankovnictví Audit a rating Výkonnost a stabilita v bankovnictví</vt:lpstr>
      <vt:lpstr>Vývojové trendy v bankovnictví</vt:lpstr>
      <vt:lpstr>Faktory ovlivňující změny ve struktuře fin. institucí</vt:lpstr>
      <vt:lpstr>Aktiva finančních institucí v USA</vt:lpstr>
      <vt:lpstr>Globalizace</vt:lpstr>
      <vt:lpstr>Prezentace aplikace PowerPoint</vt:lpstr>
      <vt:lpstr>Prezentace aplikace PowerPoint</vt:lpstr>
      <vt:lpstr>Prezentace aplikace PowerPoint</vt:lpstr>
      <vt:lpstr>Stimuly globalizace</vt:lpstr>
      <vt:lpstr>Ekonomické důsledky globalizace</vt:lpstr>
      <vt:lpstr>Prezentace aplikace PowerPoint</vt:lpstr>
      <vt:lpstr>Měření globalizace (1)</vt:lpstr>
      <vt:lpstr>Prezentace aplikace PowerPoint</vt:lpstr>
      <vt:lpstr>Měření globalizace (2)</vt:lpstr>
      <vt:lpstr>Prezentace aplikace PowerPoint</vt:lpstr>
      <vt:lpstr>Prezentace aplikace PowerPoint</vt:lpstr>
      <vt:lpstr>Prezentace aplikace PowerPoint</vt:lpstr>
      <vt:lpstr>Měření globalizace (4)</vt:lpstr>
      <vt:lpstr>Prezentace aplikace PowerPoint</vt:lpstr>
      <vt:lpstr>Negativní dopady globalizace</vt:lpstr>
      <vt:lpstr>Integrace finančních trhů</vt:lpstr>
      <vt:lpstr>Metody měření integrace na trhu úvěrů</vt:lpstr>
      <vt:lpstr>Jak mohou banky nabízet své úvěrové produkty přes hranice?</vt:lpstr>
      <vt:lpstr>Bariéry integrace úvěrových trhů</vt:lpstr>
      <vt:lpstr>Bariéry na straně poptávky po úvěrech</vt:lpstr>
      <vt:lpstr>Bariéry na straně nabídky úvěrů</vt:lpstr>
      <vt:lpstr>Harmonizace legislativy</vt:lpstr>
      <vt:lpstr>Privatizace</vt:lpstr>
      <vt:lpstr>Přístupy k privatizaci</vt:lpstr>
      <vt:lpstr>Důvody pro privatizaci</vt:lpstr>
      <vt:lpstr>Argumenty pro kapitálovou účast státu v bankách</vt:lpstr>
      <vt:lpstr>Argumenty proti kapitálové účasti státu v bankách</vt:lpstr>
      <vt:lpstr>Přínosy privatizace bank</vt:lpstr>
      <vt:lpstr>Prezentace aplikace PowerPoint</vt:lpstr>
      <vt:lpstr>Přístup k privatizaci bank v ČR</vt:lpstr>
      <vt:lpstr>Prodej banky strategickému investorovi (1)</vt:lpstr>
      <vt:lpstr>Prodej banky strategickému investorovi (2)</vt:lpstr>
      <vt:lpstr>Načasování privatizace</vt:lpstr>
      <vt:lpstr>Přehled základních konsolidačních institucí v ČR</vt:lpstr>
      <vt:lpstr>3 skupiny transformačních nákladů v ČR</vt:lpstr>
      <vt:lpstr>Prezentace aplikace PowerPoint</vt:lpstr>
      <vt:lpstr>Privatizace bank v ČR – viz Polouček (1999)</vt:lpstr>
      <vt:lpstr>Teoretické přístupy  k bankovnictví</vt:lpstr>
      <vt:lpstr>Banka</vt:lpstr>
      <vt:lpstr>Základní otázka: proč existují banky?</vt:lpstr>
      <vt:lpstr>Model všeobecné rovnováhy Arrow-Debreu (1)</vt:lpstr>
      <vt:lpstr>Model všeobecné rovnováhy Arrow-Debreu (2)</vt:lpstr>
      <vt:lpstr>Model všeobecné rovnováhy Arrow-Debreu (3)</vt:lpstr>
      <vt:lpstr>Model všeobecné rovnováhy Arrow-Debreu (4)</vt:lpstr>
      <vt:lpstr>Model všeobecné rovnováhy Arrow-Debreu (5)</vt:lpstr>
      <vt:lpstr>Model všeobecné rovnováhy Arrow-Debreu (6)</vt:lpstr>
      <vt:lpstr>Model všeobecné rovnováhy Arrow-Debreu (7)</vt:lpstr>
      <vt:lpstr>Proč tedy finanční zprostředkovatelé existují?</vt:lpstr>
      <vt:lpstr>Transakční náklady</vt:lpstr>
      <vt:lpstr>Úspory z rozsahu (1)</vt:lpstr>
      <vt:lpstr>Úspory z rozsahu (2) – Pyle (1971)</vt:lpstr>
      <vt:lpstr>Úspory z rozsahu (3) – Pyle (1971)</vt:lpstr>
      <vt:lpstr>Úspory ze sortimentu</vt:lpstr>
      <vt:lpstr>Zabezpečování likvidity – Bryant (1980) (1)</vt:lpstr>
      <vt:lpstr>Zabezpečování likvidity – Bryant (1980) (2)</vt:lpstr>
      <vt:lpstr>Zabezpečování likvidity – Bryant (1980) (3)</vt:lpstr>
      <vt:lpstr>Sdílení informací</vt:lpstr>
      <vt:lpstr>Finanční zprostředkování jako delegované monitorování (1)</vt:lpstr>
      <vt:lpstr>Finanční zprostředkování jako delegované monitorování (2)</vt:lpstr>
      <vt:lpstr>Finanční zprostředkování jako delegované monitorování (3)</vt:lpstr>
      <vt:lpstr>Finanční zprostředkování jako delegované monitorování (4)</vt:lpstr>
      <vt:lpstr>Finanční zprostředkování jako delegované monitorování (5)</vt:lpstr>
      <vt:lpstr>Finanční zprostředkování jako delegované monitorování (6)</vt:lpstr>
      <vt:lpstr>Koexistence přímého a nepřímého financování</vt:lpstr>
      <vt:lpstr>Diamond (1991) – monitoring a reputace (1)</vt:lpstr>
      <vt:lpstr>Holmström a Tirole (1993) – monitoring a kapitál (1)</vt:lpstr>
      <vt:lpstr>Holmström a Tirole (1993) – monitoring a kapitál (2)</vt:lpstr>
      <vt:lpstr>Audit a rating v bankovním sektoru</vt:lpstr>
      <vt:lpstr>Definice auditu</vt:lpstr>
      <vt:lpstr>Význam auditu bank</vt:lpstr>
      <vt:lpstr>Audit bank</vt:lpstr>
      <vt:lpstr>Fáze auditu</vt:lpstr>
      <vt:lpstr>Volba auditora a jeho schválení ČNB (1)</vt:lpstr>
      <vt:lpstr>Volba auditora a jeho schválení ČNB (2)</vt:lpstr>
      <vt:lpstr>Plánování auditu</vt:lpstr>
      <vt:lpstr>Předběžný audit</vt:lpstr>
      <vt:lpstr>Finální audit</vt:lpstr>
      <vt:lpstr>Zpráva auditora (1)</vt:lpstr>
      <vt:lpstr>Zpráva auditora (2)</vt:lpstr>
      <vt:lpstr>Prezentace aplikace PowerPoint</vt:lpstr>
      <vt:lpstr>Úkol pro zájemce</vt:lpstr>
      <vt:lpstr>Interní audit</vt:lpstr>
      <vt:lpstr>Interní audit</vt:lpstr>
      <vt:lpstr>Interní audit</vt:lpstr>
      <vt:lpstr>Interní audit</vt:lpstr>
      <vt:lpstr>Interní audit</vt:lpstr>
      <vt:lpstr>Interní audit</vt:lpstr>
      <vt:lpstr>Výkon interního auditu</vt:lpstr>
      <vt:lpstr>Interní x externí audit</vt:lpstr>
      <vt:lpstr>Charakteristika ratingu</vt:lpstr>
      <vt:lpstr>Charakteristika ratingu</vt:lpstr>
      <vt:lpstr>Prezentace aplikace PowerPoint</vt:lpstr>
      <vt:lpstr>Prezentace aplikace PowerPoint</vt:lpstr>
      <vt:lpstr>Prezentace aplikace PowerPoint</vt:lpstr>
      <vt:lpstr>Rating bank (1)</vt:lpstr>
      <vt:lpstr>Rating bank (2)</vt:lpstr>
      <vt:lpstr>Rating bank (3)</vt:lpstr>
      <vt:lpstr>Přínosy a problémy ratingu</vt:lpstr>
      <vt:lpstr>CAMEL</vt:lpstr>
      <vt:lpstr>CAMEL B-COM a CAMELOT</vt:lpstr>
      <vt:lpstr>Kapitál</vt:lpstr>
      <vt:lpstr>Kvalita aktiv</vt:lpstr>
      <vt:lpstr>Management</vt:lpstr>
      <vt:lpstr>Výnosy a likvidita</vt:lpstr>
      <vt:lpstr>Výkonnost a stabilita bank</vt:lpstr>
      <vt:lpstr>Vymezení výkonnosti bank</vt:lpstr>
      <vt:lpstr>Výkonnost bank</vt:lpstr>
      <vt:lpstr>Finanční analýza</vt:lpstr>
      <vt:lpstr>Pyramidové soustavy ukazatelů</vt:lpstr>
      <vt:lpstr>Pyramidové soustavy ukazatelů</vt:lpstr>
      <vt:lpstr>Pyramidový rozklad ROE</vt:lpstr>
      <vt:lpstr>Benchmarking</vt:lpstr>
      <vt:lpstr>Proces benchmarkingu</vt:lpstr>
      <vt:lpstr>Proces benchmarkingu</vt:lpstr>
      <vt:lpstr>Grafické znázornění mezer v bankovní výkonnosti:</vt:lpstr>
      <vt:lpstr>Balanced scorecard</vt:lpstr>
      <vt:lpstr>Balanced scorecard</vt:lpstr>
      <vt:lpstr>Dynamický Balanced scorecard</vt:lpstr>
      <vt:lpstr>Dynamický Balanced scorecard</vt:lpstr>
      <vt:lpstr>Případová studie</vt:lpstr>
      <vt:lpstr>Vymezení pojmu bankovní stabilita</vt:lpstr>
      <vt:lpstr>Metody měření stability bank</vt:lpstr>
      <vt:lpstr>Metody měření stability bank</vt:lpstr>
      <vt:lpstr>Metody měření stability bank</vt:lpstr>
      <vt:lpstr>Metody měření stability bank</vt:lpstr>
      <vt:lpstr>Metody měření stability bank</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Iveta Palečková</cp:lastModifiedBy>
  <cp:revision>130</cp:revision>
  <dcterms:created xsi:type="dcterms:W3CDTF">2016-07-06T15:42:34Z</dcterms:created>
  <dcterms:modified xsi:type="dcterms:W3CDTF">2021-09-30T14:26:32Z</dcterms:modified>
</cp:coreProperties>
</file>