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92" r:id="rId4"/>
    <p:sldId id="259" r:id="rId5"/>
    <p:sldId id="260" r:id="rId6"/>
    <p:sldId id="264" r:id="rId7"/>
    <p:sldId id="293" r:id="rId8"/>
    <p:sldId id="294" r:id="rId9"/>
    <p:sldId id="263" r:id="rId10"/>
    <p:sldId id="262" r:id="rId11"/>
    <p:sldId id="295" r:id="rId12"/>
    <p:sldId id="296" r:id="rId13"/>
    <p:sldId id="297" r:id="rId14"/>
    <p:sldId id="269" r:id="rId15"/>
    <p:sldId id="298" r:id="rId16"/>
    <p:sldId id="299" r:id="rId17"/>
    <p:sldId id="300" r:id="rId18"/>
    <p:sldId id="267" r:id="rId19"/>
    <p:sldId id="270" r:id="rId20"/>
    <p:sldId id="272" r:id="rId21"/>
    <p:sldId id="273" r:id="rId22"/>
    <p:sldId id="274" r:id="rId23"/>
    <p:sldId id="271" r:id="rId24"/>
    <p:sldId id="291" r:id="rId25"/>
    <p:sldId id="275" r:id="rId26"/>
    <p:sldId id="276" r:id="rId27"/>
    <p:sldId id="302" r:id="rId28"/>
    <p:sldId id="277" r:id="rId29"/>
    <p:sldId id="303" r:id="rId30"/>
    <p:sldId id="278" r:id="rId31"/>
    <p:sldId id="279" r:id="rId32"/>
    <p:sldId id="304" r:id="rId33"/>
    <p:sldId id="280" r:id="rId34"/>
    <p:sldId id="281" r:id="rId35"/>
    <p:sldId id="306" r:id="rId36"/>
    <p:sldId id="307" r:id="rId37"/>
    <p:sldId id="308" r:id="rId38"/>
    <p:sldId id="309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58" r:id="rId4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7" d="100"/>
          <a:sy n="97" d="100"/>
        </p:scale>
        <p:origin x="63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molnar" userId="df5a7da8c47dd597" providerId="LiveId" clId="{778E2D9E-2F88-4ADC-A390-46A3D8CB0496}"/>
    <pc:docChg chg="undo custSel addSld delSld modSld">
      <pc:chgData name="marcel molnar" userId="df5a7da8c47dd597" providerId="LiveId" clId="{778E2D9E-2F88-4ADC-A390-46A3D8CB0496}" dt="2017-08-27T21:26:54.456" v="1256"/>
      <pc:docMkLst>
        <pc:docMk/>
      </pc:docMkLst>
      <pc:sldChg chg="modSp">
        <pc:chgData name="marcel molnar" userId="df5a7da8c47dd597" providerId="LiveId" clId="{778E2D9E-2F88-4ADC-A390-46A3D8CB0496}" dt="2017-08-27T21:25:11.828" v="1249"/>
        <pc:sldMkLst>
          <pc:docMk/>
          <pc:sldMk cId="280633465" sldId="256"/>
        </pc:sldMkLst>
        <pc:spChg chg="mod">
          <ac:chgData name="marcel molnar" userId="df5a7da8c47dd597" providerId="LiveId" clId="{778E2D9E-2F88-4ADC-A390-46A3D8CB0496}" dt="2017-08-27T20:40:27.711" v="1230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marcel molnar" userId="df5a7da8c47dd597" providerId="LiveId" clId="{778E2D9E-2F88-4ADC-A390-46A3D8CB0496}" dt="2017-08-27T20:40:30.885" v="1231" actId="1076"/>
          <ac:spMkLst>
            <pc:docMk/>
            <pc:sldMk cId="280633465" sldId="256"/>
            <ac:spMk id="7" creationId="{00000000-0000-0000-0000-000000000000}"/>
          </ac:spMkLst>
        </pc:spChg>
        <pc:picChg chg="mod">
          <ac:chgData name="marcel molnar" userId="df5a7da8c47dd597" providerId="LiveId" clId="{778E2D9E-2F88-4ADC-A390-46A3D8CB0496}" dt="2017-08-27T21:25:11.828" v="1249"/>
          <ac:picMkLst>
            <pc:docMk/>
            <pc:sldMk cId="280633465" sldId="256"/>
            <ac:picMk id="4" creationId="{00000000-0000-0000-0000-000000000000}"/>
          </ac:picMkLst>
        </pc:picChg>
      </pc:sldChg>
      <pc:sldChg chg="modSp">
        <pc:chgData name="marcel molnar" userId="df5a7da8c47dd597" providerId="LiveId" clId="{778E2D9E-2F88-4ADC-A390-46A3D8CB0496}" dt="2017-08-27T07:49:11.985" v="55" actId="255"/>
        <pc:sldMkLst>
          <pc:docMk/>
          <pc:sldMk cId="2997543792" sldId="257"/>
        </pc:sldMkLst>
        <pc:spChg chg="mod">
          <ac:chgData name="marcel molnar" userId="df5a7da8c47dd597" providerId="LiveId" clId="{778E2D9E-2F88-4ADC-A390-46A3D8CB0496}" dt="2017-08-27T07:49:11.985" v="55" actId="255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49:04.303" v="54" actId="20577"/>
          <ac:spMkLst>
            <pc:docMk/>
            <pc:sldMk cId="2997543792" sldId="257"/>
            <ac:spMk id="6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48:19.708" v="1" actId="255"/>
          <ac:spMkLst>
            <pc:docMk/>
            <pc:sldMk cId="2997543792" sldId="257"/>
            <ac:spMk id="12" creationId="{00000000-0000-0000-0000-000000000000}"/>
          </ac:spMkLst>
        </pc:spChg>
      </pc:sldChg>
      <pc:sldChg chg="add del">
        <pc:chgData name="marcel molnar" userId="df5a7da8c47dd597" providerId="LiveId" clId="{778E2D9E-2F88-4ADC-A390-46A3D8CB0496}" dt="2017-08-27T07:48:33.190" v="4" actId="2696"/>
        <pc:sldMkLst>
          <pc:docMk/>
          <pc:sldMk cId="1200184405" sldId="258"/>
        </pc:sldMkLst>
      </pc:sldChg>
      <pc:sldChg chg="modSp add">
        <pc:chgData name="marcel molnar" userId="df5a7da8c47dd597" providerId="LiveId" clId="{778E2D9E-2F88-4ADC-A390-46A3D8CB0496}" dt="2017-08-27T08:02:41.617" v="647" actId="2"/>
        <pc:sldMkLst>
          <pc:docMk/>
          <pc:sldMk cId="2685413558" sldId="259"/>
        </pc:sldMkLst>
        <pc:spChg chg="mod">
          <ac:chgData name="marcel molnar" userId="df5a7da8c47dd597" providerId="LiveId" clId="{778E2D9E-2F88-4ADC-A390-46A3D8CB0496}" dt="2017-08-27T08:02:41.617" v="647" actId="2"/>
          <ac:spMkLst>
            <pc:docMk/>
            <pc:sldMk cId="2685413558" sldId="259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49:27.781" v="87" actId="313"/>
          <ac:spMkLst>
            <pc:docMk/>
            <pc:sldMk cId="2685413558" sldId="259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778E2D9E-2F88-4ADC-A390-46A3D8CB0496}" dt="2017-08-27T21:20:13.913" v="1233"/>
        <pc:sldMkLst>
          <pc:docMk/>
          <pc:sldMk cId="3880749627" sldId="260"/>
        </pc:sldMkLst>
        <pc:spChg chg="del">
          <ac:chgData name="marcel molnar" userId="df5a7da8c47dd597" providerId="LiveId" clId="{778E2D9E-2F88-4ADC-A390-46A3D8CB0496}" dt="2017-08-27T07:50:32.350" v="142" actId="255"/>
          <ac:spMkLst>
            <pc:docMk/>
            <pc:sldMk cId="3880749627" sldId="260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50:27.632" v="141" actId="20577"/>
          <ac:spMkLst>
            <pc:docMk/>
            <pc:sldMk cId="3880749627" sldId="260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0:13.913" v="1233"/>
          <ac:picMkLst>
            <pc:docMk/>
            <pc:sldMk cId="3880749627" sldId="260"/>
            <ac:picMk id="5" creationId="{41C43975-8D86-4EB3-8B9A-D58909F07055}"/>
          </ac:picMkLst>
        </pc:picChg>
      </pc:sldChg>
      <pc:sldChg chg="addSp delSp modSp add">
        <pc:chgData name="marcel molnar" userId="df5a7da8c47dd597" providerId="LiveId" clId="{778E2D9E-2F88-4ADC-A390-46A3D8CB0496}" dt="2017-08-27T21:20:02.669" v="1232"/>
        <pc:sldMkLst>
          <pc:docMk/>
          <pc:sldMk cId="1905468573" sldId="261"/>
        </pc:sldMkLst>
        <pc:spChg chg="del">
          <ac:chgData name="marcel molnar" userId="df5a7da8c47dd597" providerId="LiveId" clId="{778E2D9E-2F88-4ADC-A390-46A3D8CB0496}" dt="2017-08-27T07:51:46.858" v="211" actId="255"/>
          <ac:spMkLst>
            <pc:docMk/>
            <pc:sldMk cId="1905468573" sldId="261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51:44.167" v="210" actId="20577"/>
          <ac:spMkLst>
            <pc:docMk/>
            <pc:sldMk cId="1905468573" sldId="261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0:02.669" v="1232"/>
          <ac:picMkLst>
            <pc:docMk/>
            <pc:sldMk cId="1905468573" sldId="261"/>
            <ac:picMk id="5" creationId="{90A3D0E7-45E1-43BE-86A8-8D3A88D05375}"/>
          </ac:picMkLst>
        </pc:picChg>
      </pc:sldChg>
      <pc:sldChg chg="addSp delSp modSp add">
        <pc:chgData name="marcel molnar" userId="df5a7da8c47dd597" providerId="LiveId" clId="{778E2D9E-2F88-4ADC-A390-46A3D8CB0496}" dt="2017-08-27T08:00:22.082" v="587" actId="255"/>
        <pc:sldMkLst>
          <pc:docMk/>
          <pc:sldMk cId="1333294148" sldId="262"/>
        </pc:sldMkLst>
        <pc:spChg chg="add del mod">
          <ac:chgData name="marcel molnar" userId="df5a7da8c47dd597" providerId="LiveId" clId="{778E2D9E-2F88-4ADC-A390-46A3D8CB0496}" dt="2017-08-27T07:56:13.229" v="397" actId="255"/>
          <ac:spMkLst>
            <pc:docMk/>
            <pc:sldMk cId="1333294148" sldId="262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0:22.082" v="587" actId="255"/>
          <ac:spMkLst>
            <pc:docMk/>
            <pc:sldMk cId="1333294148" sldId="262"/>
            <ac:spMk id="6" creationId="{00000000-0000-0000-0000-000000000000}"/>
          </ac:spMkLst>
        </pc:spChg>
        <pc:spChg chg="add del mod">
          <ac:chgData name="marcel molnar" userId="df5a7da8c47dd597" providerId="LiveId" clId="{778E2D9E-2F88-4ADC-A390-46A3D8CB0496}" dt="2017-08-27T07:54:52.387" v="361" actId="255"/>
          <ac:spMkLst>
            <pc:docMk/>
            <pc:sldMk cId="1333294148" sldId="262"/>
            <ac:spMk id="9" creationId="{58F2A0C5-A457-47C9-9CA0-489B8121AF12}"/>
          </ac:spMkLst>
        </pc:spChg>
        <pc:picChg chg="add del mod">
          <ac:chgData name="marcel molnar" userId="df5a7da8c47dd597" providerId="LiveId" clId="{778E2D9E-2F88-4ADC-A390-46A3D8CB0496}" dt="2017-08-27T07:54:56.368" v="370" actId="255"/>
          <ac:picMkLst>
            <pc:docMk/>
            <pc:sldMk cId="1333294148" sldId="262"/>
            <ac:picMk id="5" creationId="{84FAC201-22AA-4B70-8D9A-03DD4ECB6F94}"/>
          </ac:picMkLst>
        </pc:picChg>
        <pc:picChg chg="add del mod">
          <ac:chgData name="marcel molnar" userId="df5a7da8c47dd597" providerId="LiveId" clId="{778E2D9E-2F88-4ADC-A390-46A3D8CB0496}" dt="2017-08-27T07:54:54.665" v="367" actId="255"/>
          <ac:picMkLst>
            <pc:docMk/>
            <pc:sldMk cId="1333294148" sldId="262"/>
            <ac:picMk id="7" creationId="{8A146256-848D-4E1D-A7D8-7DD36F5316E0}"/>
          </ac:picMkLst>
        </pc:picChg>
      </pc:sldChg>
      <pc:sldChg chg="addSp delSp modSp add">
        <pc:chgData name="marcel molnar" userId="df5a7da8c47dd597" providerId="LiveId" clId="{778E2D9E-2F88-4ADC-A390-46A3D8CB0496}" dt="2017-08-27T21:25:28.588" v="1250"/>
        <pc:sldMkLst>
          <pc:docMk/>
          <pc:sldMk cId="2450853741" sldId="263"/>
        </pc:sldMkLst>
        <pc:spChg chg="del">
          <ac:chgData name="marcel molnar" userId="df5a7da8c47dd597" providerId="LiveId" clId="{778E2D9E-2F88-4ADC-A390-46A3D8CB0496}" dt="2017-08-27T07:56:46.036" v="425" actId="2"/>
          <ac:spMkLst>
            <pc:docMk/>
            <pc:sldMk cId="2450853741" sldId="263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2:42.878" v="649" actId="2"/>
          <ac:spMkLst>
            <pc:docMk/>
            <pc:sldMk cId="2450853741" sldId="263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5:28.588" v="1250"/>
          <ac:picMkLst>
            <pc:docMk/>
            <pc:sldMk cId="2450853741" sldId="263"/>
            <ac:picMk id="5" creationId="{5A27A026-E334-48AA-AE2B-07C500C215F2}"/>
          </ac:picMkLst>
        </pc:picChg>
      </pc:sldChg>
      <pc:sldChg chg="addSp delSp modSp add">
        <pc:chgData name="marcel molnar" userId="df5a7da8c47dd597" providerId="LiveId" clId="{778E2D9E-2F88-4ADC-A390-46A3D8CB0496}" dt="2017-08-27T21:25:33.613" v="1251"/>
        <pc:sldMkLst>
          <pc:docMk/>
          <pc:sldMk cId="2121910037" sldId="264"/>
        </pc:sldMkLst>
        <pc:spChg chg="del">
          <ac:chgData name="marcel molnar" userId="df5a7da8c47dd597" providerId="LiveId" clId="{778E2D9E-2F88-4ADC-A390-46A3D8CB0496}" dt="2017-08-27T07:57:23.645" v="438" actId="2"/>
          <ac:spMkLst>
            <pc:docMk/>
            <pc:sldMk cId="2121910037" sldId="264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2:43.634" v="651" actId="2"/>
          <ac:spMkLst>
            <pc:docMk/>
            <pc:sldMk cId="2121910037" sldId="264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5:33.613" v="1251"/>
          <ac:picMkLst>
            <pc:docMk/>
            <pc:sldMk cId="2121910037" sldId="264"/>
            <ac:picMk id="5" creationId="{C463AE2B-2927-4D9E-A79C-50B938EBC76D}"/>
          </ac:picMkLst>
        </pc:picChg>
      </pc:sldChg>
      <pc:sldChg chg="addSp delSp modSp add">
        <pc:chgData name="marcel molnar" userId="df5a7da8c47dd597" providerId="LiveId" clId="{778E2D9E-2F88-4ADC-A390-46A3D8CB0496}" dt="2017-08-27T21:22:34.551" v="1248"/>
        <pc:sldMkLst>
          <pc:docMk/>
          <pc:sldMk cId="2680121148" sldId="265"/>
        </pc:sldMkLst>
        <pc:spChg chg="del">
          <ac:chgData name="marcel molnar" userId="df5a7da8c47dd597" providerId="LiveId" clId="{778E2D9E-2F88-4ADC-A390-46A3D8CB0496}" dt="2017-08-27T07:58:23.710" v="470" actId="2"/>
          <ac:spMkLst>
            <pc:docMk/>
            <pc:sldMk cId="2680121148" sldId="265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2:44.296" v="653" actId="2"/>
          <ac:spMkLst>
            <pc:docMk/>
            <pc:sldMk cId="2680121148" sldId="265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2:34.551" v="1248"/>
          <ac:picMkLst>
            <pc:docMk/>
            <pc:sldMk cId="2680121148" sldId="265"/>
            <ac:picMk id="5" creationId="{1C48FCCC-57A2-46DD-AE4E-0F86C8C92FC1}"/>
          </ac:picMkLst>
        </pc:picChg>
      </pc:sldChg>
      <pc:sldChg chg="addSp delSp modSp add">
        <pc:chgData name="marcel molnar" userId="df5a7da8c47dd597" providerId="LiveId" clId="{778E2D9E-2F88-4ADC-A390-46A3D8CB0496}" dt="2017-08-27T21:26:04.119" v="1252"/>
        <pc:sldMkLst>
          <pc:docMk/>
          <pc:sldMk cId="1405927888" sldId="266"/>
        </pc:sldMkLst>
        <pc:spChg chg="del">
          <ac:chgData name="marcel molnar" userId="df5a7da8c47dd597" providerId="LiveId" clId="{778E2D9E-2F88-4ADC-A390-46A3D8CB0496}" dt="2017-08-27T07:58:47.815" v="512" actId="255"/>
          <ac:spMkLst>
            <pc:docMk/>
            <pc:sldMk cId="1405927888" sldId="266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7:58:44.733" v="511" actId="20577"/>
          <ac:spMkLst>
            <pc:docMk/>
            <pc:sldMk cId="1405927888" sldId="266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6:04.119" v="1252"/>
          <ac:picMkLst>
            <pc:docMk/>
            <pc:sldMk cId="1405927888" sldId="266"/>
            <ac:picMk id="5" creationId="{E984AEE5-62ED-4733-B5AF-91F3D7884BCA}"/>
          </ac:picMkLst>
        </pc:picChg>
      </pc:sldChg>
      <pc:sldChg chg="addSp delSp modSp add modAnim">
        <pc:chgData name="marcel molnar" userId="df5a7da8c47dd597" providerId="LiveId" clId="{778E2D9E-2F88-4ADC-A390-46A3D8CB0496}" dt="2017-08-27T21:26:29.024" v="1253"/>
        <pc:sldMkLst>
          <pc:docMk/>
          <pc:sldMk cId="4217122121" sldId="267"/>
        </pc:sldMkLst>
        <pc:spChg chg="add del mod">
          <ac:chgData name="marcel molnar" userId="df5a7da8c47dd597" providerId="LiveId" clId="{778E2D9E-2F88-4ADC-A390-46A3D8CB0496}" dt="2017-08-27T08:01:10.245" v="591" actId="255"/>
          <ac:spMkLst>
            <pc:docMk/>
            <pc:sldMk cId="4217122121" sldId="267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0:07.859" v="586" actId="255"/>
          <ac:spMkLst>
            <pc:docMk/>
            <pc:sldMk cId="4217122121" sldId="267"/>
            <ac:spMk id="6" creationId="{00000000-0000-0000-0000-000000000000}"/>
          </ac:spMkLst>
        </pc:spChg>
        <pc:spChg chg="add del mod">
          <ac:chgData name="marcel molnar" userId="df5a7da8c47dd597" providerId="LiveId" clId="{778E2D9E-2F88-4ADC-A390-46A3D8CB0496}" dt="2017-08-27T08:01:49.230" v="595" actId="255"/>
          <ac:spMkLst>
            <pc:docMk/>
            <pc:sldMk cId="4217122121" sldId="267"/>
            <ac:spMk id="7" creationId="{1AC83E24-3CFA-4015-8DE8-A2C131F6E55B}"/>
          </ac:spMkLst>
        </pc:spChg>
        <pc:picChg chg="add mod">
          <ac:chgData name="marcel molnar" userId="df5a7da8c47dd597" providerId="LiveId" clId="{778E2D9E-2F88-4ADC-A390-46A3D8CB0496}" dt="2017-08-27T21:26:29.024" v="1253"/>
          <ac:picMkLst>
            <pc:docMk/>
            <pc:sldMk cId="4217122121" sldId="267"/>
            <ac:picMk id="5" creationId="{EA12ED37-B93E-408B-AAF1-EA87957A1C94}"/>
          </ac:picMkLst>
        </pc:picChg>
      </pc:sldChg>
      <pc:sldChg chg="addSp delSp modSp add">
        <pc:chgData name="marcel molnar" userId="df5a7da8c47dd597" providerId="LiveId" clId="{778E2D9E-2F88-4ADC-A390-46A3D8CB0496}" dt="2017-08-27T21:26:33.143" v="1254"/>
        <pc:sldMkLst>
          <pc:docMk/>
          <pc:sldMk cId="1346588791" sldId="268"/>
        </pc:sldMkLst>
        <pc:spChg chg="del">
          <ac:chgData name="marcel molnar" userId="df5a7da8c47dd597" providerId="LiveId" clId="{778E2D9E-2F88-4ADC-A390-46A3D8CB0496}" dt="2017-08-27T08:03:17.645" v="685" actId="255"/>
          <ac:spMkLst>
            <pc:docMk/>
            <pc:sldMk cId="1346588791" sldId="268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3:11.732" v="684" actId="255"/>
          <ac:spMkLst>
            <pc:docMk/>
            <pc:sldMk cId="1346588791" sldId="268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6:33.143" v="1254"/>
          <ac:picMkLst>
            <pc:docMk/>
            <pc:sldMk cId="1346588791" sldId="268"/>
            <ac:picMk id="5" creationId="{486A94BD-E221-4A8C-8DFB-F96D61AE24D4}"/>
          </ac:picMkLst>
        </pc:picChg>
      </pc:sldChg>
      <pc:sldChg chg="modSp add">
        <pc:chgData name="marcel molnar" userId="df5a7da8c47dd597" providerId="LiveId" clId="{778E2D9E-2F88-4ADC-A390-46A3D8CB0496}" dt="2017-08-27T08:04:35.238" v="724" actId="255"/>
        <pc:sldMkLst>
          <pc:docMk/>
          <pc:sldMk cId="761959656" sldId="269"/>
        </pc:sldMkLst>
        <pc:spChg chg="mod">
          <ac:chgData name="marcel molnar" userId="df5a7da8c47dd597" providerId="LiveId" clId="{778E2D9E-2F88-4ADC-A390-46A3D8CB0496}" dt="2017-08-27T08:04:35.238" v="724" actId="255"/>
          <ac:spMkLst>
            <pc:docMk/>
            <pc:sldMk cId="761959656" sldId="269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3:50.029" v="717" actId="20577"/>
          <ac:spMkLst>
            <pc:docMk/>
            <pc:sldMk cId="761959656" sldId="269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778E2D9E-2F88-4ADC-A390-46A3D8CB0496}" dt="2017-08-27T21:21:05.105" v="1239"/>
        <pc:sldMkLst>
          <pc:docMk/>
          <pc:sldMk cId="873264619" sldId="270"/>
        </pc:sldMkLst>
        <pc:spChg chg="del">
          <ac:chgData name="marcel molnar" userId="df5a7da8c47dd597" providerId="LiveId" clId="{778E2D9E-2F88-4ADC-A390-46A3D8CB0496}" dt="2017-08-27T08:04:56.061" v="760" actId="255"/>
          <ac:spMkLst>
            <pc:docMk/>
            <pc:sldMk cId="873264619" sldId="270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4:51.230" v="759" actId="20577"/>
          <ac:spMkLst>
            <pc:docMk/>
            <pc:sldMk cId="873264619" sldId="270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1:05.105" v="1239"/>
          <ac:picMkLst>
            <pc:docMk/>
            <pc:sldMk cId="873264619" sldId="270"/>
            <ac:picMk id="5" creationId="{9AD33499-3208-43C4-90BF-ADECA98ABCA4}"/>
          </ac:picMkLst>
        </pc:picChg>
      </pc:sldChg>
      <pc:sldChg chg="del">
        <pc:chgData name="marcel molnar" userId="df5a7da8c47dd597" providerId="LiveId" clId="{778E2D9E-2F88-4ADC-A390-46A3D8CB0496}" dt="2017-08-27T07:48:34.476" v="5" actId="2696"/>
        <pc:sldMkLst>
          <pc:docMk/>
          <pc:sldMk cId="1403201806" sldId="270"/>
        </pc:sldMkLst>
      </pc:sldChg>
      <pc:sldChg chg="addSp delSp modSp add">
        <pc:chgData name="marcel molnar" userId="df5a7da8c47dd597" providerId="LiveId" clId="{778E2D9E-2F88-4ADC-A390-46A3D8CB0496}" dt="2017-08-27T21:21:27.567" v="1240"/>
        <pc:sldMkLst>
          <pc:docMk/>
          <pc:sldMk cId="281610499" sldId="271"/>
        </pc:sldMkLst>
        <pc:spChg chg="add del mod">
          <ac:chgData name="marcel molnar" userId="df5a7da8c47dd597" providerId="LiveId" clId="{778E2D9E-2F88-4ADC-A390-46A3D8CB0496}" dt="2017-08-27T08:07:37.780" v="823" actId="255"/>
          <ac:spMkLst>
            <pc:docMk/>
            <pc:sldMk cId="281610499" sldId="271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5:31.179" v="813" actId="20577"/>
          <ac:spMkLst>
            <pc:docMk/>
            <pc:sldMk cId="281610499" sldId="271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1:27.567" v="1240"/>
          <ac:picMkLst>
            <pc:docMk/>
            <pc:sldMk cId="281610499" sldId="271"/>
            <ac:picMk id="5" creationId="{206D4623-EB6F-4BA3-BD06-80F581C9AB72}"/>
          </ac:picMkLst>
        </pc:picChg>
      </pc:sldChg>
      <pc:sldChg chg="del">
        <pc:chgData name="marcel molnar" userId="df5a7da8c47dd597" providerId="LiveId" clId="{778E2D9E-2F88-4ADC-A390-46A3D8CB0496}" dt="2017-08-27T07:48:35.244" v="6" actId="2696"/>
        <pc:sldMkLst>
          <pc:docMk/>
          <pc:sldMk cId="1023390449" sldId="271"/>
        </pc:sldMkLst>
      </pc:sldChg>
      <pc:sldChg chg="del">
        <pc:chgData name="marcel molnar" userId="df5a7da8c47dd597" providerId="LiveId" clId="{778E2D9E-2F88-4ADC-A390-46A3D8CB0496}" dt="2017-08-27T07:48:31.034" v="2" actId="2696"/>
        <pc:sldMkLst>
          <pc:docMk/>
          <pc:sldMk cId="692083102" sldId="272"/>
        </pc:sldMkLst>
      </pc:sldChg>
      <pc:sldChg chg="modSp add">
        <pc:chgData name="marcel molnar" userId="df5a7da8c47dd597" providerId="LiveId" clId="{778E2D9E-2F88-4ADC-A390-46A3D8CB0496}" dt="2017-08-27T08:08:37.933" v="832" actId="255"/>
        <pc:sldMkLst>
          <pc:docMk/>
          <pc:sldMk cId="3191870404" sldId="272"/>
        </pc:sldMkLst>
        <pc:spChg chg="mod">
          <ac:chgData name="marcel molnar" userId="df5a7da8c47dd597" providerId="LiveId" clId="{778E2D9E-2F88-4ADC-A390-46A3D8CB0496}" dt="2017-08-27T08:08:37.933" v="832" actId="255"/>
          <ac:spMkLst>
            <pc:docMk/>
            <pc:sldMk cId="3191870404" sldId="272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8:13.309" v="829" actId="20577"/>
          <ac:spMkLst>
            <pc:docMk/>
            <pc:sldMk cId="3191870404" sldId="272"/>
            <ac:spMk id="6" creationId="{00000000-0000-0000-0000-000000000000}"/>
          </ac:spMkLst>
        </pc:spChg>
      </pc:sldChg>
      <pc:sldChg chg="modSp add">
        <pc:chgData name="marcel molnar" userId="df5a7da8c47dd597" providerId="LiveId" clId="{778E2D9E-2F88-4ADC-A390-46A3D8CB0496}" dt="2017-08-27T08:09:24.709" v="840" actId="255"/>
        <pc:sldMkLst>
          <pc:docMk/>
          <pc:sldMk cId="1453920547" sldId="273"/>
        </pc:sldMkLst>
        <pc:spChg chg="mod">
          <ac:chgData name="marcel molnar" userId="df5a7da8c47dd597" providerId="LiveId" clId="{778E2D9E-2F88-4ADC-A390-46A3D8CB0496}" dt="2017-08-27T08:09:24.709" v="840" actId="255"/>
          <ac:spMkLst>
            <pc:docMk/>
            <pc:sldMk cId="1453920547" sldId="273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8:52.251" v="835" actId="20577"/>
          <ac:spMkLst>
            <pc:docMk/>
            <pc:sldMk cId="1453920547" sldId="273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778E2D9E-2F88-4ADC-A390-46A3D8CB0496}" dt="2017-08-27T21:26:50.399" v="1255"/>
        <pc:sldMkLst>
          <pc:docMk/>
          <pc:sldMk cId="1797758822" sldId="274"/>
        </pc:sldMkLst>
        <pc:spChg chg="del">
          <ac:chgData name="marcel molnar" userId="df5a7da8c47dd597" providerId="LiveId" clId="{778E2D9E-2F88-4ADC-A390-46A3D8CB0496}" dt="2017-08-27T08:09:45.933" v="875" actId="255"/>
          <ac:spMkLst>
            <pc:docMk/>
            <pc:sldMk cId="1797758822" sldId="274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09:43.485" v="874" actId="20577"/>
          <ac:spMkLst>
            <pc:docMk/>
            <pc:sldMk cId="1797758822" sldId="274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6:50.399" v="1255"/>
          <ac:picMkLst>
            <pc:docMk/>
            <pc:sldMk cId="1797758822" sldId="274"/>
            <ac:picMk id="5" creationId="{0E4EF1FC-8C48-4709-B4F4-EF9123171060}"/>
          </ac:picMkLst>
        </pc:picChg>
      </pc:sldChg>
      <pc:sldChg chg="addSp delSp modSp add">
        <pc:chgData name="marcel molnar" userId="df5a7da8c47dd597" providerId="LiveId" clId="{778E2D9E-2F88-4ADC-A390-46A3D8CB0496}" dt="2017-08-27T21:26:54.456" v="1256"/>
        <pc:sldMkLst>
          <pc:docMk/>
          <pc:sldMk cId="51816981" sldId="275"/>
        </pc:sldMkLst>
        <pc:spChg chg="del">
          <ac:chgData name="marcel molnar" userId="df5a7da8c47dd597" providerId="LiveId" clId="{778E2D9E-2F88-4ADC-A390-46A3D8CB0496}" dt="2017-08-27T08:10:14.301" v="881" actId="14100"/>
          <ac:spMkLst>
            <pc:docMk/>
            <pc:sldMk cId="51816981" sldId="275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0:11.544" v="880" actId="14100"/>
          <ac:spMkLst>
            <pc:docMk/>
            <pc:sldMk cId="51816981" sldId="275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6:54.456" v="1256"/>
          <ac:picMkLst>
            <pc:docMk/>
            <pc:sldMk cId="51816981" sldId="275"/>
            <ac:picMk id="5" creationId="{7D44CAA2-1F66-4A57-903F-760F960A10C1}"/>
          </ac:picMkLst>
        </pc:picChg>
      </pc:sldChg>
      <pc:sldChg chg="addSp modSp add">
        <pc:chgData name="marcel molnar" userId="df5a7da8c47dd597" providerId="LiveId" clId="{778E2D9E-2F88-4ADC-A390-46A3D8CB0496}" dt="2017-08-27T21:22:00.608" v="1245"/>
        <pc:sldMkLst>
          <pc:docMk/>
          <pc:sldMk cId="2141690426" sldId="276"/>
        </pc:sldMkLst>
        <pc:spChg chg="mod">
          <ac:chgData name="marcel molnar" userId="df5a7da8c47dd597" providerId="LiveId" clId="{778E2D9E-2F88-4ADC-A390-46A3D8CB0496}" dt="2017-08-27T08:14:35.249" v="1036" actId="14100"/>
          <ac:spMkLst>
            <pc:docMk/>
            <pc:sldMk cId="2141690426" sldId="276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1:39.416" v="955" actId="255"/>
          <ac:spMkLst>
            <pc:docMk/>
            <pc:sldMk cId="2141690426" sldId="276"/>
            <ac:spMk id="6" creationId="{00000000-0000-0000-0000-000000000000}"/>
          </ac:spMkLst>
        </pc:spChg>
        <pc:spChg chg="add mod">
          <ac:chgData name="marcel molnar" userId="df5a7da8c47dd597" providerId="LiveId" clId="{778E2D9E-2F88-4ADC-A390-46A3D8CB0496}" dt="2017-08-27T08:14:15.900" v="1034" actId="20577"/>
          <ac:spMkLst>
            <pc:docMk/>
            <pc:sldMk cId="2141690426" sldId="276"/>
            <ac:spMk id="7" creationId="{475993CF-ECB5-4507-B576-5EC4FF12BFCF}"/>
          </ac:spMkLst>
        </pc:spChg>
        <pc:picChg chg="add mod">
          <ac:chgData name="marcel molnar" userId="df5a7da8c47dd597" providerId="LiveId" clId="{778E2D9E-2F88-4ADC-A390-46A3D8CB0496}" dt="2017-08-27T21:22:00.608" v="1245"/>
          <ac:picMkLst>
            <pc:docMk/>
            <pc:sldMk cId="2141690426" sldId="276"/>
            <ac:picMk id="5" creationId="{7F368FA8-8F6A-482E-A8FB-27DF7EDFE889}"/>
          </ac:picMkLst>
        </pc:picChg>
      </pc:sldChg>
      <pc:sldChg chg="addSp delSp modSp add">
        <pc:chgData name="marcel molnar" userId="df5a7da8c47dd597" providerId="LiveId" clId="{778E2D9E-2F88-4ADC-A390-46A3D8CB0496}" dt="2017-08-27T21:22:11.132" v="1246"/>
        <pc:sldMkLst>
          <pc:docMk/>
          <pc:sldMk cId="2562942361" sldId="277"/>
        </pc:sldMkLst>
        <pc:spChg chg="del">
          <ac:chgData name="marcel molnar" userId="df5a7da8c47dd597" providerId="LiveId" clId="{778E2D9E-2F88-4ADC-A390-46A3D8CB0496}" dt="2017-08-27T08:16:46.701" v="1078" actId="255"/>
          <ac:spMkLst>
            <pc:docMk/>
            <pc:sldMk cId="2562942361" sldId="277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6:44.243" v="1077" actId="20577"/>
          <ac:spMkLst>
            <pc:docMk/>
            <pc:sldMk cId="2562942361" sldId="277"/>
            <ac:spMk id="6" creationId="{00000000-0000-0000-0000-000000000000}"/>
          </ac:spMkLst>
        </pc:spChg>
        <pc:picChg chg="add mod">
          <ac:chgData name="marcel molnar" userId="df5a7da8c47dd597" providerId="LiveId" clId="{778E2D9E-2F88-4ADC-A390-46A3D8CB0496}" dt="2017-08-27T21:22:11.132" v="1246"/>
          <ac:picMkLst>
            <pc:docMk/>
            <pc:sldMk cId="2562942361" sldId="277"/>
            <ac:picMk id="5" creationId="{CC406474-AB97-49FC-AE86-FE02CDA62526}"/>
          </ac:picMkLst>
        </pc:picChg>
      </pc:sldChg>
      <pc:sldChg chg="modSp add">
        <pc:chgData name="marcel molnar" userId="df5a7da8c47dd597" providerId="LiveId" clId="{778E2D9E-2F88-4ADC-A390-46A3D8CB0496}" dt="2017-08-27T08:18:12.596" v="1111" actId="255"/>
        <pc:sldMkLst>
          <pc:docMk/>
          <pc:sldMk cId="2118190491" sldId="278"/>
        </pc:sldMkLst>
        <pc:spChg chg="mod">
          <ac:chgData name="marcel molnar" userId="df5a7da8c47dd597" providerId="LiveId" clId="{778E2D9E-2F88-4ADC-A390-46A3D8CB0496}" dt="2017-08-27T08:18:12.596" v="1111" actId="255"/>
          <ac:spMkLst>
            <pc:docMk/>
            <pc:sldMk cId="2118190491" sldId="278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7:47.545" v="1108" actId="20577"/>
          <ac:spMkLst>
            <pc:docMk/>
            <pc:sldMk cId="2118190491" sldId="278"/>
            <ac:spMk id="6" creationId="{00000000-0000-0000-0000-000000000000}"/>
          </ac:spMkLst>
        </pc:spChg>
      </pc:sldChg>
      <pc:sldChg chg="modSp add">
        <pc:chgData name="marcel molnar" userId="df5a7da8c47dd597" providerId="LiveId" clId="{778E2D9E-2F88-4ADC-A390-46A3D8CB0496}" dt="2017-08-27T08:18:53.044" v="1145" actId="15"/>
        <pc:sldMkLst>
          <pc:docMk/>
          <pc:sldMk cId="3076271717" sldId="279"/>
        </pc:sldMkLst>
        <pc:spChg chg="mod">
          <ac:chgData name="marcel molnar" userId="df5a7da8c47dd597" providerId="LiveId" clId="{778E2D9E-2F88-4ADC-A390-46A3D8CB0496}" dt="2017-08-27T08:18:53.044" v="1145" actId="15"/>
          <ac:spMkLst>
            <pc:docMk/>
            <pc:sldMk cId="3076271717" sldId="279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8:28.939" v="1141" actId="20577"/>
          <ac:spMkLst>
            <pc:docMk/>
            <pc:sldMk cId="3076271717" sldId="279"/>
            <ac:spMk id="6" creationId="{00000000-0000-0000-0000-000000000000}"/>
          </ac:spMkLst>
        </pc:spChg>
      </pc:sldChg>
      <pc:sldChg chg="modSp add">
        <pc:chgData name="marcel molnar" userId="df5a7da8c47dd597" providerId="LiveId" clId="{778E2D9E-2F88-4ADC-A390-46A3D8CB0496}" dt="2017-08-27T08:20:12.772" v="1170" actId="255"/>
        <pc:sldMkLst>
          <pc:docMk/>
          <pc:sldMk cId="2692973842" sldId="280"/>
        </pc:sldMkLst>
        <pc:spChg chg="mod">
          <ac:chgData name="marcel molnar" userId="df5a7da8c47dd597" providerId="LiveId" clId="{778E2D9E-2F88-4ADC-A390-46A3D8CB0496}" dt="2017-08-27T08:20:12.772" v="1170" actId="255"/>
          <ac:spMkLst>
            <pc:docMk/>
            <pc:sldMk cId="2692973842" sldId="280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19:51.242" v="1167" actId="20577"/>
          <ac:spMkLst>
            <pc:docMk/>
            <pc:sldMk cId="2692973842" sldId="280"/>
            <ac:spMk id="6" creationId="{00000000-0000-0000-0000-000000000000}"/>
          </ac:spMkLst>
        </pc:spChg>
      </pc:sldChg>
      <pc:sldChg chg="modSp add">
        <pc:chgData name="marcel molnar" userId="df5a7da8c47dd597" providerId="LiveId" clId="{778E2D9E-2F88-4ADC-A390-46A3D8CB0496}" dt="2017-08-27T08:21:00.816" v="1196" actId="255"/>
        <pc:sldMkLst>
          <pc:docMk/>
          <pc:sldMk cId="3397428755" sldId="281"/>
        </pc:sldMkLst>
        <pc:spChg chg="mod">
          <ac:chgData name="marcel molnar" userId="df5a7da8c47dd597" providerId="LiveId" clId="{778E2D9E-2F88-4ADC-A390-46A3D8CB0496}" dt="2017-08-27T08:21:00.816" v="1196" actId="255"/>
          <ac:spMkLst>
            <pc:docMk/>
            <pc:sldMk cId="3397428755" sldId="281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20:24.424" v="1192" actId="20577"/>
          <ac:spMkLst>
            <pc:docMk/>
            <pc:sldMk cId="3397428755" sldId="281"/>
            <ac:spMk id="6" creationId="{00000000-0000-0000-0000-000000000000}"/>
          </ac:spMkLst>
        </pc:spChg>
      </pc:sldChg>
      <pc:sldChg chg="modSp add">
        <pc:chgData name="marcel molnar" userId="df5a7da8c47dd597" providerId="LiveId" clId="{778E2D9E-2F88-4ADC-A390-46A3D8CB0496}" dt="2017-08-27T08:21:45.176" v="1225" actId="255"/>
        <pc:sldMkLst>
          <pc:docMk/>
          <pc:sldMk cId="2698367517" sldId="282"/>
        </pc:sldMkLst>
        <pc:spChg chg="mod">
          <ac:chgData name="marcel molnar" userId="df5a7da8c47dd597" providerId="LiveId" clId="{778E2D9E-2F88-4ADC-A390-46A3D8CB0496}" dt="2017-08-27T08:21:45.176" v="1225" actId="255"/>
          <ac:spMkLst>
            <pc:docMk/>
            <pc:sldMk cId="2698367517" sldId="282"/>
            <ac:spMk id="3" creationId="{00000000-0000-0000-0000-000000000000}"/>
          </ac:spMkLst>
        </pc:spChg>
        <pc:spChg chg="mod">
          <ac:chgData name="marcel molnar" userId="df5a7da8c47dd597" providerId="LiveId" clId="{778E2D9E-2F88-4ADC-A390-46A3D8CB0496}" dt="2017-08-27T08:21:16.472" v="1221" actId="20577"/>
          <ac:spMkLst>
            <pc:docMk/>
            <pc:sldMk cId="2698367517" sldId="282"/>
            <ac:spMk id="6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492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753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16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245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224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277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790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621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71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64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5217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0517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161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8670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8456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3990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4795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1219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4120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255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041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394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847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286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5385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952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875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2079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8689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9545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447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41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4432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1822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2577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7902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720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68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792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400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337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66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u.cms.opf.slu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123478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96544" cy="208823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mezinárodního měnového systému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38005" y="3867894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Stavárek</a:t>
            </a: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k-SK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sk-SK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Velká Británie – nejvýznamnější hospodářská mocnost světa, centrum průmyslové revoluce, hlavní producent mnoha výrobků – ekonomický rozvoj v 2. polovině 19. stol. = potřeba obchodování s VB → další země přibližují svůj měnový systém britskému uspořádaní.</a:t>
            </a:r>
          </a:p>
          <a:p>
            <a:r>
              <a:rPr lang="cs-CZ" sz="2000" dirty="0" smtClean="0"/>
              <a:t>Růst významu britské libry – hlavní měna mezinárodního obchodu – hlavní rezervní měna pro většinu zemí. Britská libra – měnový ekvivalent zlata.</a:t>
            </a:r>
          </a:p>
          <a:p>
            <a:r>
              <a:rPr lang="cs-CZ" sz="2000" dirty="0" smtClean="0"/>
              <a:t>Příliv zahraničního kapitálu do VB → rozvoj britského bankovnictví</a:t>
            </a:r>
          </a:p>
          <a:p>
            <a:r>
              <a:rPr lang="cs-CZ" sz="2000" dirty="0" smtClean="0"/>
              <a:t>pol. 19. stol. – Londýn hlavní světové finanční centrum</a:t>
            </a:r>
          </a:p>
          <a:p>
            <a:r>
              <a:rPr lang="cs-CZ" sz="2000" dirty="0" smtClean="0"/>
              <a:t>Vývoj MMS v období rozšiřování zlatého standardu ovlivňovala VB – období „Standardu britské libry“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Podoba klasického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66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Hlavní rys zlatého standardu</a:t>
            </a:r>
          </a:p>
          <a:p>
            <a:pPr lvl="1"/>
            <a:r>
              <a:rPr lang="cs-CZ" sz="1800" dirty="0" smtClean="0"/>
              <a:t>Měnovým kovem je zlato </a:t>
            </a:r>
            <a:r>
              <a:rPr lang="cs-CZ" sz="1800" dirty="0" smtClean="0">
                <a:sym typeface="Wingdings" panose="05000000000000000000" pitchFamily="2" charset="2"/>
              </a:rPr>
              <a:t></a:t>
            </a:r>
            <a:r>
              <a:rPr lang="cs-CZ" sz="1800" dirty="0" smtClean="0"/>
              <a:t> bankovky konvertibilní pouze za zlato</a:t>
            </a:r>
          </a:p>
          <a:p>
            <a:pPr marL="457200" lvl="1" indent="0">
              <a:buNone/>
            </a:pPr>
            <a:endParaRPr lang="cs-CZ" sz="1800" dirty="0" smtClean="0"/>
          </a:p>
          <a:p>
            <a:r>
              <a:rPr lang="cs-CZ" sz="2000" dirty="0" smtClean="0"/>
              <a:t>Každá měna měla pevně stanovený zlatý obsah:</a:t>
            </a:r>
          </a:p>
          <a:p>
            <a:pPr lvl="1"/>
            <a:r>
              <a:rPr lang="cs-CZ" sz="1600" dirty="0" smtClean="0"/>
              <a:t>Definice směnného poměru peněz za zlato v národní ekonomice</a:t>
            </a:r>
          </a:p>
          <a:p>
            <a:pPr lvl="1"/>
            <a:r>
              <a:rPr lang="cs-CZ" sz="1600" dirty="0" smtClean="0"/>
              <a:t>Definice devizového kurzu jednotlivých měn v mezinárodním kontextu</a:t>
            </a:r>
          </a:p>
          <a:p>
            <a:pPr lvl="2"/>
            <a:r>
              <a:rPr lang="cs-CZ" sz="1200" dirty="0" smtClean="0"/>
              <a:t>Příklad: zlatý obsah jedné britské libry byl stanoven na úrovní 113 zrnek zlata a zlatý obsah amerického dolaru na úrovni 23,22 zrnek zlata. Směnný kurz – stanoven poměrem zlatých obsahů – 113/23,22 = 4,86 dolarů za 1 libru.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Podoba klasického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029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3 základní formy zlatého standardu: (i) standard zlaté mince, (</a:t>
            </a:r>
            <a:r>
              <a:rPr lang="cs-CZ" sz="1600" dirty="0" err="1" smtClean="0"/>
              <a:t>ii</a:t>
            </a:r>
            <a:r>
              <a:rPr lang="cs-CZ" sz="1600" dirty="0" smtClean="0"/>
              <a:t>) standard zlatého slitku, (</a:t>
            </a:r>
            <a:r>
              <a:rPr lang="cs-CZ" sz="1600" dirty="0" err="1" smtClean="0"/>
              <a:t>iii</a:t>
            </a:r>
            <a:r>
              <a:rPr lang="cs-CZ" sz="1600" dirty="0" smtClean="0"/>
              <a:t>) standard zlaté devízy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Automatická směnitelnost peněz za zlato (VB, Německo, USA) x „kulhající“ směnitelnost peněz za zlato (státní autority měly právo aktivovat i směnitelnost za stříbro (Francie, Belgie – dobíhající fáze bimetalizmu)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Systém krytí emitovaných peněz: fiduciární model (VB, </a:t>
            </a:r>
            <a:r>
              <a:rPr lang="cs-CZ" sz="1600" dirty="0" err="1" smtClean="0"/>
              <a:t>Fínsko</a:t>
            </a:r>
            <a:r>
              <a:rPr lang="cs-CZ" sz="1600" dirty="0" smtClean="0"/>
              <a:t>, Japonsko, Norsko) x proporční model (Belgie, Holandsko, Švýcarsko) x hybridní modely (Německo, </a:t>
            </a:r>
            <a:r>
              <a:rPr lang="cs-CZ" sz="1600" dirty="0" err="1" smtClean="0"/>
              <a:t>Rakúsko</a:t>
            </a:r>
            <a:r>
              <a:rPr lang="cs-CZ" sz="1600" dirty="0" smtClean="0"/>
              <a:t> – </a:t>
            </a:r>
            <a:r>
              <a:rPr lang="cs-CZ" sz="1600" dirty="0" err="1" smtClean="0"/>
              <a:t>Uhorsko</a:t>
            </a:r>
            <a:r>
              <a:rPr lang="cs-CZ" sz="1600" dirty="0" smtClean="0"/>
              <a:t>, Itálie)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Podoba klasického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05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Základní charakteristiky fungování klasického standardu = hlavní výhody/přínosy klasického zlatého standardu:</a:t>
            </a:r>
          </a:p>
          <a:p>
            <a:pPr marL="0" indent="0">
              <a:buNone/>
            </a:pPr>
            <a:endParaRPr lang="cs-CZ" sz="2000" dirty="0" smtClean="0"/>
          </a:p>
          <a:p>
            <a:pPr lvl="1"/>
            <a:r>
              <a:rPr lang="cs-CZ" sz="1600" dirty="0" smtClean="0"/>
              <a:t>dlouhodobě nízkou a stabilní míru inflace</a:t>
            </a:r>
          </a:p>
          <a:p>
            <a:pPr lvl="1"/>
            <a:r>
              <a:rPr lang="cs-CZ" sz="1600" dirty="0"/>
              <a:t>t</a:t>
            </a:r>
            <a:r>
              <a:rPr lang="cs-CZ" sz="1600" dirty="0" smtClean="0"/>
              <a:t>éměř neměnné devizové kurzy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klasického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Produkce zlata a relativní cena zlata a stříbra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196" y="841374"/>
            <a:ext cx="59436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45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27535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J. S. </a:t>
            </a:r>
            <a:r>
              <a:rPr lang="cs-CZ" sz="1600" dirty="0" err="1" smtClean="0"/>
              <a:t>Mill</a:t>
            </a:r>
            <a:r>
              <a:rPr lang="cs-CZ" sz="1600" dirty="0" smtClean="0"/>
              <a:t> – objem peněžní zásoby je v důsledku zlatého krytí určen objemem zlatých rezerv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Zlatý standard – </a:t>
            </a:r>
            <a:r>
              <a:rPr lang="cs-CZ" sz="1600" b="1" u="sng" dirty="0" smtClean="0"/>
              <a:t>zabraňuje samovolnému provádění expanzivní MP a růstu inflace</a:t>
            </a:r>
            <a:r>
              <a:rPr lang="cs-CZ" sz="1600" dirty="0" smtClean="0"/>
              <a:t> x nedostatek v období deflace a růstu nezaměstnanosti – CB i za této situace má cíl udržet zlatou paritu měny – nemožnost využit expanzívní MP a ↑ M</a:t>
            </a:r>
            <a:r>
              <a:rPr lang="cs-CZ" sz="1600" baseline="-25000" dirty="0" smtClean="0"/>
              <a:t>S</a:t>
            </a:r>
            <a:r>
              <a:rPr lang="cs-CZ" sz="1600" dirty="0" smtClean="0"/>
              <a:t> ke stimulaci ekonomiky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Absolutní vazba měnového systému na zlato – negativum – situace kdy </a:t>
            </a:r>
            <a:r>
              <a:rPr lang="cs-CZ" sz="1600" b="1" u="sng" dirty="0" smtClean="0"/>
              <a:t>růst zásoby peněz (tj. zásoby zlata) je nedostatečný vzhledem k růstu reálného prod</a:t>
            </a:r>
            <a:r>
              <a:rPr lang="cs-CZ" sz="1600" dirty="0" smtClean="0"/>
              <a:t>uktu. Výsledek deflace. </a:t>
            </a:r>
            <a:r>
              <a:rPr lang="cs-CZ" sz="1400" dirty="0" smtClean="0"/>
              <a:t>Příklad: deflace (1873 – 1896) – ukončená významnými nálezy zlata, co následně odstartovalo inflační období</a:t>
            </a:r>
          </a:p>
          <a:p>
            <a:endParaRPr lang="cs-CZ" sz="1400" dirty="0" smtClean="0"/>
          </a:p>
          <a:p>
            <a:r>
              <a:rPr lang="cs-CZ" sz="1600" dirty="0" smtClean="0"/>
              <a:t>Alfred </a:t>
            </a:r>
            <a:r>
              <a:rPr lang="cs-CZ" sz="1600" dirty="0" err="1" smtClean="0"/>
              <a:t>Marshall</a:t>
            </a:r>
            <a:r>
              <a:rPr lang="cs-CZ" sz="1600" dirty="0" smtClean="0"/>
              <a:t> – skeptičtí ke schopnosti zlatého standardu zajistit dlouhodobou cenovou stabilitu – systém závislý na nepravidelných a nejistých nálezech zlata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klasického zlatého standardu - INFLACE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40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Závěr: zlatý standard v zajištění cenové stability nijak významně ostatní režimy nepřevyšoval. 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b="1" u="sng" dirty="0" smtClean="0"/>
              <a:t>Průměrná míra inflace </a:t>
            </a:r>
            <a:r>
              <a:rPr lang="cs-CZ" sz="2000" dirty="0" smtClean="0"/>
              <a:t>v období zlatého standardu </a:t>
            </a:r>
            <a:r>
              <a:rPr lang="cs-CZ" sz="2000" b="1" dirty="0" smtClean="0"/>
              <a:t>byla nižší </a:t>
            </a:r>
            <a:r>
              <a:rPr lang="cs-CZ" sz="2000" dirty="0" smtClean="0"/>
              <a:t>než např. po 2 sv. válce x </a:t>
            </a:r>
            <a:r>
              <a:rPr lang="cs-CZ" sz="2000" b="1" u="sng" dirty="0" smtClean="0"/>
              <a:t>proměnlivost inflace v čase </a:t>
            </a:r>
            <a:r>
              <a:rPr lang="cs-CZ" sz="2000" dirty="0" smtClean="0"/>
              <a:t>– zlatý standard </a:t>
            </a:r>
            <a:r>
              <a:rPr lang="cs-CZ" sz="2000" b="1" dirty="0" smtClean="0"/>
              <a:t>nevykazuje žádnou výhodou </a:t>
            </a:r>
            <a:r>
              <a:rPr lang="cs-CZ" sz="2000" dirty="0" smtClean="0"/>
              <a:t>oproti jiným režimům (směrodatná odchylka ročních měr inflace se v období zlatého standardu nijak významně neodlišovala od hodnot z období BW systému nebo období plovoucích devízových kurzů po rozpadu BW systému v 70. letech 20. století).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sz="2000" dirty="0" smtClean="0">
                <a:solidFill>
                  <a:srgbClr val="000000"/>
                </a:solidFill>
              </a:rPr>
              <a:t>Fungování klasického zlatého standardu – INFLACE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27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Zlatý standard = stabilita devizových kurzů (měny hlavních a nejvýznamnějších hospodářských mocností) x země: Portugalsko, Španělsko, Řecko, Bulharsko, Argentina, Chile nebo Mexiko – nutnost devalvovat i v období zlatého standardu</a:t>
            </a:r>
          </a:p>
          <a:p>
            <a:r>
              <a:rPr lang="cs-CZ" sz="2000" dirty="0" smtClean="0"/>
              <a:t>Úpravy devízových kurzů – důsledkem krizí PB (propad cen exportovaného zboží / pokles přílivu zahraničního kapitálu do ekonomiky – deficit PB – vyčerpání zlatých rezerv – omezení konvertibility peněz za zlato ze strany CB postižených zemí – devalvace měny. </a:t>
            </a:r>
          </a:p>
          <a:p>
            <a:r>
              <a:rPr lang="cs-CZ" sz="2000" dirty="0" smtClean="0"/>
              <a:t>Období zlatého standardu – klíčové země řeší výkyvy svých PB bez nutnosti devalvace měny a změny devizového kurzu.</a:t>
            </a:r>
            <a:endParaRPr lang="cs-CZ" sz="1600" dirty="0"/>
          </a:p>
          <a:p>
            <a:r>
              <a:rPr lang="cs-CZ" sz="1600" dirty="0" smtClean="0"/>
              <a:t>ZLATÝ STANDARD = OBODBÍ NEJVÍCE STABILNÍCH DEVIZOVÝCH KURZŮ</a:t>
            </a:r>
            <a:endParaRPr lang="cs-CZ" sz="20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sz="2000" dirty="0" smtClean="0">
                <a:solidFill>
                  <a:srgbClr val="000000"/>
                </a:solidFill>
              </a:rPr>
              <a:t>Fungování klasického zlatého standardu – </a:t>
            </a:r>
            <a:r>
              <a:rPr lang="cs-CZ" sz="2000" dirty="0">
                <a:solidFill>
                  <a:srgbClr val="000000"/>
                </a:solidFill>
              </a:rPr>
              <a:t>DEVÍZOVÉ KURZY, PB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8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Devizové kurzy ve standardu zlaté mince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407"/>
              </p:ext>
            </p:extLst>
          </p:nvPr>
        </p:nvGraphicFramePr>
        <p:xfrm>
          <a:off x="734428" y="1415975"/>
          <a:ext cx="6628918" cy="309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List" r:id="rId4" imgW="4896002" imgH="2505151" progId="Excel.Sheet.8">
                  <p:embed/>
                </p:oleObj>
              </mc:Choice>
              <mc:Fallback>
                <p:oleObj name="List" r:id="rId4" imgW="4896002" imgH="2505151" progId="Excel.Sheet.8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428" y="1415975"/>
                        <a:ext cx="6628918" cy="3099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08447" y="1079425"/>
            <a:ext cx="468088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 dirty="0" smtClean="0"/>
              <a:t>Devizový kurz </a:t>
            </a:r>
            <a:r>
              <a:rPr lang="en-US" altLang="cs-CZ" sz="1600" b="1" dirty="0" smtClean="0"/>
              <a:t>FRF </a:t>
            </a:r>
            <a:r>
              <a:rPr lang="en-US" altLang="cs-CZ" sz="1600" b="1" dirty="0"/>
              <a:t>/ USD </a:t>
            </a:r>
            <a:r>
              <a:rPr lang="cs-CZ" altLang="cs-CZ" sz="1600" b="1" dirty="0" smtClean="0"/>
              <a:t>v období </a:t>
            </a:r>
            <a:r>
              <a:rPr lang="en-US" altLang="cs-CZ" sz="1600" b="1" dirty="0" smtClean="0"/>
              <a:t>1876 </a:t>
            </a:r>
            <a:r>
              <a:rPr lang="en-US" altLang="cs-CZ" sz="1600" b="1" dirty="0"/>
              <a:t>- 1914</a:t>
            </a:r>
          </a:p>
        </p:txBody>
      </p:sp>
    </p:spTree>
    <p:extLst>
      <p:ext uri="{BB962C8B-B14F-4D97-AF65-F5344CB8AC3E}">
        <p14:creationId xmlns:p14="http://schemas.microsoft.com/office/powerpoint/2010/main" val="2133949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Automatický proces přizpůsobování a vyrovnávání platební bilance</a:t>
            </a:r>
          </a:p>
          <a:p>
            <a:r>
              <a:rPr lang="cs-CZ" sz="2000" dirty="0" smtClean="0"/>
              <a:t>David </a:t>
            </a:r>
            <a:r>
              <a:rPr lang="cs-CZ" sz="2000" dirty="0" err="1" smtClean="0"/>
              <a:t>Hume</a:t>
            </a:r>
            <a:r>
              <a:rPr lang="cs-CZ" sz="2000" dirty="0" smtClean="0"/>
              <a:t> – model </a:t>
            </a:r>
            <a:r>
              <a:rPr lang="cs-CZ" sz="2000" dirty="0" err="1" smtClean="0"/>
              <a:t>Price</a:t>
            </a:r>
            <a:r>
              <a:rPr lang="cs-CZ" sz="2000" dirty="0" smtClean="0"/>
              <a:t> </a:t>
            </a:r>
            <a:r>
              <a:rPr lang="cs-CZ" sz="2000" dirty="0" err="1" smtClean="0"/>
              <a:t>specie</a:t>
            </a:r>
            <a:r>
              <a:rPr lang="cs-CZ" sz="2000" dirty="0" smtClean="0"/>
              <a:t> </a:t>
            </a:r>
            <a:r>
              <a:rPr lang="cs-CZ" sz="2000" dirty="0" err="1" smtClean="0"/>
              <a:t>flow</a:t>
            </a:r>
            <a:r>
              <a:rPr lang="cs-CZ" sz="2000" dirty="0" smtClean="0"/>
              <a:t> </a:t>
            </a:r>
            <a:r>
              <a:rPr lang="cs-CZ" sz="2000" dirty="0" err="1" smtClean="0"/>
              <a:t>mechanism</a:t>
            </a:r>
            <a:r>
              <a:rPr lang="cs-CZ" sz="2000" dirty="0" smtClean="0"/>
              <a:t> považuje za analytický nástroj než popis ekonomické reality</a:t>
            </a:r>
          </a:p>
          <a:p>
            <a:r>
              <a:rPr lang="cs-CZ" sz="2000" dirty="0" smtClean="0"/>
              <a:t>Vysoké míry stability devizových kurzů nebylo dosaženo primárně podstatou zlatého standardu a automatickým vyrovnáváním PB, ale současným působením příznivých ekonomických podmínek a okolností.</a:t>
            </a:r>
          </a:p>
          <a:p>
            <a:r>
              <a:rPr lang="cs-CZ" sz="2000" dirty="0" smtClean="0"/>
              <a:t>Vysoká míra a rychlost industrializace ekonomiky → podpora růstu příjmů, mezinárodního obchodu a celkového blahobytu → vhodné prostředí pro vyrovnávaní PB a zachování stabilních devizových kurzů.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Price-specie-flow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mechanism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5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70485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MMS ≠ MFS</a:t>
            </a:r>
            <a:endParaRPr lang="cs-CZ" sz="2000" dirty="0"/>
          </a:p>
          <a:p>
            <a:r>
              <a:rPr lang="sk-SK" sz="2000" b="1" dirty="0" smtClean="0"/>
              <a:t>MMS </a:t>
            </a:r>
            <a:r>
              <a:rPr lang="sk-SK" sz="2000" b="1" dirty="0" err="1" smtClean="0"/>
              <a:t>se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skládá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ze</a:t>
            </a:r>
            <a:r>
              <a:rPr lang="sk-SK" sz="2000" b="1" dirty="0" smtClean="0"/>
              <a:t> 4 </a:t>
            </a:r>
            <a:r>
              <a:rPr lang="sk-SK" sz="2000" b="1" dirty="0" err="1" smtClean="0"/>
              <a:t>hlavních</a:t>
            </a:r>
            <a:r>
              <a:rPr lang="sk-SK" sz="2000" b="1" dirty="0" smtClean="0"/>
              <a:t> </a:t>
            </a:r>
            <a:r>
              <a:rPr lang="sk-SK" sz="2000" b="1" dirty="0" err="1" smtClean="0"/>
              <a:t>prvků</a:t>
            </a:r>
            <a:r>
              <a:rPr lang="sk-SK" sz="2000" b="1" dirty="0" smtClean="0"/>
              <a:t>: </a:t>
            </a:r>
            <a:r>
              <a:rPr lang="sk-SK" sz="2000" i="1" dirty="0" smtClean="0"/>
              <a:t>(i) </a:t>
            </a:r>
            <a:r>
              <a:rPr lang="sk-SK" sz="2000" i="1" dirty="0" err="1" smtClean="0"/>
              <a:t>devizové</a:t>
            </a:r>
            <a:r>
              <a:rPr lang="sk-SK" sz="2000" i="1" dirty="0" smtClean="0"/>
              <a:t> kurzy a režimy devízových </a:t>
            </a:r>
            <a:r>
              <a:rPr lang="sk-SK" sz="2000" i="1" dirty="0" err="1" smtClean="0"/>
              <a:t>kurzů</a:t>
            </a:r>
            <a:r>
              <a:rPr lang="sk-SK" sz="2000" i="1" dirty="0" smtClean="0"/>
              <a:t>, (ii) </a:t>
            </a:r>
            <a:r>
              <a:rPr lang="sk-SK" sz="2000" i="1" dirty="0" err="1" smtClean="0"/>
              <a:t>mezinárodní</a:t>
            </a:r>
            <a:r>
              <a:rPr lang="sk-SK" sz="2000" i="1" dirty="0" smtClean="0"/>
              <a:t> platby, (iii) </a:t>
            </a:r>
            <a:r>
              <a:rPr lang="sk-SK" sz="2000" i="1" dirty="0" err="1" smtClean="0"/>
              <a:t>mezinárodní</a:t>
            </a:r>
            <a:r>
              <a:rPr lang="sk-SK" sz="2000" i="1" dirty="0" smtClean="0"/>
              <a:t> pohyb kapitálu a </a:t>
            </a:r>
            <a:r>
              <a:rPr lang="sk-SK" sz="2000" i="1" dirty="0" err="1" smtClean="0"/>
              <a:t>investic</a:t>
            </a:r>
            <a:r>
              <a:rPr lang="sk-SK" sz="2000" i="1" dirty="0" smtClean="0"/>
              <a:t>, (iv) </a:t>
            </a:r>
            <a:r>
              <a:rPr lang="sk-SK" sz="2000" i="1" dirty="0" err="1" smtClean="0"/>
              <a:t>mezinárodní</a:t>
            </a:r>
            <a:r>
              <a:rPr lang="sk-SK" sz="2000" i="1" dirty="0" smtClean="0"/>
              <a:t> rezervy.</a:t>
            </a:r>
            <a:endParaRPr lang="cs-CZ" sz="2000" i="1" dirty="0" smtClean="0"/>
          </a:p>
          <a:p>
            <a:r>
              <a:rPr lang="cs-CZ" sz="2000" b="1" dirty="0" smtClean="0"/>
              <a:t>Úkol MMS </a:t>
            </a:r>
            <a:r>
              <a:rPr lang="cs-CZ" sz="2000" dirty="0" smtClean="0"/>
              <a:t>– </a:t>
            </a:r>
            <a:r>
              <a:rPr lang="cs-CZ" sz="2000" i="1" dirty="0" smtClean="0"/>
              <a:t>podporovat mezinárodní obchod se zbožím a službami, mezinárodní investování a přispívat ke stabilnímu ekonomickému růstu a podporovat cenovou a finanční stabilitu.</a:t>
            </a:r>
          </a:p>
          <a:p>
            <a:r>
              <a:rPr lang="cs-CZ" sz="2000" b="1" dirty="0" smtClean="0"/>
              <a:t>Součást MMS </a:t>
            </a:r>
            <a:r>
              <a:rPr lang="cs-CZ" sz="2000" dirty="0" smtClean="0"/>
              <a:t>– mezinárodní finanční instituce, centrální banky, komerční banky a další </a:t>
            </a:r>
            <a:r>
              <a:rPr lang="cs-CZ" sz="2000" dirty="0" err="1" smtClean="0"/>
              <a:t>fin</a:t>
            </a:r>
            <a:r>
              <a:rPr lang="cs-CZ" sz="2000" dirty="0" smtClean="0"/>
              <a:t>. instituce.</a:t>
            </a:r>
          </a:p>
          <a:p>
            <a:r>
              <a:rPr lang="cs-CZ" sz="2000" b="1" dirty="0" smtClean="0"/>
              <a:t>MMS – klíčová role peněz a jejich funkcí </a:t>
            </a:r>
            <a:r>
              <a:rPr lang="cs-CZ" sz="2000" dirty="0" smtClean="0"/>
              <a:t>– odlišnost od MFS – MFS - zahrnuje celou řadu finančních aktiv – </a:t>
            </a:r>
            <a:r>
              <a:rPr lang="cs-CZ" sz="2000" dirty="0" err="1" smtClean="0"/>
              <a:t>kličový</a:t>
            </a:r>
            <a:r>
              <a:rPr lang="cs-CZ" sz="2000" dirty="0" smtClean="0"/>
              <a:t> parametr úrok či výnos.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Vymezení MMS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632848" cy="38847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Pravidla </a:t>
            </a:r>
            <a:r>
              <a:rPr lang="cs-CZ" sz="1600" dirty="0"/>
              <a:t>hry „</a:t>
            </a:r>
            <a:r>
              <a:rPr lang="cs-CZ" sz="1600" dirty="0" err="1"/>
              <a:t>rules</a:t>
            </a:r>
            <a:r>
              <a:rPr lang="cs-CZ" sz="1600" dirty="0"/>
              <a:t> of the game“ byla základem chování centrálních bank</a:t>
            </a:r>
          </a:p>
          <a:p>
            <a:pPr lvl="1"/>
            <a:r>
              <a:rPr lang="cs-CZ" sz="1400" dirty="0"/>
              <a:t>V období deficitu platební </a:t>
            </a:r>
            <a:r>
              <a:rPr lang="cs-CZ" sz="1400" dirty="0" smtClean="0"/>
              <a:t>bilance (odliv zlatých rezerv) </a:t>
            </a:r>
            <a:r>
              <a:rPr lang="cs-CZ" sz="1400" dirty="0"/>
              <a:t>růst úrokových </a:t>
            </a:r>
            <a:r>
              <a:rPr lang="cs-CZ" sz="1400" dirty="0" smtClean="0"/>
              <a:t>sazeb, který vede ke snížení inflace a přílivu zahraničního kapitálu a zastavení odlivu domácího kapitálu. Celkově došlo k vyrovnání PB.</a:t>
            </a:r>
            <a:endParaRPr lang="cs-CZ" sz="1400" dirty="0"/>
          </a:p>
          <a:p>
            <a:pPr lvl="1"/>
            <a:r>
              <a:rPr lang="cs-CZ" sz="1400" dirty="0"/>
              <a:t>V období přebytku platební bilance </a:t>
            </a:r>
            <a:r>
              <a:rPr lang="cs-CZ" sz="1400" dirty="0" smtClean="0"/>
              <a:t>(příliv zlatých rezerv) pokles </a:t>
            </a:r>
            <a:r>
              <a:rPr lang="cs-CZ" sz="1400" dirty="0"/>
              <a:t>úrokových </a:t>
            </a:r>
            <a:r>
              <a:rPr lang="cs-CZ" sz="1400" dirty="0" smtClean="0"/>
              <a:t>sazeb, </a:t>
            </a:r>
            <a:r>
              <a:rPr lang="cs-CZ" sz="1400" dirty="0"/>
              <a:t>který vede ke </a:t>
            </a:r>
            <a:r>
              <a:rPr lang="cs-CZ" sz="1400" dirty="0" smtClean="0"/>
              <a:t>zvýšení </a:t>
            </a:r>
            <a:r>
              <a:rPr lang="cs-CZ" sz="1400" dirty="0"/>
              <a:t>inflace a </a:t>
            </a:r>
            <a:r>
              <a:rPr lang="cs-CZ" sz="1400" dirty="0" smtClean="0"/>
              <a:t>odlivu </a:t>
            </a:r>
            <a:r>
              <a:rPr lang="cs-CZ" sz="1400" dirty="0"/>
              <a:t>zahraničního </a:t>
            </a:r>
            <a:r>
              <a:rPr lang="cs-CZ" sz="1400" dirty="0" smtClean="0"/>
              <a:t>kapitálu</a:t>
            </a:r>
          </a:p>
          <a:p>
            <a:r>
              <a:rPr lang="cs-CZ" sz="1600" dirty="0" smtClean="0"/>
              <a:t>Bank </a:t>
            </a:r>
            <a:r>
              <a:rPr lang="cs-CZ" sz="1600" dirty="0"/>
              <a:t>of </a:t>
            </a:r>
            <a:r>
              <a:rPr lang="cs-CZ" sz="1600" dirty="0" err="1"/>
              <a:t>England</a:t>
            </a:r>
            <a:r>
              <a:rPr lang="cs-CZ" sz="1600" dirty="0"/>
              <a:t> – hlavní zastánce pravidel </a:t>
            </a:r>
            <a:r>
              <a:rPr lang="cs-CZ" sz="1600" dirty="0" smtClean="0"/>
              <a:t>hry (1870 – 1914)</a:t>
            </a:r>
            <a:endParaRPr lang="cs-CZ" sz="1600" dirty="0"/>
          </a:p>
          <a:p>
            <a:r>
              <a:rPr lang="cs-CZ" sz="1600" dirty="0"/>
              <a:t>Centrální banky </a:t>
            </a:r>
            <a:r>
              <a:rPr lang="cs-CZ" sz="1600" dirty="0" smtClean="0"/>
              <a:t>zemí kumulujících zlaté rezervy (např. Francie </a:t>
            </a:r>
            <a:r>
              <a:rPr lang="cs-CZ" sz="1600" dirty="0"/>
              <a:t>a </a:t>
            </a:r>
            <a:r>
              <a:rPr lang="cs-CZ" sz="1600" dirty="0" smtClean="0"/>
              <a:t>Belgie) téměř nikdy </a:t>
            </a:r>
            <a:r>
              <a:rPr lang="cs-CZ" sz="1600" dirty="0"/>
              <a:t>nezvýšily úrokové sazby dostatečně, aby cenová hladina klesla</a:t>
            </a:r>
          </a:p>
          <a:p>
            <a:r>
              <a:rPr lang="cs-CZ" sz="1600" dirty="0"/>
              <a:t>Časté porušování pravidel hry </a:t>
            </a:r>
            <a:r>
              <a:rPr lang="cs-CZ" sz="1600" dirty="0" smtClean="0"/>
              <a:t>sterilizací – v případě odlivu zlata z ekonomiky tak centrální banky na finančním trhu nakupovaly domácí CP – kompenzovaly pokles peněžní zásoby. V zájmu zachování navázání měny na zlato, nemohly země sterilizaci praktikovat dlouhodobě – vedlo by to k odlivu zlata až do celkového vyčerpání zlatých rezerv</a:t>
            </a:r>
            <a:endParaRPr lang="cs-CZ" sz="1600" dirty="0"/>
          </a:p>
          <a:p>
            <a:r>
              <a:rPr lang="cs-CZ" sz="1600" dirty="0" smtClean="0"/>
              <a:t>Krátkodobá porušování pravidel hry si CB mohly dovolit – v mnoha zemích nebyla uplatňována striktní forma zlatého standardu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Centrální banky a zlatý standard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38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56084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Udržování dlouhodobé cenové stability</a:t>
            </a:r>
          </a:p>
          <a:p>
            <a:pPr lvl="1"/>
            <a:r>
              <a:rPr lang="cs-CZ" sz="1800" dirty="0"/>
              <a:t>Průměrná roční inflace v USA v letech 1880 – 1914 : 0,1 %</a:t>
            </a:r>
          </a:p>
          <a:p>
            <a:pPr lvl="1"/>
            <a:r>
              <a:rPr lang="cs-CZ" sz="1800" dirty="0"/>
              <a:t>Průměrná roční inflace v USA v letech 1946 – 1990 : 4,2 %</a:t>
            </a:r>
          </a:p>
          <a:p>
            <a:endParaRPr lang="cs-CZ" sz="2000" dirty="0"/>
          </a:p>
          <a:p>
            <a:r>
              <a:rPr lang="cs-CZ" sz="2000" dirty="0"/>
              <a:t>Krátkodobá nestabilita cenové hladiny</a:t>
            </a:r>
          </a:p>
          <a:p>
            <a:pPr lvl="1"/>
            <a:r>
              <a:rPr lang="cs-CZ" sz="1800" dirty="0"/>
              <a:t>Poměr směrodatné odchylky ročních měr inflace a průměrné roční míry inflace v USA v období 1879 – 1913 : 17,0</a:t>
            </a:r>
          </a:p>
          <a:p>
            <a:pPr lvl="1"/>
            <a:r>
              <a:rPr lang="cs-CZ" sz="1800" dirty="0"/>
              <a:t>Poměr směrodatné odchylky ročních měr inflace a průměrné roční míry inflace v USA v období 1946 – 1990 : 0,8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Výsledky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373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56084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Vyšší volatilita reálného produktu</a:t>
            </a:r>
          </a:p>
          <a:p>
            <a:pPr lvl="1"/>
            <a:r>
              <a:rPr lang="cs-CZ" sz="1800" dirty="0"/>
              <a:t>Koeficient variace reálného produktu v USA v letech </a:t>
            </a:r>
            <a:r>
              <a:rPr lang="cs-CZ" sz="1800" dirty="0" smtClean="0"/>
              <a:t>1879 </a:t>
            </a:r>
            <a:r>
              <a:rPr lang="cs-CZ" sz="1800" dirty="0"/>
              <a:t>– 1913 : 3,5</a:t>
            </a:r>
          </a:p>
          <a:p>
            <a:pPr lvl="1"/>
            <a:r>
              <a:rPr lang="cs-CZ" sz="1800" dirty="0"/>
              <a:t>Koeficient variace reálného produktu v USA v letech </a:t>
            </a:r>
            <a:r>
              <a:rPr lang="cs-CZ" sz="1800" dirty="0" smtClean="0"/>
              <a:t>1946 </a:t>
            </a:r>
            <a:r>
              <a:rPr lang="cs-CZ" sz="1800" dirty="0"/>
              <a:t>– 1990 : 1,5</a:t>
            </a:r>
          </a:p>
          <a:p>
            <a:endParaRPr lang="cs-CZ" sz="1800" dirty="0"/>
          </a:p>
          <a:p>
            <a:r>
              <a:rPr lang="cs-CZ" sz="2000" dirty="0"/>
              <a:t>Vyšší míra nezaměstnanosti</a:t>
            </a:r>
          </a:p>
          <a:p>
            <a:pPr lvl="1"/>
            <a:r>
              <a:rPr lang="cs-CZ" sz="1800" dirty="0"/>
              <a:t>Průměrná míra nezaměstnanosti v USA v období </a:t>
            </a:r>
            <a:r>
              <a:rPr lang="cs-CZ" sz="1800" dirty="0" smtClean="0"/>
              <a:t>1879 </a:t>
            </a:r>
            <a:r>
              <a:rPr lang="cs-CZ" sz="1800" dirty="0"/>
              <a:t>– 1913 : 6,8 %</a:t>
            </a:r>
          </a:p>
          <a:p>
            <a:pPr lvl="1"/>
            <a:r>
              <a:rPr lang="cs-CZ" sz="1800" dirty="0"/>
              <a:t>Průměrná míra nezaměstnanosti v USA v období </a:t>
            </a:r>
            <a:r>
              <a:rPr lang="cs-CZ" sz="1800" dirty="0" smtClean="0"/>
              <a:t>1946 </a:t>
            </a:r>
            <a:r>
              <a:rPr lang="cs-CZ" sz="1800" dirty="0"/>
              <a:t>– 1990 : 5,6 %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Výsledky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72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Historický vývoj ceny zlata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9" y="953393"/>
            <a:ext cx="7140793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4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Historický vývoj ceny zlata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239" y="766280"/>
            <a:ext cx="5745522" cy="390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18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0648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S nástupem první světové války čistý zlatý standard v podobě standardu zlaté mince skončil</a:t>
            </a:r>
          </a:p>
          <a:p>
            <a:r>
              <a:rPr lang="sk-SK" sz="2000" dirty="0" smtClean="0"/>
              <a:t>Zlatý</a:t>
            </a:r>
            <a:r>
              <a:rPr lang="cs-CZ" sz="2000" dirty="0" smtClean="0"/>
              <a:t> standard ve válečném období zachován pouze VB a USA (v určitých obdobích 1. sv. války taky uvalily embargo na vývoz zlata)</a:t>
            </a:r>
          </a:p>
          <a:p>
            <a:r>
              <a:rPr lang="cs-CZ" sz="2000" dirty="0" smtClean="0"/>
              <a:t>Meziválečná léta byla charakteristická značnou ekonomickou nestabilitou</a:t>
            </a:r>
          </a:p>
          <a:p>
            <a:r>
              <a:rPr lang="cs-CZ" sz="2000" dirty="0" smtClean="0"/>
              <a:t>Reparační platby vedly k několika epizodám hyperinflace v Evropě</a:t>
            </a:r>
          </a:p>
          <a:p>
            <a:pPr lvl="1"/>
            <a:r>
              <a:rPr lang="cs-CZ" sz="1600" dirty="0" smtClean="0"/>
              <a:t>Německá hyperinflace</a:t>
            </a:r>
          </a:p>
          <a:p>
            <a:pPr lvl="1"/>
            <a:r>
              <a:rPr lang="cs-CZ" sz="1600" dirty="0" smtClean="0"/>
              <a:t>Z úrovně 262 v lednu 1919 na </a:t>
            </a:r>
            <a:r>
              <a:rPr lang="en-US" altLang="cs-CZ" sz="1600" dirty="0" smtClean="0"/>
              <a:t>126,160,000,000,000</a:t>
            </a:r>
            <a:r>
              <a:rPr lang="cs-CZ" altLang="cs-CZ" sz="1600" dirty="0" smtClean="0"/>
              <a:t> v prosinci 1923 (nárůst o 481,5 miliard procent)</a:t>
            </a:r>
          </a:p>
          <a:p>
            <a:pPr lvl="1"/>
            <a:r>
              <a:rPr lang="cs-CZ" sz="1600" dirty="0" smtClean="0"/>
              <a:t>Ekonomická recese podpořila nástup nacismu</a:t>
            </a:r>
          </a:p>
          <a:p>
            <a:r>
              <a:rPr lang="cs-CZ" sz="2000" dirty="0" smtClean="0"/>
              <a:t>Značně negativně se projevovala chybějící dohoda zemí na podobě a fungování mezinárodního měnového systému</a:t>
            </a:r>
            <a:endParaRPr lang="cs-CZ" sz="20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Meziválečné období a mezinárodní měnový systém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52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064896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sk-SK" sz="1600" dirty="0" smtClean="0"/>
              <a:t>Po ukončení </a:t>
            </a:r>
            <a:r>
              <a:rPr lang="cs-CZ" sz="1600" dirty="0" smtClean="0"/>
              <a:t>války snahy o obnovení funkčního MMS</a:t>
            </a:r>
          </a:p>
          <a:p>
            <a:r>
              <a:rPr lang="cs-CZ" sz="1600" dirty="0" smtClean="0"/>
              <a:t>USA se vrátily ke zlatému standardu v roce 1919 (minimální dopady první světové války)</a:t>
            </a:r>
          </a:p>
          <a:p>
            <a:r>
              <a:rPr lang="cs-CZ" sz="1600" dirty="0" smtClean="0"/>
              <a:t>Nedostatek zlatých rezerv vzhledem k velmi zvýšené cenové hladině = nemožnost návratu k zlatému standardu v předválečné podobě</a:t>
            </a:r>
          </a:p>
          <a:p>
            <a:r>
              <a:rPr lang="cs-CZ" sz="1600" dirty="0" smtClean="0"/>
              <a:t>Mezinárodní jednání o uspořádání MMS – konference v Janově 1922 – zástupci 29 zemí – hlavním závěrem = doporučení zavést měnový systém, který bude nadále spojen se zlatem, ale nebude na zlato a jeho směnitelnost navázán přímo.</a:t>
            </a:r>
          </a:p>
          <a:p>
            <a:r>
              <a:rPr lang="cs-CZ" sz="1600" dirty="0" smtClean="0"/>
              <a:t>Většina zemí – standard zlaté devizy (Německo + 30 dalších zemí Rakousko, Itálie, Dánsko…)</a:t>
            </a:r>
          </a:p>
          <a:p>
            <a:r>
              <a:rPr lang="cs-CZ" sz="1600" dirty="0" smtClean="0"/>
              <a:t>VB a Francie (1925, 1928) zavedení standardu zlatého slitku – konvertibilita za zlato omezená – CB byla povinna prodávat pouze slitky zlata (cca 12,5kg) – cíl co nejvíce omezit možnost konverze pro soukromé osoby. </a:t>
            </a:r>
            <a:r>
              <a:rPr lang="cs-CZ" sz="1600" dirty="0" err="1" smtClean="0"/>
              <a:t>Plnoobsažné</a:t>
            </a:r>
            <a:r>
              <a:rPr lang="cs-CZ" sz="1600" dirty="0" smtClean="0"/>
              <a:t> mince stahovány z oběhu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Snahy o návrat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335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064896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u="sng" dirty="0" smtClean="0"/>
              <a:t>Standard zlaté devízy – založen na 4 hlavních rysech:</a:t>
            </a:r>
          </a:p>
          <a:p>
            <a:pPr lvl="1"/>
            <a:r>
              <a:rPr lang="cs-CZ" sz="1400" dirty="0" smtClean="0"/>
              <a:t>Zlato základem měnového systému – papírové peníze jsou navázány na zlato</a:t>
            </a:r>
          </a:p>
          <a:p>
            <a:pPr lvl="1"/>
            <a:r>
              <a:rPr lang="cs-CZ" sz="1400" dirty="0" smtClean="0"/>
              <a:t>Způsob krytí papírových peněz zlatem – přímý x nepřímý. (nepřímá forma =  peníze jsou navázány na jinou měnu, která je za zlato přímo směnitelná</a:t>
            </a:r>
          </a:p>
          <a:p>
            <a:pPr lvl="1"/>
            <a:r>
              <a:rPr lang="cs-CZ" sz="1400" dirty="0" smtClean="0"/>
              <a:t>Země s nepřímým krytím musí pro zajištění stability devizového kurzu uložit v zemi s plnou směnitelnosti, na kterou je navázána, dostatečný objem rezerv v podobě zlata a devíz.</a:t>
            </a:r>
          </a:p>
          <a:p>
            <a:pPr lvl="1"/>
            <a:r>
              <a:rPr lang="cs-CZ" sz="1400" dirty="0" smtClean="0"/>
              <a:t>Zlato a </a:t>
            </a:r>
            <a:r>
              <a:rPr lang="cs-CZ" sz="1400" dirty="0" err="1" smtClean="0"/>
              <a:t>plnoobsažné</a:t>
            </a:r>
            <a:r>
              <a:rPr lang="cs-CZ" sz="1400" dirty="0" smtClean="0"/>
              <a:t> mince nejsou součástí domácího peněžního oběhu – používají se pouze v mezinárodních transakcích pro vyrovnání nerovnováhy PB a stabilizaci devízového kurzu.</a:t>
            </a:r>
            <a:endParaRPr lang="cs-CZ" sz="1400" dirty="0"/>
          </a:p>
          <a:p>
            <a:pPr marL="457200" lvl="1" indent="0">
              <a:buNone/>
            </a:pPr>
            <a:r>
              <a:rPr lang="cs-CZ" sz="1600" dirty="0" smtClean="0"/>
              <a:t>Do konce roku 1925 – MMS zformován podle uvedených pravidel – významné rezervní měny – francouzský frank, americký dolar. Mezinárodní význam britské libry pokles na úkor dolaru. </a:t>
            </a:r>
            <a:r>
              <a:rPr lang="cs-CZ" sz="1600" dirty="0"/>
              <a:t>Velká Británie se vrátila ke zlatému standardu v předválečných parametrech v roce 1925 – zlatý obsah a devízový kurz libry byl stanoven na předválečné úrovní – chyba britské vlády – libra byla značně </a:t>
            </a:r>
            <a:r>
              <a:rPr lang="cs-CZ" sz="1600" dirty="0" smtClean="0"/>
              <a:t>nadhodnocená</a:t>
            </a:r>
          </a:p>
          <a:p>
            <a:pPr marL="457200" lvl="1" indent="0">
              <a:buNone/>
            </a:pPr>
            <a:r>
              <a:rPr lang="cs-CZ" sz="1600" dirty="0" smtClean="0"/>
              <a:t>MMS 2. poloviny 20. let 20. století nefungoval tak dobře jako před válkou. Vyrovnávání nerovnováh PB – těžkopádné. Země systém zlaté devízy/zlatého slitku opouštěly – v roce 1936 se již neuplatňovaly.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Snahy o návrat zlatého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09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064896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900" dirty="0" smtClean="0"/>
              <a:t>Původní kolaps z roku 1929 vyvolány propadem cen akcií na burze byl následován krachy bank v mnoha zemích</a:t>
            </a:r>
          </a:p>
          <a:p>
            <a:pPr marL="0" indent="0">
              <a:buNone/>
            </a:pPr>
            <a:endParaRPr lang="cs-CZ" sz="1900" dirty="0" smtClean="0"/>
          </a:p>
          <a:p>
            <a:r>
              <a:rPr lang="cs-CZ" sz="1900" dirty="0" smtClean="0"/>
              <a:t>Krachy firem a bank – vysoká nezaměstnanost – enormně rostla poptávka po zlatě – zlato stabilní aktivu v čase nejistoty</a:t>
            </a:r>
          </a:p>
          <a:p>
            <a:pPr marL="0" indent="0">
              <a:buNone/>
            </a:pPr>
            <a:endParaRPr lang="cs-CZ" sz="1900" dirty="0" smtClean="0"/>
          </a:p>
          <a:p>
            <a:r>
              <a:rPr lang="cs-CZ" sz="1900" dirty="0" smtClean="0"/>
              <a:t>Velká Británie byla nucena opustit zlatý standard v roce 1931, když investoři ztratili důvěru ve schopnost Británie zachovat hodnotu měny. Přechod na plovoucí devízový kurz – velké znehodnocení libry</a:t>
            </a:r>
          </a:p>
          <a:p>
            <a:pPr marL="0" indent="0">
              <a:buNone/>
            </a:pPr>
            <a:endParaRPr lang="cs-CZ" sz="1900" dirty="0" smtClean="0"/>
          </a:p>
          <a:p>
            <a:r>
              <a:rPr lang="cs-CZ" sz="1900" dirty="0" smtClean="0"/>
              <a:t>USA devalvovaly dolar v roce 1933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Velká hospodářská deprese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58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064896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Rok 1933 – Londýn – 66 zemí – konference – cíl najít způsob překonání ekonomické stagnace, diskuse ohledně mezinárodního měnového uspořádaní  - závěr – nebyl dosažen konsensus. Každá z ekonomických mocností – vlastní směr.</a:t>
            </a:r>
          </a:p>
          <a:p>
            <a:r>
              <a:rPr lang="cs-CZ" sz="1600" dirty="0" smtClean="0"/>
              <a:t>Citelné podvázání ekonomiky způsobily restrikce v mezinárodním obchodu a investicích</a:t>
            </a:r>
          </a:p>
          <a:p>
            <a:r>
              <a:rPr lang="cs-CZ" sz="1600" dirty="0" smtClean="0"/>
              <a:t>3 mocností – VB, USA a Německo – 3 měnové bloky – librový (VB + země svázané s britským impériem, dolarový (Severní a Jižní Amerika) a zlatý blok (frankový blok – země preferující navázaní měn na zlato – Francie, Belgie, Lucembursko, Nizozemí, Švýcarsko, Polsko a Československo</a:t>
            </a:r>
          </a:p>
          <a:p>
            <a:r>
              <a:rPr lang="cs-CZ" sz="1600" dirty="0" smtClean="0"/>
              <a:t>Všechny bloky – své vnitřní pravidla a ostře se vymezovaly vůči nečlenským zemím.</a:t>
            </a:r>
          </a:p>
          <a:p>
            <a:r>
              <a:rPr lang="cs-CZ" sz="1600" dirty="0" smtClean="0"/>
              <a:t>Země aplikovaly protekcionistickou politiku ve stylu </a:t>
            </a:r>
            <a:r>
              <a:rPr lang="cs-CZ" sz="1600" dirty="0" err="1" smtClean="0"/>
              <a:t>beggar-thy-neighbor</a:t>
            </a:r>
            <a:r>
              <a:rPr lang="cs-CZ" sz="1600" dirty="0" smtClean="0"/>
              <a:t> – politika „ožebrač svého </a:t>
            </a:r>
            <a:r>
              <a:rPr lang="cs-CZ" sz="1600" dirty="0" err="1" smtClean="0"/>
              <a:t>suseda</a:t>
            </a:r>
            <a:r>
              <a:rPr lang="cs-CZ" sz="1600" dirty="0" smtClean="0"/>
              <a:t>“</a:t>
            </a:r>
          </a:p>
          <a:p>
            <a:pPr lvl="1"/>
            <a:r>
              <a:rPr lang="cs-CZ" sz="1600" dirty="0" smtClean="0"/>
              <a:t>Konkurenční devalvace měn</a:t>
            </a:r>
          </a:p>
          <a:p>
            <a:pPr lvl="1"/>
            <a:r>
              <a:rPr lang="cs-CZ" sz="1600" dirty="0" smtClean="0"/>
              <a:t>Rozkouskování a desintegrace světové ekonomiky</a:t>
            </a:r>
          </a:p>
          <a:p>
            <a:pPr lvl="1"/>
            <a:r>
              <a:rPr lang="cs-CZ" sz="1600" dirty="0" smtClean="0"/>
              <a:t>Minimální vůle po mezinárodní ekonomickou spolupráci </a:t>
            </a:r>
          </a:p>
          <a:p>
            <a:pPr lvl="1"/>
            <a:r>
              <a:rPr lang="cs-CZ" sz="1600" dirty="0" smtClean="0"/>
              <a:t>Podhoubí pro rozpoutání 2. sv. války</a:t>
            </a:r>
            <a:endParaRPr lang="cs-CZ" sz="16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Velká hospodářská deprese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0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0485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MMS ≠ MFS</a:t>
            </a:r>
            <a:endParaRPr lang="cs-CZ" sz="2000" dirty="0"/>
          </a:p>
          <a:p>
            <a:r>
              <a:rPr lang="cs-CZ" sz="2000" b="1" dirty="0" smtClean="0"/>
              <a:t>MFS – </a:t>
            </a:r>
            <a:r>
              <a:rPr lang="cs-CZ" sz="2000" u="sng" dirty="0" smtClean="0"/>
              <a:t>součástí jsou různé typy finančních trhů, bankovních a nebankovních finančních institucí</a:t>
            </a:r>
            <a:r>
              <a:rPr lang="cs-CZ" sz="2000" dirty="0" smtClean="0"/>
              <a:t>, které finanční aktiva vydávají či s nimi obchodují a také </a:t>
            </a:r>
            <a:r>
              <a:rPr lang="cs-CZ" sz="2000" u="sng" dirty="0" smtClean="0"/>
              <a:t>instituce zabývající se regulací a dohledem </a:t>
            </a:r>
            <a:r>
              <a:rPr lang="cs-CZ" sz="2000" dirty="0" smtClean="0"/>
              <a:t>nad jednotlivými segmenty finančního systému.</a:t>
            </a:r>
          </a:p>
          <a:p>
            <a:r>
              <a:rPr lang="cs-CZ" sz="2000" b="1" dirty="0" smtClean="0"/>
              <a:t>Úkol MFS </a:t>
            </a:r>
            <a:r>
              <a:rPr lang="cs-CZ" sz="2000" dirty="0" smtClean="0"/>
              <a:t>– vytvářet úvěrové vztahy a alokovat kapitál do konkrétních finančních aktiv.</a:t>
            </a:r>
          </a:p>
          <a:p>
            <a:endParaRPr lang="cs-CZ" sz="2000" dirty="0"/>
          </a:p>
          <a:p>
            <a:pPr marL="0" indent="0" algn="ctr">
              <a:buNone/>
            </a:pPr>
            <a:r>
              <a:rPr lang="cs-CZ" sz="2000" b="1" dirty="0" smtClean="0"/>
              <a:t>MFS v sobě zahrnuje MMS – rozšiřuje jeho úlohu i zaměření – jde o rozsáhlejší a komplexnější uspořádaní.</a:t>
            </a:r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Vymezení MMS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60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704857" cy="507703"/>
          </a:xfrm>
        </p:spPr>
        <p:txBody>
          <a:bodyPr/>
          <a:lstStyle/>
          <a:p>
            <a:r>
              <a:rPr lang="cs-CZ" sz="2000" dirty="0">
                <a:solidFill>
                  <a:srgbClr val="000000"/>
                </a:solidFill>
              </a:rPr>
              <a:t>Změny průmyslové produkce a indexu velkoobchodních cen (1929-1935)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704330"/>
            <a:ext cx="5992654" cy="393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43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06489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smtClean="0"/>
              <a:t>Pozice Velké Británie (J. M. </a:t>
            </a:r>
            <a:r>
              <a:rPr lang="cs-CZ" sz="1800" dirty="0" err="1" smtClean="0"/>
              <a:t>Keynes</a:t>
            </a:r>
            <a:r>
              <a:rPr lang="cs-CZ" sz="1800" dirty="0" smtClean="0"/>
              <a:t>)</a:t>
            </a:r>
          </a:p>
          <a:p>
            <a:pPr lvl="1"/>
            <a:r>
              <a:rPr lang="sk-SK" sz="1400" dirty="0" smtClean="0"/>
              <a:t>Snaha o </a:t>
            </a:r>
            <a:r>
              <a:rPr lang="sk-SK" sz="1400" dirty="0" err="1" smtClean="0"/>
              <a:t>masivní</a:t>
            </a:r>
            <a:r>
              <a:rPr lang="sk-SK" sz="1400" dirty="0" smtClean="0"/>
              <a:t> </a:t>
            </a:r>
            <a:r>
              <a:rPr lang="sk-SK" sz="1400" dirty="0" err="1" smtClean="0"/>
              <a:t>expanzi</a:t>
            </a:r>
            <a:r>
              <a:rPr lang="sk-SK" sz="1400" dirty="0" smtClean="0"/>
              <a:t> MO a ekonomických </a:t>
            </a:r>
            <a:r>
              <a:rPr lang="sk-SK" sz="1400" dirty="0" err="1" smtClean="0"/>
              <a:t>aktivit</a:t>
            </a:r>
            <a:r>
              <a:rPr lang="sk-SK" sz="1400" dirty="0" smtClean="0"/>
              <a:t> – </a:t>
            </a:r>
            <a:r>
              <a:rPr lang="sk-SK" sz="1400" dirty="0" err="1" smtClean="0"/>
              <a:t>dodání</a:t>
            </a:r>
            <a:r>
              <a:rPr lang="sk-SK" sz="1400" dirty="0" smtClean="0"/>
              <a:t> </a:t>
            </a:r>
            <a:r>
              <a:rPr lang="sk-SK" sz="1400" dirty="0" err="1" smtClean="0"/>
              <a:t>dostatečného</a:t>
            </a:r>
            <a:r>
              <a:rPr lang="sk-SK" sz="1400" dirty="0" smtClean="0"/>
              <a:t> objemu </a:t>
            </a:r>
            <a:r>
              <a:rPr lang="sk-SK" sz="1400" dirty="0" err="1" smtClean="0"/>
              <a:t>likvidních</a:t>
            </a:r>
            <a:r>
              <a:rPr lang="sk-SK" sz="1400" dirty="0" smtClean="0"/>
              <a:t> </a:t>
            </a:r>
            <a:r>
              <a:rPr lang="sk-SK" sz="1400" dirty="0" err="1" smtClean="0"/>
              <a:t>prostředk</a:t>
            </a:r>
            <a:r>
              <a:rPr lang="cs-CZ" sz="1400" dirty="0" smtClean="0"/>
              <a:t>ů.</a:t>
            </a:r>
          </a:p>
          <a:p>
            <a:pPr lvl="1"/>
            <a:r>
              <a:rPr lang="cs-CZ" sz="1400" dirty="0" smtClean="0"/>
              <a:t>Vytvoření super – nadnárodní CB – Mezinárodní clearingové unie (International Clearing Union – ICU) – vydávaní nové mezinárodní měny „</a:t>
            </a:r>
            <a:r>
              <a:rPr lang="cs-CZ" sz="1400" dirty="0" err="1" smtClean="0"/>
              <a:t>bancor</a:t>
            </a:r>
            <a:r>
              <a:rPr lang="cs-CZ" sz="1400" dirty="0" smtClean="0"/>
              <a:t>“ přijímaná jako ekvivalent zlata, zlato samo o sobě nemá významnou roli</a:t>
            </a:r>
          </a:p>
          <a:p>
            <a:pPr lvl="1"/>
            <a:r>
              <a:rPr lang="cs-CZ" sz="1400" dirty="0" smtClean="0"/>
              <a:t>Mezinárodní platební unie, která by garantovala automatické vyrovnávání nerovnováh platebních bilancí</a:t>
            </a:r>
          </a:p>
          <a:p>
            <a:pPr lvl="1"/>
            <a:r>
              <a:rPr lang="cs-CZ" sz="1400" dirty="0" smtClean="0"/>
              <a:t>Fungování systému podobné fungování ve zlatém standardu, ale více flexibilní</a:t>
            </a:r>
          </a:p>
          <a:p>
            <a:pPr lvl="1"/>
            <a:r>
              <a:rPr lang="cs-CZ" sz="1400" dirty="0" smtClean="0"/>
              <a:t>Z pozice dlužnických zemí</a:t>
            </a:r>
          </a:p>
          <a:p>
            <a:r>
              <a:rPr lang="cs-CZ" sz="1800" dirty="0" smtClean="0"/>
              <a:t>Pozice USA (H. D. </a:t>
            </a:r>
            <a:r>
              <a:rPr lang="cs-CZ" sz="1800" dirty="0" err="1" smtClean="0"/>
              <a:t>White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400" dirty="0" smtClean="0"/>
              <a:t>Obnovení zlatého standardu</a:t>
            </a:r>
          </a:p>
          <a:p>
            <a:pPr lvl="1"/>
            <a:r>
              <a:rPr lang="cs-CZ" sz="1400" dirty="0" smtClean="0"/>
              <a:t>Založení speciálního fondu, do nějž by země přispívaly členskou kvótou a z něhož by poskytovaly úvěry, pokud by země měla problémy s nerovnováhou platební bilance</a:t>
            </a:r>
          </a:p>
          <a:p>
            <a:pPr lvl="1"/>
            <a:r>
              <a:rPr lang="cs-CZ" sz="1400" dirty="0" smtClean="0"/>
              <a:t>Odstranění restrikcí na mezinárodní obchod a platby</a:t>
            </a:r>
          </a:p>
          <a:p>
            <a:pPr lvl="1"/>
            <a:r>
              <a:rPr lang="cs-CZ" sz="1400" dirty="0" smtClean="0"/>
              <a:t>Z pozice věřitelských zemí se zásobami zlata</a:t>
            </a:r>
            <a:endParaRPr lang="cs-CZ" sz="1400" dirty="0"/>
          </a:p>
          <a:p>
            <a:pPr lvl="1"/>
            <a:endParaRPr lang="cs-CZ" sz="13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Konference v </a:t>
            </a:r>
            <a:r>
              <a:rPr lang="cs-CZ" dirty="0" err="1" smtClean="0">
                <a:solidFill>
                  <a:srgbClr val="000000"/>
                </a:solidFill>
              </a:rPr>
              <a:t>Bretton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Woods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06489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dirty="0" smtClean="0"/>
          </a:p>
          <a:p>
            <a:r>
              <a:rPr lang="cs-CZ" sz="1800" dirty="0" smtClean="0"/>
              <a:t>Pozice USA (H. D. </a:t>
            </a:r>
            <a:r>
              <a:rPr lang="cs-CZ" sz="1800" dirty="0" err="1" smtClean="0"/>
              <a:t>White</a:t>
            </a:r>
            <a:r>
              <a:rPr lang="cs-CZ" sz="1800" dirty="0" smtClean="0"/>
              <a:t>)</a:t>
            </a:r>
            <a:endParaRPr lang="cs-CZ" sz="1800" dirty="0"/>
          </a:p>
          <a:p>
            <a:pPr lvl="1"/>
            <a:r>
              <a:rPr lang="cs-CZ" sz="1400" b="1" dirty="0" smtClean="0"/>
              <a:t>Větší důraz </a:t>
            </a:r>
            <a:r>
              <a:rPr lang="cs-CZ" sz="1400" dirty="0" smtClean="0"/>
              <a:t>na stabilitu devizových kurzů a </a:t>
            </a:r>
            <a:r>
              <a:rPr lang="cs-CZ" sz="1400" b="1" dirty="0" smtClean="0"/>
              <a:t>menší důraz </a:t>
            </a:r>
            <a:r>
              <a:rPr lang="cs-CZ" sz="1400" dirty="0" smtClean="0"/>
              <a:t>na poskytnutí vysokého objemu likvidity.</a:t>
            </a:r>
          </a:p>
          <a:p>
            <a:pPr lvl="1"/>
            <a:r>
              <a:rPr lang="cs-CZ" sz="1400" dirty="0" smtClean="0"/>
              <a:t>Obnovení zlatého standardu</a:t>
            </a:r>
          </a:p>
          <a:p>
            <a:pPr lvl="1"/>
            <a:r>
              <a:rPr lang="cs-CZ" sz="1400" dirty="0" smtClean="0"/>
              <a:t>Založení speciálního fondu – </a:t>
            </a:r>
            <a:r>
              <a:rPr lang="cs-CZ" sz="1400" b="1" dirty="0" smtClean="0"/>
              <a:t>Stabilizačního fondů v rámci Organizace spojených národů</a:t>
            </a:r>
            <a:r>
              <a:rPr lang="cs-CZ" sz="1400" dirty="0" smtClean="0"/>
              <a:t>, do nějž by země přispívaly členskou kvótou (kvóta sestavená ze zlata a národní měny). Deficitní země by mohly fondu prodat svou národní měnu za měnu jiného státu, kterou by vyrovnaly nerovnováhu. </a:t>
            </a:r>
          </a:p>
          <a:p>
            <a:pPr lvl="1"/>
            <a:r>
              <a:rPr lang="cs-CZ" sz="1400" dirty="0" smtClean="0"/>
              <a:t>Deficitní země – nutnost dodržovat podmínky pro dosažení zdravé hospodářské politiky.</a:t>
            </a:r>
          </a:p>
          <a:p>
            <a:pPr lvl="1"/>
            <a:r>
              <a:rPr lang="cs-CZ" sz="1400" dirty="0" smtClean="0"/>
              <a:t>Vznik nové mezinárodní zúčtovací jednotky „</a:t>
            </a:r>
            <a:r>
              <a:rPr lang="cs-CZ" sz="1400" dirty="0" err="1" smtClean="0"/>
              <a:t>unitas</a:t>
            </a:r>
            <a:r>
              <a:rPr lang="cs-CZ" sz="1400" dirty="0" smtClean="0"/>
              <a:t>“ – </a:t>
            </a:r>
            <a:r>
              <a:rPr lang="cs-CZ" sz="1400" dirty="0" err="1" smtClean="0"/>
              <a:t>hodnoa</a:t>
            </a:r>
            <a:r>
              <a:rPr lang="cs-CZ" sz="1400" dirty="0" smtClean="0"/>
              <a:t> 10 USD a každá země by měla určen kurz své měny k </a:t>
            </a:r>
            <a:r>
              <a:rPr lang="cs-CZ" sz="1400" dirty="0" err="1" smtClean="0"/>
              <a:t>unitas</a:t>
            </a:r>
            <a:r>
              <a:rPr lang="cs-CZ" sz="1400" dirty="0" smtClean="0"/>
              <a:t>.</a:t>
            </a:r>
          </a:p>
          <a:p>
            <a:pPr lvl="1"/>
            <a:r>
              <a:rPr lang="cs-CZ" sz="1400" dirty="0" smtClean="0"/>
              <a:t> Změny fixního kurzu do 10 % bez konzultace s Fondem. Větší změny nutnost souhlasu ¾ členských zemí.</a:t>
            </a:r>
          </a:p>
          <a:p>
            <a:pPr lvl="1"/>
            <a:r>
              <a:rPr lang="cs-CZ" sz="1400" dirty="0" smtClean="0"/>
              <a:t>Odstranění restrikcí na mezinárodní obchod a platby</a:t>
            </a:r>
          </a:p>
          <a:p>
            <a:pPr lvl="1"/>
            <a:r>
              <a:rPr lang="cs-CZ" sz="1400" dirty="0" smtClean="0"/>
              <a:t>Z pozice věřitelských zemí se zásobami zlata</a:t>
            </a:r>
            <a:endParaRPr lang="cs-CZ" sz="1400" dirty="0"/>
          </a:p>
          <a:p>
            <a:pPr lvl="1"/>
            <a:endParaRPr lang="cs-CZ" sz="13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Konference v </a:t>
            </a:r>
            <a:r>
              <a:rPr lang="cs-CZ" dirty="0" err="1" smtClean="0">
                <a:solidFill>
                  <a:srgbClr val="000000"/>
                </a:solidFill>
              </a:rPr>
              <a:t>Bretton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Woods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7991"/>
            <a:ext cx="8064896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Výsledky jednání ve velké míře odrážely zájmy USA – </a:t>
            </a:r>
            <a:r>
              <a:rPr lang="cs-CZ" sz="1600" dirty="0" err="1" smtClean="0"/>
              <a:t>Whiteov</a:t>
            </a:r>
            <a:r>
              <a:rPr lang="cs-CZ" sz="1600" dirty="0" smtClean="0"/>
              <a:t> plán</a:t>
            </a:r>
          </a:p>
          <a:p>
            <a:r>
              <a:rPr lang="cs-CZ" sz="1600" dirty="0" smtClean="0"/>
              <a:t>Základním cílem bylo vytvořit MMS, který by podporoval mezinárodní měnovou spolupráci a tím by napomáhal rozvoji MO a plné zaměstnanosti.</a:t>
            </a:r>
          </a:p>
          <a:p>
            <a:r>
              <a:rPr lang="cs-CZ" sz="1600" dirty="0" smtClean="0"/>
              <a:t>Založen Mezinárodní měnový fond, jehož půjčky měly být určeny na </a:t>
            </a:r>
            <a:r>
              <a:rPr lang="cs-CZ" sz="1600" dirty="0"/>
              <a:t>řešení problémů platební bilance</a:t>
            </a:r>
          </a:p>
          <a:p>
            <a:r>
              <a:rPr lang="cs-CZ" sz="1600" dirty="0" smtClean="0"/>
              <a:t>Členská kvóta v MMF </a:t>
            </a:r>
            <a:r>
              <a:rPr lang="cs-CZ" sz="1600" dirty="0"/>
              <a:t>pro každou členskou zemi</a:t>
            </a:r>
          </a:p>
          <a:p>
            <a:r>
              <a:rPr lang="cs-CZ" sz="1600" dirty="0"/>
              <a:t>USD se stal rezervní měnou </a:t>
            </a:r>
            <a:r>
              <a:rPr lang="cs-CZ" sz="1600" dirty="0" smtClean="0"/>
              <a:t>mezinárodního systému, jedinou konvertibilní </a:t>
            </a:r>
            <a:r>
              <a:rPr lang="cs-CZ" sz="1600" dirty="0"/>
              <a:t>za </a:t>
            </a:r>
            <a:r>
              <a:rPr lang="cs-CZ" sz="1600" dirty="0" smtClean="0"/>
              <a:t>zlato, a to </a:t>
            </a:r>
            <a:r>
              <a:rPr lang="cs-CZ" sz="1600" dirty="0"/>
              <a:t>v kurzu 35 USD za trojskou </a:t>
            </a:r>
            <a:r>
              <a:rPr lang="cs-CZ" sz="1600" dirty="0" smtClean="0"/>
              <a:t>unci</a:t>
            </a:r>
          </a:p>
          <a:p>
            <a:r>
              <a:rPr lang="cs-CZ" sz="1600" dirty="0" smtClean="0"/>
              <a:t>Směnitelnost USD funkční jen v operacích mezi centrálními bankami</a:t>
            </a:r>
            <a:endParaRPr lang="cs-CZ" sz="1600" dirty="0"/>
          </a:p>
          <a:p>
            <a:r>
              <a:rPr lang="cs-CZ" sz="1600" dirty="0"/>
              <a:t>Fixní kurz pro každou měnu s maximální odchylkou ± 1% od centrální parity</a:t>
            </a:r>
          </a:p>
          <a:p>
            <a:r>
              <a:rPr lang="cs-CZ" sz="1600" dirty="0"/>
              <a:t>Možnost přizpůsobení centrálních kurzových parit</a:t>
            </a:r>
          </a:p>
          <a:p>
            <a:r>
              <a:rPr lang="cs-CZ" sz="1600" dirty="0"/>
              <a:t>Plná konvertibilita měn jako dlouhodobý </a:t>
            </a:r>
            <a:r>
              <a:rPr lang="cs-CZ" sz="1600" dirty="0" smtClean="0"/>
              <a:t>cíl</a:t>
            </a:r>
          </a:p>
          <a:p>
            <a:r>
              <a:rPr lang="cs-CZ" sz="1600" dirty="0" smtClean="0"/>
              <a:t>Stěžejní funkce MMF – poskytování půjček členským zemím postiženým problémy s BÚ PB, které nebudou financovatelné z vlastních zdrojů země. Země – nutnost provádět vhodné hospodářské politiky</a:t>
            </a:r>
            <a:endParaRPr lang="cs-CZ" sz="13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Závěry konference v </a:t>
            </a:r>
            <a:r>
              <a:rPr lang="cs-CZ" dirty="0" err="1" smtClean="0">
                <a:solidFill>
                  <a:srgbClr val="000000"/>
                </a:solidFill>
              </a:rPr>
              <a:t>Bretton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Woods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529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06489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BW systém – reálna podoba odlišná od představ „architektů“</a:t>
            </a:r>
          </a:p>
          <a:p>
            <a:pPr lvl="1"/>
            <a:r>
              <a:rPr lang="cs-CZ" sz="1600" dirty="0" smtClean="0"/>
              <a:t>Důvodem byl ekonomický vývoj – poválečná obnova daleko delší než předpoklad</a:t>
            </a:r>
          </a:p>
          <a:p>
            <a:pPr lvl="1"/>
            <a:r>
              <a:rPr lang="cs-CZ" sz="1600" dirty="0" smtClean="0"/>
              <a:t>Vyspělé země dosáhly konvertibility svých měn pro zahraniční transakce až v roce 1958</a:t>
            </a:r>
          </a:p>
          <a:p>
            <a:pPr lvl="1"/>
            <a:endParaRPr lang="cs-CZ" sz="1600" dirty="0"/>
          </a:p>
          <a:p>
            <a:pPr marL="457200" lvl="1" indent="0">
              <a:buNone/>
            </a:pPr>
            <a:endParaRPr lang="cs-CZ" sz="1600" dirty="0" smtClean="0"/>
          </a:p>
          <a:p>
            <a:pPr lvl="0"/>
            <a:r>
              <a:rPr lang="cs-CZ" sz="2000" dirty="0" smtClean="0">
                <a:solidFill>
                  <a:srgbClr val="307871"/>
                </a:solidFill>
              </a:rPr>
              <a:t>Fungování BW systému:</a:t>
            </a:r>
          </a:p>
          <a:p>
            <a:pPr lvl="1"/>
            <a:r>
              <a:rPr lang="cs-CZ" sz="1600" dirty="0" smtClean="0">
                <a:solidFill>
                  <a:srgbClr val="307871"/>
                </a:solidFill>
              </a:rPr>
              <a:t>Období 1946 – 1958 – těžké začátky</a:t>
            </a:r>
          </a:p>
          <a:p>
            <a:pPr lvl="1"/>
            <a:r>
              <a:rPr lang="cs-CZ" sz="1600" dirty="0" smtClean="0">
                <a:solidFill>
                  <a:srgbClr val="307871"/>
                </a:solidFill>
              </a:rPr>
              <a:t>Období 1959 – 1967 – stabilitu střídají problémy</a:t>
            </a:r>
          </a:p>
          <a:p>
            <a:pPr marL="457200" lvl="1" indent="0">
              <a:buNone/>
            </a:pPr>
            <a:endParaRPr lang="cs-CZ" sz="1600" dirty="0">
              <a:solidFill>
                <a:srgbClr val="307871"/>
              </a:solidFill>
            </a:endParaRPr>
          </a:p>
          <a:p>
            <a:pPr marL="457200" lvl="1" indent="0">
              <a:buNone/>
            </a:pPr>
            <a:endParaRPr lang="cs-CZ" sz="13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</a:t>
            </a:r>
            <a:r>
              <a:rPr lang="cs-CZ" dirty="0" err="1" smtClean="0">
                <a:solidFill>
                  <a:srgbClr val="000000"/>
                </a:solidFill>
              </a:rPr>
              <a:t>Brettonwoodského</a:t>
            </a:r>
            <a:r>
              <a:rPr lang="cs-CZ" dirty="0" smtClean="0">
                <a:solidFill>
                  <a:srgbClr val="000000"/>
                </a:solidFill>
              </a:rPr>
              <a:t> systému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17368"/>
            <a:ext cx="8064896" cy="401462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První dekáda fungování BW systému = dva propojené problémy fungování – 1. </a:t>
            </a:r>
            <a:r>
              <a:rPr lang="cs-CZ" sz="1600" dirty="0" err="1" smtClean="0"/>
              <a:t>bilateralismus</a:t>
            </a:r>
            <a:r>
              <a:rPr lang="cs-CZ" sz="1600" dirty="0" smtClean="0"/>
              <a:t>, 2. nedostatek dolarů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sk-SK" sz="1600" dirty="0" err="1" smtClean="0">
                <a:solidFill>
                  <a:srgbClr val="307871"/>
                </a:solidFill>
              </a:rPr>
              <a:t>Bilateralismus</a:t>
            </a:r>
            <a:r>
              <a:rPr lang="sk-SK" sz="1600" dirty="0" smtClean="0">
                <a:solidFill>
                  <a:srgbClr val="307871"/>
                </a:solidFill>
              </a:rPr>
              <a:t> – </a:t>
            </a:r>
            <a:r>
              <a:rPr lang="sk-SK" sz="1600" dirty="0" err="1" smtClean="0">
                <a:solidFill>
                  <a:srgbClr val="307871"/>
                </a:solidFill>
              </a:rPr>
              <a:t>poválečná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situace</a:t>
            </a:r>
            <a:r>
              <a:rPr lang="sk-SK" sz="1600" dirty="0" smtClean="0">
                <a:solidFill>
                  <a:srgbClr val="307871"/>
                </a:solidFill>
              </a:rPr>
              <a:t> – </a:t>
            </a:r>
            <a:r>
              <a:rPr lang="sk-SK" sz="1600" dirty="0" err="1" smtClean="0">
                <a:solidFill>
                  <a:srgbClr val="307871"/>
                </a:solidFill>
              </a:rPr>
              <a:t>bilaterální</a:t>
            </a:r>
            <a:r>
              <a:rPr lang="sk-SK" sz="1600" dirty="0" smtClean="0">
                <a:solidFill>
                  <a:srgbClr val="307871"/>
                </a:solidFill>
              </a:rPr>
              <a:t> dohody s </a:t>
            </a:r>
            <a:r>
              <a:rPr lang="sk-SK" sz="1600" dirty="0" err="1" smtClean="0">
                <a:solidFill>
                  <a:srgbClr val="307871"/>
                </a:solidFill>
              </a:rPr>
              <a:t>obchodními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partnery</a:t>
            </a:r>
            <a:r>
              <a:rPr lang="sk-SK" sz="1600" dirty="0" smtClean="0">
                <a:solidFill>
                  <a:srgbClr val="307871"/>
                </a:solidFill>
              </a:rPr>
              <a:t> – d</a:t>
            </a:r>
            <a:r>
              <a:rPr lang="cs-CZ" sz="1600" dirty="0" err="1" smtClean="0">
                <a:solidFill>
                  <a:srgbClr val="307871"/>
                </a:solidFill>
              </a:rPr>
              <a:t>ůsledek</a:t>
            </a:r>
            <a:r>
              <a:rPr lang="cs-CZ" sz="1600" dirty="0" smtClean="0">
                <a:solidFill>
                  <a:srgbClr val="307871"/>
                </a:solidFill>
              </a:rPr>
              <a:t> nedostatku devízových rezerv - </a:t>
            </a:r>
            <a:r>
              <a:rPr lang="sk-SK" sz="1600" dirty="0" smtClean="0">
                <a:solidFill>
                  <a:srgbClr val="307871"/>
                </a:solidFill>
              </a:rPr>
              <a:t>po založení MMF </a:t>
            </a:r>
            <a:r>
              <a:rPr lang="sk-SK" sz="1600" dirty="0" err="1" smtClean="0">
                <a:solidFill>
                  <a:srgbClr val="307871"/>
                </a:solidFill>
              </a:rPr>
              <a:t>možnost</a:t>
            </a:r>
            <a:r>
              <a:rPr lang="sk-SK" sz="1600" dirty="0">
                <a:solidFill>
                  <a:srgbClr val="307871"/>
                </a:solidFill>
              </a:rPr>
              <a:t> </a:t>
            </a:r>
            <a:r>
              <a:rPr lang="sk-SK" sz="1600" dirty="0" smtClean="0">
                <a:solidFill>
                  <a:srgbClr val="307871"/>
                </a:solidFill>
              </a:rPr>
              <a:t>pro členské </a:t>
            </a:r>
            <a:r>
              <a:rPr lang="sk-SK" sz="1600" dirty="0" err="1" smtClean="0">
                <a:solidFill>
                  <a:srgbClr val="307871"/>
                </a:solidFill>
              </a:rPr>
              <a:t>země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udržovat</a:t>
            </a:r>
            <a:r>
              <a:rPr lang="sk-SK" sz="1600" dirty="0" smtClean="0">
                <a:solidFill>
                  <a:srgbClr val="307871"/>
                </a:solidFill>
              </a:rPr>
              <a:t> kontrolu a </a:t>
            </a:r>
            <a:r>
              <a:rPr lang="sk-SK" sz="1600" dirty="0" err="1" smtClean="0">
                <a:solidFill>
                  <a:srgbClr val="307871"/>
                </a:solidFill>
              </a:rPr>
              <a:t>regulovat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devizovou</a:t>
            </a:r>
            <a:r>
              <a:rPr lang="sk-SK" sz="1600" dirty="0" smtClean="0">
                <a:solidFill>
                  <a:srgbClr val="307871"/>
                </a:solidFill>
              </a:rPr>
              <a:t> politiku v </a:t>
            </a:r>
            <a:r>
              <a:rPr lang="sk-SK" sz="1600" dirty="0" err="1" smtClean="0">
                <a:solidFill>
                  <a:srgbClr val="307871"/>
                </a:solidFill>
              </a:rPr>
              <a:t>přechodném</a:t>
            </a:r>
            <a:r>
              <a:rPr lang="sk-SK" sz="1600" dirty="0" smtClean="0">
                <a:solidFill>
                  <a:srgbClr val="307871"/>
                </a:solidFill>
              </a:rPr>
              <a:t> období. </a:t>
            </a:r>
          </a:p>
          <a:p>
            <a:pPr marL="0" indent="0">
              <a:buNone/>
            </a:pPr>
            <a:endParaRPr lang="sk-SK" sz="1600" dirty="0" smtClean="0">
              <a:solidFill>
                <a:srgbClr val="307871"/>
              </a:solidFill>
            </a:endParaRPr>
          </a:p>
          <a:p>
            <a:r>
              <a:rPr lang="sk-SK" sz="1600" dirty="0" err="1" smtClean="0">
                <a:solidFill>
                  <a:srgbClr val="307871"/>
                </a:solidFill>
              </a:rPr>
              <a:t>Nedostatek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dolarů</a:t>
            </a:r>
            <a:r>
              <a:rPr lang="sk-SK" sz="1600" dirty="0" smtClean="0">
                <a:solidFill>
                  <a:srgbClr val="307871"/>
                </a:solidFill>
              </a:rPr>
              <a:t> – ¾ </a:t>
            </a:r>
            <a:r>
              <a:rPr lang="sk-SK" sz="1600" dirty="0" err="1" smtClean="0">
                <a:solidFill>
                  <a:srgbClr val="307871"/>
                </a:solidFill>
              </a:rPr>
              <a:t>celsovětových</a:t>
            </a:r>
            <a:r>
              <a:rPr lang="sk-SK" sz="1600" dirty="0" smtClean="0">
                <a:solidFill>
                  <a:srgbClr val="307871"/>
                </a:solidFill>
              </a:rPr>
              <a:t> zlatých rezerv </a:t>
            </a:r>
            <a:r>
              <a:rPr lang="sk-SK" sz="1600" dirty="0" err="1" smtClean="0">
                <a:solidFill>
                  <a:srgbClr val="307871"/>
                </a:solidFill>
              </a:rPr>
              <a:t>držely</a:t>
            </a:r>
            <a:r>
              <a:rPr lang="sk-SK" sz="1600" dirty="0" smtClean="0">
                <a:solidFill>
                  <a:srgbClr val="307871"/>
                </a:solidFill>
              </a:rPr>
              <a:t> USA po 2. sv. </a:t>
            </a:r>
            <a:r>
              <a:rPr lang="sk-SK" sz="1600" dirty="0" err="1" smtClean="0">
                <a:solidFill>
                  <a:srgbClr val="307871"/>
                </a:solidFill>
              </a:rPr>
              <a:t>válce</a:t>
            </a:r>
            <a:r>
              <a:rPr lang="sk-SK" sz="1600" dirty="0" smtClean="0">
                <a:solidFill>
                  <a:srgbClr val="307871"/>
                </a:solidFill>
              </a:rPr>
              <a:t> – </a:t>
            </a:r>
            <a:r>
              <a:rPr lang="sk-SK" sz="1600" dirty="0" err="1" smtClean="0">
                <a:solidFill>
                  <a:srgbClr val="307871"/>
                </a:solidFill>
              </a:rPr>
              <a:t>důsledek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devalvace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dolaru</a:t>
            </a:r>
            <a:r>
              <a:rPr lang="sk-SK" sz="1600" dirty="0" smtClean="0">
                <a:solidFill>
                  <a:srgbClr val="307871"/>
                </a:solidFill>
              </a:rPr>
              <a:t> v </a:t>
            </a:r>
            <a:r>
              <a:rPr lang="sk-SK" sz="1600" dirty="0" err="1" smtClean="0">
                <a:solidFill>
                  <a:srgbClr val="307871"/>
                </a:solidFill>
              </a:rPr>
              <a:t>roce</a:t>
            </a:r>
            <a:r>
              <a:rPr lang="sk-SK" sz="1600" dirty="0" smtClean="0">
                <a:solidFill>
                  <a:srgbClr val="307871"/>
                </a:solidFill>
              </a:rPr>
              <a:t> 1934 – zlatá parita </a:t>
            </a:r>
            <a:r>
              <a:rPr lang="sk-SK" sz="1600" dirty="0" err="1" smtClean="0">
                <a:solidFill>
                  <a:srgbClr val="307871"/>
                </a:solidFill>
              </a:rPr>
              <a:t>dolaru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se</a:t>
            </a:r>
            <a:r>
              <a:rPr lang="sk-SK" sz="1600" dirty="0" smtClean="0">
                <a:solidFill>
                  <a:srgbClr val="307871"/>
                </a:solidFill>
              </a:rPr>
              <a:t> upravila z 20,67 USD na 34 USD za trojskou unci – a </a:t>
            </a:r>
            <a:r>
              <a:rPr lang="sk-SK" sz="1600" dirty="0" err="1" smtClean="0">
                <a:solidFill>
                  <a:srgbClr val="307871"/>
                </a:solidFill>
              </a:rPr>
              <a:t>důsledek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přílivu</a:t>
            </a:r>
            <a:r>
              <a:rPr lang="sk-SK" sz="1600" dirty="0" smtClean="0">
                <a:solidFill>
                  <a:srgbClr val="307871"/>
                </a:solidFill>
              </a:rPr>
              <a:t> zlata z </a:t>
            </a:r>
            <a:r>
              <a:rPr lang="sk-SK" sz="1600" dirty="0" err="1" smtClean="0">
                <a:solidFill>
                  <a:srgbClr val="307871"/>
                </a:solidFill>
              </a:rPr>
              <a:t>Evropy</a:t>
            </a:r>
            <a:r>
              <a:rPr lang="sk-SK" sz="1600" dirty="0" smtClean="0">
                <a:solidFill>
                  <a:srgbClr val="307871"/>
                </a:solidFill>
              </a:rPr>
              <a:t> v kontextu </a:t>
            </a:r>
            <a:r>
              <a:rPr lang="sk-SK" sz="1600" dirty="0" err="1" smtClean="0">
                <a:solidFill>
                  <a:srgbClr val="307871"/>
                </a:solidFill>
              </a:rPr>
              <a:t>financování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válečných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nákladů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evropských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spojenců</a:t>
            </a:r>
            <a:r>
              <a:rPr lang="sk-SK" sz="1600" dirty="0" smtClean="0">
                <a:solidFill>
                  <a:srgbClr val="307871"/>
                </a:solidFill>
              </a:rPr>
              <a:t>. </a:t>
            </a:r>
          </a:p>
          <a:p>
            <a:pPr marL="0" indent="0">
              <a:buNone/>
            </a:pPr>
            <a:r>
              <a:rPr lang="sk-SK" sz="1600" dirty="0">
                <a:solidFill>
                  <a:srgbClr val="307871"/>
                </a:solidFill>
              </a:rPr>
              <a:t>	</a:t>
            </a:r>
            <a:r>
              <a:rPr lang="sk-SK" sz="1600" dirty="0" smtClean="0">
                <a:solidFill>
                  <a:srgbClr val="307871"/>
                </a:solidFill>
              </a:rPr>
              <a:t>VÝSLEDEK: </a:t>
            </a:r>
            <a:r>
              <a:rPr lang="sk-SK" sz="1600" dirty="0" err="1" smtClean="0">
                <a:solidFill>
                  <a:srgbClr val="307871"/>
                </a:solidFill>
              </a:rPr>
              <a:t>evrospké</a:t>
            </a:r>
            <a:r>
              <a:rPr lang="sk-SK" sz="1600" dirty="0" smtClean="0">
                <a:solidFill>
                  <a:srgbClr val="307871"/>
                </a:solidFill>
              </a:rPr>
              <a:t> a </a:t>
            </a:r>
            <a:r>
              <a:rPr lang="sk-SK" sz="1600" dirty="0" err="1" smtClean="0">
                <a:solidFill>
                  <a:srgbClr val="307871"/>
                </a:solidFill>
              </a:rPr>
              <a:t>asijské</a:t>
            </a:r>
            <a:r>
              <a:rPr lang="sk-SK" sz="1600" dirty="0" smtClean="0">
                <a:solidFill>
                  <a:srgbClr val="307871"/>
                </a:solidFill>
              </a:rPr>
              <a:t> ekonomiky </a:t>
            </a:r>
            <a:r>
              <a:rPr lang="sk-SK" sz="1600" dirty="0" err="1" smtClean="0">
                <a:solidFill>
                  <a:srgbClr val="307871"/>
                </a:solidFill>
              </a:rPr>
              <a:t>vykazovaly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vůčei</a:t>
            </a:r>
            <a:r>
              <a:rPr lang="sk-SK" sz="1600" dirty="0" smtClean="0">
                <a:solidFill>
                  <a:srgbClr val="307871"/>
                </a:solidFill>
              </a:rPr>
              <a:t> USA deficity, BÚ PB 	USA </a:t>
            </a:r>
            <a:r>
              <a:rPr lang="sk-SK" sz="1600" dirty="0" err="1" smtClean="0">
                <a:solidFill>
                  <a:srgbClr val="307871"/>
                </a:solidFill>
              </a:rPr>
              <a:t>ve</a:t>
            </a:r>
            <a:r>
              <a:rPr lang="sk-SK" sz="1600" dirty="0" smtClean="0">
                <a:solidFill>
                  <a:srgbClr val="307871"/>
                </a:solidFill>
              </a:rPr>
              <a:t> </a:t>
            </a:r>
            <a:r>
              <a:rPr lang="sk-SK" sz="1600" dirty="0" err="1" smtClean="0">
                <a:solidFill>
                  <a:srgbClr val="307871"/>
                </a:solidFill>
              </a:rPr>
              <a:t>velkém</a:t>
            </a:r>
            <a:r>
              <a:rPr lang="sk-SK" sz="1600" dirty="0" smtClean="0">
                <a:solidFill>
                  <a:srgbClr val="307871"/>
                </a:solidFill>
              </a:rPr>
              <a:t> prebytku. USD v USA – USA </a:t>
            </a:r>
            <a:r>
              <a:rPr lang="sk-SK" sz="1600" dirty="0" err="1" smtClean="0">
                <a:solidFill>
                  <a:srgbClr val="307871"/>
                </a:solidFill>
              </a:rPr>
              <a:t>nemělo</a:t>
            </a:r>
            <a:r>
              <a:rPr lang="sk-SK" sz="1600" dirty="0" smtClean="0">
                <a:solidFill>
                  <a:srgbClr val="307871"/>
                </a:solidFill>
              </a:rPr>
              <a:t> problém s </a:t>
            </a:r>
            <a:r>
              <a:rPr lang="sk-SK" sz="1600" dirty="0" err="1" smtClean="0">
                <a:solidFill>
                  <a:srgbClr val="307871"/>
                </a:solidFill>
              </a:rPr>
              <a:t>garantováním</a:t>
            </a:r>
            <a:r>
              <a:rPr lang="sk-SK" sz="1600" dirty="0" smtClean="0">
                <a:solidFill>
                  <a:srgbClr val="307871"/>
                </a:solidFill>
              </a:rPr>
              <a:t> 	</a:t>
            </a:r>
            <a:r>
              <a:rPr lang="sk-SK" sz="1600" dirty="0" err="1" smtClean="0">
                <a:solidFill>
                  <a:srgbClr val="307871"/>
                </a:solidFill>
              </a:rPr>
              <a:t>výměny</a:t>
            </a:r>
            <a:r>
              <a:rPr lang="sk-SK" sz="1600" dirty="0" smtClean="0">
                <a:solidFill>
                  <a:srgbClr val="307871"/>
                </a:solidFill>
              </a:rPr>
              <a:t> USD za zlato x </a:t>
            </a:r>
            <a:r>
              <a:rPr lang="sk-SK" sz="1600" dirty="0" err="1" smtClean="0">
                <a:solidFill>
                  <a:srgbClr val="307871"/>
                </a:solidFill>
              </a:rPr>
              <a:t>světová</a:t>
            </a:r>
            <a:r>
              <a:rPr lang="sk-SK" sz="1600" dirty="0" smtClean="0">
                <a:solidFill>
                  <a:srgbClr val="307871"/>
                </a:solidFill>
              </a:rPr>
              <a:t> ekonomika a MMS – obecný </a:t>
            </a:r>
            <a:r>
              <a:rPr lang="sk-SK" sz="1600" dirty="0" err="1" smtClean="0">
                <a:solidFill>
                  <a:srgbClr val="307871"/>
                </a:solidFill>
              </a:rPr>
              <a:t>nedostatek</a:t>
            </a:r>
            <a:r>
              <a:rPr lang="sk-SK" sz="1600" dirty="0" smtClean="0">
                <a:solidFill>
                  <a:srgbClr val="307871"/>
                </a:solidFill>
              </a:rPr>
              <a:t> USD = 	</a:t>
            </a:r>
            <a:r>
              <a:rPr lang="sk-SK" sz="1600" b="1" u="sng" dirty="0" smtClean="0">
                <a:solidFill>
                  <a:srgbClr val="FF0000"/>
                </a:solidFill>
              </a:rPr>
              <a:t>DOLLAR SHORTAGE</a:t>
            </a:r>
            <a:endParaRPr lang="cs-CZ" sz="1600" b="1" u="sng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sz="1600" dirty="0">
              <a:solidFill>
                <a:srgbClr val="307871"/>
              </a:solidFill>
            </a:endParaRPr>
          </a:p>
          <a:p>
            <a:pPr marL="457200" lvl="1" indent="0">
              <a:buNone/>
            </a:pPr>
            <a:endParaRPr lang="cs-CZ" sz="13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BW systému – období 1946 - 1958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9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Fungování BW systému – období 1946 - 1958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24967" t="16468" r="45602" b="14135"/>
          <a:stretch/>
        </p:blipFill>
        <p:spPr bwMode="auto">
          <a:xfrm>
            <a:off x="2051720" y="713616"/>
            <a:ext cx="4608512" cy="43168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50959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17368"/>
            <a:ext cx="8064896" cy="401462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err="1" smtClean="0"/>
              <a:t>Marshallov</a:t>
            </a:r>
            <a:r>
              <a:rPr lang="cs-CZ" sz="1600" dirty="0" smtClean="0"/>
              <a:t> plán – podpora v řešení problémů – 1. </a:t>
            </a:r>
            <a:r>
              <a:rPr lang="cs-CZ" sz="1600" dirty="0" err="1" smtClean="0"/>
              <a:t>bilateralismus</a:t>
            </a:r>
            <a:r>
              <a:rPr lang="cs-CZ" sz="1600" dirty="0" smtClean="0"/>
              <a:t>, 2. nedostatek dolarů – USA investovaly 13 mld. USD (granty, úvěry) do poválečné Evropy – to vedlo k nastartování ekonomické aktivity, obnovení exportu evropských zemí, stabilizaci Evropy.</a:t>
            </a:r>
          </a:p>
          <a:p>
            <a:endParaRPr lang="cs-CZ" sz="1600" dirty="0" smtClean="0"/>
          </a:p>
          <a:p>
            <a:r>
              <a:rPr lang="cs-CZ" sz="1600" dirty="0" smtClean="0"/>
              <a:t>Založení Evropské platební unie (EPU) – cílem EPU podpořit mezinárodní obchod zjednodušením plateb. Úspěšné fungování EPU → EPU světové centrum pro zúčtování mezinárodních plateb. Pokles potřeby uzavíraní bilaterálních dohod. Rozmach EPU = přispění k zavedení směnitelnosti důležitých evropských měn, co bylo dosaženo na konci roku 1958. </a:t>
            </a:r>
          </a:p>
          <a:p>
            <a:endParaRPr lang="cs-CZ" sz="1600" dirty="0"/>
          </a:p>
          <a:p>
            <a:r>
              <a:rPr lang="cs-CZ" sz="1600" dirty="0" smtClean="0"/>
              <a:t>USD klíčová role BW systému – pokles významu britské libry. USD – hlavní světová měna v mezinárodním obchodě, mezibankovních transakcích, ve struktuře devizových rezerv.</a:t>
            </a:r>
          </a:p>
          <a:p>
            <a:pPr lvl="1"/>
            <a:r>
              <a:rPr lang="cs-CZ" sz="1400" dirty="0" smtClean="0"/>
              <a:t>V roce 1948 podíl libry v rezervách čtyřnásobný oproti USD, na konci 50. let 20. stol. USD předstihl libru. </a:t>
            </a:r>
          </a:p>
          <a:p>
            <a:pPr lvl="1"/>
            <a:r>
              <a:rPr lang="cs-CZ" sz="1400" dirty="0" smtClean="0"/>
              <a:t>USD používán v intervencích CB při ochraně fixních devizových kurzů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BW systému – období 1946 - 1958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17368"/>
            <a:ext cx="8064896" cy="401462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Stabilitu střídají problémy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/>
              <a:t>Změna situace na přelomu 50. a 60. let – opětovná konvertibilita evropských měn + zlepšení běžných účtů </a:t>
            </a:r>
            <a:r>
              <a:rPr lang="cs-CZ" sz="1600" dirty="0">
                <a:sym typeface="Wingdings" panose="05000000000000000000" pitchFamily="2" charset="2"/>
              </a:rPr>
              <a:t>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FF0000"/>
                </a:solidFill>
              </a:rPr>
              <a:t>„</a:t>
            </a:r>
            <a:r>
              <a:rPr lang="cs-CZ" sz="1600" b="1" dirty="0" err="1">
                <a:solidFill>
                  <a:srgbClr val="FF0000"/>
                </a:solidFill>
              </a:rPr>
              <a:t>dollar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overhang</a:t>
            </a:r>
            <a:r>
              <a:rPr lang="cs-CZ" sz="1600" b="1" dirty="0">
                <a:solidFill>
                  <a:srgbClr val="FF0000"/>
                </a:solidFill>
              </a:rPr>
              <a:t>“</a:t>
            </a:r>
            <a:r>
              <a:rPr lang="cs-CZ" sz="1600" dirty="0">
                <a:sym typeface="Wingdings" panose="05000000000000000000" pitchFamily="2" charset="2"/>
              </a:rPr>
              <a:t></a:t>
            </a:r>
            <a:r>
              <a:rPr lang="cs-CZ" sz="1600" dirty="0"/>
              <a:t> problémy USA s konverzí na zlato </a:t>
            </a:r>
            <a:r>
              <a:rPr lang="cs-CZ" sz="1600" dirty="0">
                <a:sym typeface="Wingdings" panose="05000000000000000000" pitchFamily="2" charset="2"/>
              </a:rPr>
              <a:t></a:t>
            </a:r>
            <a:r>
              <a:rPr lang="cs-CZ" sz="1600" dirty="0"/>
              <a:t> tlaky na devalvaci USD</a:t>
            </a:r>
          </a:p>
          <a:p>
            <a:endParaRPr lang="cs-CZ" sz="1600" dirty="0"/>
          </a:p>
          <a:p>
            <a:r>
              <a:rPr lang="cs-CZ" sz="1600" dirty="0"/>
              <a:t>Prezident Johnson financoval „Great Society“ a vietnamskou válku obrovskými deficity státního rozpočtu </a:t>
            </a:r>
            <a:r>
              <a:rPr lang="cs-CZ" sz="1600" dirty="0">
                <a:sym typeface="Wingdings" panose="05000000000000000000" pitchFamily="2" charset="2"/>
              </a:rPr>
              <a:t></a:t>
            </a:r>
            <a:r>
              <a:rPr lang="cs-CZ" sz="1600" dirty="0"/>
              <a:t> vysoká inflace a větší sklon k importu </a:t>
            </a:r>
            <a:r>
              <a:rPr lang="cs-CZ" sz="1600" dirty="0">
                <a:sym typeface="Wingdings" panose="05000000000000000000" pitchFamily="2" charset="2"/>
              </a:rPr>
              <a:t></a:t>
            </a:r>
            <a:r>
              <a:rPr lang="cs-CZ" sz="1600" dirty="0"/>
              <a:t> rostoucí deficit běžného účtu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4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Fungování BW systému – období 1959 – 1967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06489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Pojmenováno po belgicko-americkém ekonomovi Robertu </a:t>
            </a:r>
            <a:r>
              <a:rPr lang="cs-CZ" sz="2000" dirty="0" err="1" smtClean="0"/>
              <a:t>Triffinovi</a:t>
            </a:r>
            <a:r>
              <a:rPr lang="cs-CZ" sz="2000" dirty="0" smtClean="0"/>
              <a:t> známém kritikou </a:t>
            </a:r>
            <a:r>
              <a:rPr lang="cs-CZ" sz="2000" dirty="0" err="1" smtClean="0"/>
              <a:t>Brettonwoodského</a:t>
            </a:r>
            <a:r>
              <a:rPr lang="cs-CZ" sz="2000" dirty="0" smtClean="0"/>
              <a:t> systému</a:t>
            </a:r>
          </a:p>
          <a:p>
            <a:r>
              <a:rPr lang="cs-CZ" sz="2000" dirty="0" smtClean="0"/>
              <a:t>Pokračování </a:t>
            </a:r>
            <a:r>
              <a:rPr lang="cs-CZ" sz="2000" dirty="0"/>
              <a:t>politiky deficitů běžných účtů USA a saturování poptávky po USD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pokles zlatého krytí USD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ztráta důvěry v USD a jeho směnitelnost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rozpad měnového systému</a:t>
            </a:r>
          </a:p>
          <a:p>
            <a:r>
              <a:rPr lang="cs-CZ" sz="2000" dirty="0" smtClean="0"/>
              <a:t>Zastavení </a:t>
            </a:r>
            <a:r>
              <a:rPr lang="cs-CZ" sz="2000" dirty="0"/>
              <a:t>růstu dolarových pasiv v zahraniční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neuspokojení poptávky po USD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zabrzdění světového obchodu a ekonomického růstu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 smtClean="0"/>
              <a:t> </a:t>
            </a:r>
            <a:r>
              <a:rPr lang="cs-CZ" sz="2000" dirty="0"/>
              <a:t>deflační tlaky</a:t>
            </a:r>
          </a:p>
          <a:p>
            <a:endParaRPr lang="cs-CZ" sz="2000" dirty="0" smtClean="0"/>
          </a:p>
          <a:p>
            <a:pPr lvl="1"/>
            <a:endParaRPr lang="cs-CZ" sz="13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Triffinovo</a:t>
            </a:r>
            <a:r>
              <a:rPr lang="cs-CZ" dirty="0" smtClean="0">
                <a:solidFill>
                  <a:srgbClr val="000000"/>
                </a:solidFill>
              </a:rPr>
              <a:t> dilema (paradox)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67544" y="3864808"/>
            <a:ext cx="8353275" cy="104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09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13902"/>
            <a:ext cx="7776864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Důvody vzniku:</a:t>
            </a:r>
          </a:p>
          <a:p>
            <a:pPr lvl="1"/>
            <a:r>
              <a:rPr lang="cs-CZ" sz="1800" dirty="0"/>
              <a:t>Rozvoj mezinárodního obchodu a </a:t>
            </a:r>
            <a:r>
              <a:rPr lang="cs-CZ" sz="1800" dirty="0" smtClean="0"/>
              <a:t>trhu (od poloviny 19. stol.)</a:t>
            </a:r>
            <a:endParaRPr lang="cs-CZ" sz="1800" dirty="0"/>
          </a:p>
          <a:p>
            <a:pPr lvl="1"/>
            <a:r>
              <a:rPr lang="cs-CZ" sz="1800" dirty="0"/>
              <a:t>Potřeba světových </a:t>
            </a:r>
            <a:r>
              <a:rPr lang="cs-CZ" sz="1800" dirty="0" smtClean="0"/>
              <a:t>peněz</a:t>
            </a:r>
            <a:endParaRPr lang="cs-CZ" sz="2000" dirty="0"/>
          </a:p>
          <a:p>
            <a:r>
              <a:rPr lang="cs-CZ" sz="2000" dirty="0"/>
              <a:t>Mezinárodní měnový systém se v průběhu času vyvíjí </a:t>
            </a:r>
            <a:br>
              <a:rPr lang="cs-CZ" sz="2000" dirty="0"/>
            </a:br>
            <a:r>
              <a:rPr lang="cs-CZ" sz="2000" dirty="0"/>
              <a:t>s tím, jak se mění mezinárodní obchod a mezinárodní finanční vazby, jak se vyvíjí technologické vybavení a dochází ke změnám politického </a:t>
            </a:r>
            <a:r>
              <a:rPr lang="cs-CZ" sz="2000" dirty="0" smtClean="0"/>
              <a:t>uspořádání</a:t>
            </a:r>
          </a:p>
          <a:p>
            <a:r>
              <a:rPr lang="cs-CZ" sz="2000" dirty="0" smtClean="0"/>
              <a:t>Po dobu existence a vývoje MMS – snaha o nalezení kotvy, která by systému dodala potřebnou stabilitu a zajistila efektivní fungování. ZLATO – klíčový element MMS – úloha zlata zásadní pro členění historického vývoje MMS.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Vznik a vývoj mezinárodního měnového systému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48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smtClean="0"/>
              <a:t>Dne 15/08/1971 prezident </a:t>
            </a:r>
            <a:r>
              <a:rPr lang="cs-CZ" sz="1800" dirty="0" err="1" smtClean="0"/>
              <a:t>Nixon</a:t>
            </a:r>
            <a:r>
              <a:rPr lang="cs-CZ" sz="1800" dirty="0" smtClean="0"/>
              <a:t> oznámil dočasné zrušení konvertibility USD za zlato</a:t>
            </a:r>
          </a:p>
          <a:p>
            <a:r>
              <a:rPr lang="cs-CZ" sz="1800" dirty="0" smtClean="0"/>
              <a:t>V prosinci 1971 ve Washingtonu proběhlo jednání 10 velmocí s cílem obnovit stabilitu mezinárodního měnového systému</a:t>
            </a:r>
          </a:p>
          <a:p>
            <a:r>
              <a:rPr lang="cs-CZ" sz="1800" dirty="0" smtClean="0"/>
              <a:t>Klíčové bylo stanovit devizové kurzy zajišťující rovnováhu platební bilance ve hlavních zemích světové ekonomiky</a:t>
            </a:r>
          </a:p>
          <a:p>
            <a:r>
              <a:rPr lang="cs-CZ" sz="1800" dirty="0" smtClean="0"/>
              <a:t>Hlavní závěry jednání</a:t>
            </a:r>
          </a:p>
          <a:p>
            <a:pPr lvl="1"/>
            <a:r>
              <a:rPr lang="cs-CZ" sz="1600" dirty="0" smtClean="0"/>
              <a:t>Hlavní země revalvovaly své měny vůči USD (např. JPY +17%, DEM +13,5%, GBP a FRF +9%)</a:t>
            </a:r>
          </a:p>
          <a:p>
            <a:pPr lvl="1"/>
            <a:r>
              <a:rPr lang="cs-CZ" sz="1600" dirty="0" smtClean="0"/>
              <a:t>USA souhlasily se zvýšením ceny zlata (devalvací dolaru) z 35 na 38 USD za troyskou unci</a:t>
            </a:r>
          </a:p>
          <a:p>
            <a:pPr lvl="1"/>
            <a:r>
              <a:rPr lang="cs-CZ" sz="1600" dirty="0" smtClean="0"/>
              <a:t>Devizové kurzy měly povolené fluktuační pásmo +/- 2,25 % okolo parity</a:t>
            </a:r>
          </a:p>
          <a:p>
            <a:pPr lvl="1"/>
            <a:r>
              <a:rPr lang="cs-CZ" sz="1600" dirty="0" smtClean="0"/>
              <a:t>USA ukončily využívání 10% cla na dovoz </a:t>
            </a:r>
            <a:endParaRPr lang="cs-CZ" sz="1600" dirty="0"/>
          </a:p>
          <a:p>
            <a:pPr lvl="1"/>
            <a:endParaRPr lang="cs-CZ" sz="18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Smithsoniánská</a:t>
            </a:r>
            <a:r>
              <a:rPr lang="cs-CZ" dirty="0" smtClean="0">
                <a:solidFill>
                  <a:srgbClr val="000000"/>
                </a:solidFill>
              </a:rPr>
              <a:t> dohoda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13 měsíců po </a:t>
            </a:r>
            <a:r>
              <a:rPr lang="cs-CZ" sz="2000" dirty="0" err="1" smtClean="0"/>
              <a:t>Smithsoniánské</a:t>
            </a:r>
            <a:r>
              <a:rPr lang="cs-CZ" sz="2000" dirty="0" smtClean="0"/>
              <a:t> dohodě se dostal USD pod další devalvační tlak</a:t>
            </a:r>
          </a:p>
          <a:p>
            <a:r>
              <a:rPr lang="cs-CZ" sz="2000" dirty="0" smtClean="0"/>
              <a:t>12/02/1973 dolar devalvován na úroveň 42 USD za troyskou unci zlata</a:t>
            </a:r>
          </a:p>
          <a:p>
            <a:r>
              <a:rPr lang="cs-CZ" sz="2000" dirty="0" smtClean="0"/>
              <a:t>V období 01-19/03/1973 uzavřeny devizové trhy jako odpověď na rostoucí objem spekulativních obchodů</a:t>
            </a:r>
          </a:p>
          <a:p>
            <a:r>
              <a:rPr lang="cs-CZ" sz="2000" dirty="0" smtClean="0"/>
              <a:t>Po otevření trhů mnoho klíčových zemí oznámilo zavedení plovoucích devizových kurzů svých měn</a:t>
            </a:r>
          </a:p>
          <a:p>
            <a:r>
              <a:rPr lang="cs-CZ" sz="2000" dirty="0" smtClean="0"/>
              <a:t>Tímto fakticky končí </a:t>
            </a:r>
            <a:r>
              <a:rPr lang="cs-CZ" sz="2000" dirty="0" err="1" smtClean="0"/>
              <a:t>Brettonwoodský</a:t>
            </a:r>
            <a:r>
              <a:rPr lang="cs-CZ" sz="2000" dirty="0" smtClean="0"/>
              <a:t> systém</a:t>
            </a:r>
          </a:p>
          <a:p>
            <a:r>
              <a:rPr lang="cs-CZ" sz="2000" dirty="0" smtClean="0"/>
              <a:t>Do června 1973 USD oslabil (již v plovoucím kurzu) o zhruba 10 % vůči dalším klíčovým měnám</a:t>
            </a:r>
          </a:p>
          <a:p>
            <a:endParaRPr lang="cs-CZ" sz="2000" dirty="0" smtClean="0"/>
          </a:p>
          <a:p>
            <a:endParaRPr lang="cs-CZ" sz="1700" dirty="0"/>
          </a:p>
          <a:p>
            <a:pPr lvl="1"/>
            <a:endParaRPr lang="cs-CZ" sz="13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Konec </a:t>
            </a:r>
            <a:r>
              <a:rPr lang="cs-CZ" dirty="0" err="1" smtClean="0">
                <a:solidFill>
                  <a:srgbClr val="000000"/>
                </a:solidFill>
              </a:rPr>
              <a:t>Brettonwoodského</a:t>
            </a:r>
            <a:r>
              <a:rPr lang="cs-CZ" dirty="0" smtClean="0">
                <a:solidFill>
                  <a:srgbClr val="000000"/>
                </a:solidFill>
              </a:rPr>
              <a:t> systému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Vysoká volatilita devizových kurzů díky vnějším </a:t>
            </a:r>
            <a:r>
              <a:rPr lang="cs-CZ" sz="2000" dirty="0" smtClean="0"/>
              <a:t>šokům</a:t>
            </a:r>
          </a:p>
          <a:p>
            <a:endParaRPr lang="cs-CZ" sz="2000" dirty="0"/>
          </a:p>
          <a:p>
            <a:r>
              <a:rPr lang="cs-CZ" sz="2000" dirty="0" smtClean="0"/>
              <a:t>První </a:t>
            </a:r>
            <a:r>
              <a:rPr lang="cs-CZ" sz="2000" dirty="0"/>
              <a:t>ropná krize</a:t>
            </a:r>
          </a:p>
          <a:p>
            <a:pPr lvl="1"/>
            <a:r>
              <a:rPr lang="cs-CZ" sz="1800" dirty="0"/>
              <a:t>Až čtyřnásobný nárůst cen </a:t>
            </a:r>
            <a:r>
              <a:rPr lang="cs-CZ" sz="1800" dirty="0" smtClean="0"/>
              <a:t>ropy </a:t>
            </a:r>
            <a:r>
              <a:rPr lang="cs-CZ" sz="1800" dirty="0" smtClean="0">
                <a:sym typeface="Wingdings" panose="05000000000000000000" pitchFamily="2" charset="2"/>
              </a:rPr>
              <a:t></a:t>
            </a:r>
            <a:r>
              <a:rPr lang="cs-CZ" sz="1800" dirty="0" smtClean="0"/>
              <a:t> </a:t>
            </a:r>
            <a:r>
              <a:rPr lang="cs-CZ" sz="1800" dirty="0"/>
              <a:t>nerovnováhy běžných účtů</a:t>
            </a:r>
          </a:p>
          <a:p>
            <a:pPr lvl="1"/>
            <a:r>
              <a:rPr lang="cs-CZ" sz="1800" dirty="0"/>
              <a:t>Geneze petrodolarů</a:t>
            </a:r>
          </a:p>
          <a:p>
            <a:pPr lvl="1"/>
            <a:r>
              <a:rPr lang="cs-CZ" sz="1800" dirty="0"/>
              <a:t>Nemožný návrat k fixním kurzům</a:t>
            </a:r>
          </a:p>
          <a:p>
            <a:r>
              <a:rPr lang="cs-CZ" sz="2000" dirty="0" smtClean="0"/>
              <a:t>Jamajské </a:t>
            </a:r>
            <a:r>
              <a:rPr lang="cs-CZ" sz="2000" dirty="0"/>
              <a:t>dohody</a:t>
            </a:r>
          </a:p>
          <a:p>
            <a:pPr lvl="1"/>
            <a:r>
              <a:rPr lang="cs-CZ" sz="1800" dirty="0"/>
              <a:t>Svobodná volba devizového režimu</a:t>
            </a:r>
          </a:p>
          <a:p>
            <a:pPr lvl="1"/>
            <a:r>
              <a:rPr lang="cs-CZ" sz="1800" dirty="0"/>
              <a:t>Dohled MMF nad kurzovými politikami</a:t>
            </a:r>
          </a:p>
          <a:p>
            <a:pPr lvl="1"/>
            <a:r>
              <a:rPr lang="cs-CZ" sz="1800" dirty="0"/>
              <a:t>Povinnost podávat informace</a:t>
            </a:r>
          </a:p>
          <a:p>
            <a:endParaRPr lang="cs-CZ" sz="2000" dirty="0" smtClean="0"/>
          </a:p>
          <a:p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Post </a:t>
            </a:r>
            <a:r>
              <a:rPr lang="cs-CZ" dirty="0" err="1" smtClean="0">
                <a:solidFill>
                  <a:srgbClr val="000000"/>
                </a:solidFill>
              </a:rPr>
              <a:t>Brettonwoodský</a:t>
            </a:r>
            <a:r>
              <a:rPr lang="cs-CZ" dirty="0" smtClean="0">
                <a:solidFill>
                  <a:srgbClr val="000000"/>
                </a:solidFill>
              </a:rPr>
              <a:t> systém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Druhá ropná krize</a:t>
            </a:r>
          </a:p>
          <a:p>
            <a:pPr lvl="1"/>
            <a:r>
              <a:rPr lang="cs-CZ" sz="1700" dirty="0"/>
              <a:t>Vyspělé země neopustily restriktivní měnovou politiku</a:t>
            </a:r>
          </a:p>
          <a:p>
            <a:pPr lvl="1"/>
            <a:r>
              <a:rPr lang="cs-CZ" sz="1700" dirty="0"/>
              <a:t>Prudké zhodnocení USD na základě přílivu kapitálu do USA vedeného vysokými úrokovými sazbami</a:t>
            </a:r>
          </a:p>
          <a:p>
            <a:r>
              <a:rPr lang="cs-CZ" sz="2000" dirty="0" smtClean="0"/>
              <a:t>Dohoda </a:t>
            </a:r>
            <a:r>
              <a:rPr lang="cs-CZ" sz="2000" dirty="0"/>
              <a:t>z hotelu Plaza – září 1985</a:t>
            </a:r>
          </a:p>
          <a:p>
            <a:pPr lvl="1"/>
            <a:r>
              <a:rPr lang="cs-CZ" sz="1700" dirty="0"/>
              <a:t>Společné intervence skupiny G-5 ke znehodnocení USD</a:t>
            </a:r>
          </a:p>
          <a:p>
            <a:r>
              <a:rPr lang="cs-CZ" sz="2000" dirty="0" smtClean="0"/>
              <a:t>Dohoda </a:t>
            </a:r>
            <a:r>
              <a:rPr lang="cs-CZ" sz="2000" dirty="0"/>
              <a:t>z Louvru – únor 1987</a:t>
            </a:r>
          </a:p>
          <a:p>
            <a:pPr lvl="1"/>
            <a:r>
              <a:rPr lang="cs-CZ" sz="1700" dirty="0"/>
              <a:t>Společné aktivity skupiny G-7 k zastavení poklesu USD</a:t>
            </a:r>
          </a:p>
          <a:p>
            <a:pPr lvl="1"/>
            <a:r>
              <a:rPr lang="cs-CZ" sz="1700" dirty="0"/>
              <a:t>Nesplnění závazků některých zemí v oblasti hospodářské politiky</a:t>
            </a:r>
          </a:p>
          <a:p>
            <a:pPr lvl="1"/>
            <a:r>
              <a:rPr lang="cs-CZ" sz="1700" dirty="0"/>
              <a:t>Černé pondělí USD – 19.10.1987</a:t>
            </a:r>
          </a:p>
          <a:p>
            <a:endParaRPr lang="cs-CZ" sz="1700" dirty="0" smtClean="0"/>
          </a:p>
          <a:p>
            <a:endParaRPr lang="cs-CZ" sz="1700" dirty="0"/>
          </a:p>
          <a:p>
            <a:pPr lvl="1"/>
            <a:endParaRPr lang="cs-CZ" sz="1700" dirty="0"/>
          </a:p>
          <a:p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Post </a:t>
            </a:r>
            <a:r>
              <a:rPr lang="cs-CZ" dirty="0" err="1" smtClean="0">
                <a:solidFill>
                  <a:srgbClr val="000000"/>
                </a:solidFill>
              </a:rPr>
              <a:t>Brettonwoodský</a:t>
            </a:r>
            <a:r>
              <a:rPr lang="cs-CZ" dirty="0" smtClean="0">
                <a:solidFill>
                  <a:srgbClr val="000000"/>
                </a:solidFill>
              </a:rPr>
              <a:t> systém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0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Mnoho fungujících devizových režimů</a:t>
            </a:r>
          </a:p>
          <a:p>
            <a:pPr lvl="1"/>
            <a:r>
              <a:rPr lang="cs-CZ" sz="1700" dirty="0"/>
              <a:t>Hlavní měny na bázi plovoucích kurzů</a:t>
            </a:r>
          </a:p>
          <a:p>
            <a:pPr lvl="1"/>
            <a:r>
              <a:rPr lang="cs-CZ" sz="1700" dirty="0"/>
              <a:t>Výběr závisí na preferencích a specifikách </a:t>
            </a:r>
            <a:r>
              <a:rPr lang="cs-CZ" sz="1700" dirty="0" smtClean="0"/>
              <a:t>země</a:t>
            </a:r>
          </a:p>
          <a:p>
            <a:pPr lvl="1"/>
            <a:endParaRPr lang="cs-CZ" sz="1700" dirty="0"/>
          </a:p>
          <a:p>
            <a:r>
              <a:rPr lang="cs-CZ" sz="2000" dirty="0" smtClean="0"/>
              <a:t>Tři </a:t>
            </a:r>
            <a:r>
              <a:rPr lang="cs-CZ" sz="2000" dirty="0"/>
              <a:t>nejvýznamnější měny a odpovídající měnové oblasti (USD, EUR, JPY) se stále dominantní pozicí dolaru</a:t>
            </a:r>
          </a:p>
          <a:p>
            <a:endParaRPr lang="cs-CZ" sz="2000" dirty="0" smtClean="0"/>
          </a:p>
          <a:p>
            <a:r>
              <a:rPr lang="cs-CZ" sz="2000" dirty="0" smtClean="0"/>
              <a:t>Probíhající </a:t>
            </a:r>
            <a:r>
              <a:rPr lang="cs-CZ" sz="2000" dirty="0"/>
              <a:t>mezinárodní měnová integrace</a:t>
            </a:r>
          </a:p>
          <a:p>
            <a:pPr lvl="1"/>
            <a:r>
              <a:rPr lang="cs-CZ" sz="1700" dirty="0" smtClean="0"/>
              <a:t>Krize eurozóny</a:t>
            </a:r>
          </a:p>
          <a:p>
            <a:pPr lvl="1"/>
            <a:r>
              <a:rPr lang="cs-CZ" sz="1700" dirty="0" smtClean="0"/>
              <a:t>Problém jednotné měnové politiky a národních fiskálních politik</a:t>
            </a:r>
            <a:endParaRPr lang="cs-CZ" sz="1700" dirty="0"/>
          </a:p>
          <a:p>
            <a:endParaRPr lang="cs-CZ" sz="1700" dirty="0" smtClean="0"/>
          </a:p>
          <a:p>
            <a:endParaRPr lang="cs-CZ" sz="1700" dirty="0"/>
          </a:p>
          <a:p>
            <a:pPr lvl="1"/>
            <a:endParaRPr lang="cs-CZ" sz="1700" dirty="0"/>
          </a:p>
          <a:p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Současný mezinárodní měnový systém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Finanční krize jako hlavní fenomén současného systému</a:t>
            </a:r>
          </a:p>
          <a:p>
            <a:pPr lvl="1"/>
            <a:r>
              <a:rPr lang="cs-CZ" sz="1800" dirty="0"/>
              <a:t>Mexiko, jihovýchodní Asie, Rusko, Brazílie, Argentina</a:t>
            </a:r>
          </a:p>
          <a:p>
            <a:pPr lvl="1"/>
            <a:r>
              <a:rPr lang="cs-CZ" sz="1800" dirty="0" smtClean="0"/>
              <a:t>Globální finanční a bankovní krize s dopady zejména ve vyspělých zemích</a:t>
            </a:r>
            <a:endParaRPr lang="cs-CZ" sz="1800" dirty="0"/>
          </a:p>
          <a:p>
            <a:endParaRPr lang="cs-CZ" sz="2000" dirty="0"/>
          </a:p>
          <a:p>
            <a:r>
              <a:rPr lang="cs-CZ" sz="2000" dirty="0"/>
              <a:t>Diskuse nad novou podobou kontroly a regulace mezinárodních kapitálových toků</a:t>
            </a:r>
          </a:p>
          <a:p>
            <a:pPr lvl="1"/>
            <a:r>
              <a:rPr lang="cs-CZ" sz="1800" dirty="0"/>
              <a:t>Posílení nadnárodní regulace vs. zlepšení a harmonizace  národních systémů</a:t>
            </a:r>
          </a:p>
          <a:p>
            <a:endParaRPr lang="cs-CZ" sz="2000" dirty="0" smtClean="0"/>
          </a:p>
          <a:p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Současný mezinárodní měnový systém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62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56084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Měnové systémy s vazbou na zlato</a:t>
            </a:r>
            <a:endParaRPr lang="cs-CZ" sz="2000" dirty="0"/>
          </a:p>
          <a:p>
            <a:pPr lvl="1"/>
            <a:r>
              <a:rPr lang="cs-CZ" sz="1800" dirty="0"/>
              <a:t>Bimetalismus (do 70. let 19. stol</a:t>
            </a:r>
            <a:r>
              <a:rPr lang="cs-CZ" sz="1800" dirty="0" smtClean="0"/>
              <a:t>.)</a:t>
            </a:r>
          </a:p>
          <a:p>
            <a:pPr lvl="1"/>
            <a:r>
              <a:rPr lang="cs-CZ" sz="1800" dirty="0" smtClean="0"/>
              <a:t>Klasický (ryzí) zlatý standard (70. léta 19. st. – 1914)</a:t>
            </a:r>
          </a:p>
          <a:p>
            <a:pPr lvl="1"/>
            <a:r>
              <a:rPr lang="cs-CZ" sz="1800" dirty="0" smtClean="0"/>
              <a:t>Zlatý standard v meziválečném období (1925 – 1931)</a:t>
            </a:r>
          </a:p>
          <a:p>
            <a:pPr lvl="1"/>
            <a:r>
              <a:rPr lang="cs-CZ" sz="1800" dirty="0" err="1" smtClean="0"/>
              <a:t>Brettonwoodský</a:t>
            </a:r>
            <a:r>
              <a:rPr lang="cs-CZ" sz="1800" dirty="0" smtClean="0"/>
              <a:t> systém (1945 – 1971)</a:t>
            </a:r>
          </a:p>
          <a:p>
            <a:pPr marL="457200" lvl="1" indent="0">
              <a:buNone/>
            </a:pPr>
            <a:endParaRPr lang="cs-CZ" sz="1800" dirty="0"/>
          </a:p>
          <a:p>
            <a:r>
              <a:rPr lang="cs-CZ" sz="2000" dirty="0" smtClean="0"/>
              <a:t>Měnové systémy bez vazby na zlato</a:t>
            </a:r>
          </a:p>
          <a:p>
            <a:pPr lvl="1"/>
            <a:r>
              <a:rPr lang="cs-CZ" sz="1600" dirty="0" smtClean="0"/>
              <a:t>Post-</a:t>
            </a:r>
            <a:r>
              <a:rPr lang="cs-CZ" sz="1600" dirty="0" err="1" smtClean="0"/>
              <a:t>Brettonwoodský</a:t>
            </a:r>
            <a:r>
              <a:rPr lang="cs-CZ" sz="1600" dirty="0" smtClean="0"/>
              <a:t> systém (1973 – 1990)</a:t>
            </a:r>
          </a:p>
          <a:p>
            <a:pPr lvl="1"/>
            <a:r>
              <a:rPr lang="cs-CZ" sz="1600" dirty="0" smtClean="0"/>
              <a:t>Současný mezinárodní měnový systém (od roku 1990)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Základní období a dílčí etapy historického vývoje MMS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6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7560840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Zlatému standardu předcházel postupný přechod národních měnových systémů od stříbrného standardu přes </a:t>
            </a:r>
            <a:r>
              <a:rPr lang="cs-CZ" sz="2000" b="1" u="sng" dirty="0" smtClean="0"/>
              <a:t>bimetalismus</a:t>
            </a:r>
            <a:endParaRPr lang="cs-CZ" sz="1800" b="1" u="sng" dirty="0"/>
          </a:p>
          <a:p>
            <a:r>
              <a:rPr lang="cs-CZ" sz="1800" dirty="0" smtClean="0"/>
              <a:t>Stříbro – prvotní úloha měnového kovu</a:t>
            </a:r>
          </a:p>
          <a:p>
            <a:r>
              <a:rPr lang="cs-CZ" sz="1800" dirty="0" smtClean="0"/>
              <a:t>Zlato – vytěžené zásoby zlata relativně nízké – obtížné plnění úlohy měnového kovu </a:t>
            </a:r>
            <a:r>
              <a:rPr lang="cs-CZ" sz="1400" i="1" dirty="0" smtClean="0"/>
              <a:t>( na konci 40. let 19. stol. - objem vytěženého stříbra převyšoval až třicetinásobně objem vytěženého zlata – roční objem těžby stříbra činil zhruba 900 tun, těžba  zlata cca 20 tun ročně x Kalifornia (1948) a </a:t>
            </a:r>
            <a:r>
              <a:rPr lang="cs-CZ" sz="1400" i="1" dirty="0" err="1" smtClean="0"/>
              <a:t>Austrália</a:t>
            </a:r>
            <a:r>
              <a:rPr lang="cs-CZ" sz="1400" i="1" dirty="0" smtClean="0"/>
              <a:t> (1851) – nové významné ložiska zlata – roční těžba zlata vzrostla na 200 tun ročně)</a:t>
            </a:r>
            <a:endParaRPr lang="cs-CZ" sz="1400" dirty="0"/>
          </a:p>
          <a:p>
            <a:r>
              <a:rPr lang="cs-CZ" sz="1800" dirty="0" smtClean="0"/>
              <a:t>Stříbro vs. Zlato – navýšení těžby zlata – růst významu zlata jako měnového kovu – zlato mnohonásobně vzácnější než stříbro. Stříbro – platidlo pro běžné transakce x zlato využíváno k platbám u velkých obchodů</a:t>
            </a:r>
          </a:p>
          <a:p>
            <a:r>
              <a:rPr lang="cs-CZ" sz="1800" dirty="0" smtClean="0"/>
              <a:t>Ražení speciálních „obchodních mincí“ – určené pouze pro objemné mezinárodní transakce – nebyly používány za oficiální platidlo.</a:t>
            </a:r>
            <a:endParaRPr lang="cs-CZ" sz="1800" dirty="0"/>
          </a:p>
          <a:p>
            <a:pPr lvl="2"/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 smtClean="0">
                <a:solidFill>
                  <a:srgbClr val="000000"/>
                </a:solidFill>
              </a:rPr>
              <a:t>Bimetismus</a:t>
            </a:r>
            <a:r>
              <a:rPr lang="cs-CZ" dirty="0" smtClean="0">
                <a:solidFill>
                  <a:srgbClr val="000000"/>
                </a:solidFill>
              </a:rPr>
              <a:t> – role zlata/stříbra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9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BIMETALIZMUS - dvojitý </a:t>
            </a:r>
            <a:r>
              <a:rPr lang="cs-CZ" sz="2000" dirty="0"/>
              <a:t>systém“, v němž zlato i stříbro fungovalo jako </a:t>
            </a:r>
            <a:r>
              <a:rPr lang="cs-CZ" sz="2000" dirty="0" smtClean="0"/>
              <a:t>peníze – stříbro a zlato zákonné platidlo – z obou kovů volná ražba mincí</a:t>
            </a:r>
            <a:endParaRPr lang="cs-CZ" sz="2000" dirty="0"/>
          </a:p>
          <a:p>
            <a:pPr lvl="1"/>
            <a:r>
              <a:rPr lang="cs-CZ" sz="1800" dirty="0"/>
              <a:t>n</a:t>
            </a:r>
            <a:r>
              <a:rPr lang="cs-CZ" sz="1800" dirty="0" smtClean="0"/>
              <a:t>ejvýznamnějším představitelem  Francie (zavedení 1803)</a:t>
            </a:r>
            <a:endParaRPr lang="cs-CZ" sz="1800" dirty="0"/>
          </a:p>
          <a:p>
            <a:r>
              <a:rPr lang="cs-CZ" sz="1800" dirty="0" smtClean="0"/>
              <a:t>Základní výhody bimetalizmu </a:t>
            </a:r>
          </a:p>
          <a:p>
            <a:pPr lvl="1"/>
            <a:r>
              <a:rPr lang="cs-CZ" sz="1600" dirty="0" smtClean="0"/>
              <a:t>zdvojnásobil se počet možností, jak mohly být ekonomické transakce vypořádány,</a:t>
            </a:r>
          </a:p>
          <a:p>
            <a:pPr lvl="1"/>
            <a:r>
              <a:rPr lang="cs-CZ" sz="1600" dirty="0"/>
              <a:t>s</a:t>
            </a:r>
            <a:r>
              <a:rPr lang="cs-CZ" sz="1600" dirty="0" smtClean="0"/>
              <a:t>nížení transakčních nákladů mezinárodního obchodu se zeměmi, jejichž systém byl založen na </a:t>
            </a:r>
            <a:r>
              <a:rPr lang="cs-CZ" sz="1600" dirty="0" err="1" smtClean="0"/>
              <a:t>monometalickém</a:t>
            </a:r>
            <a:r>
              <a:rPr lang="cs-CZ" sz="1600" dirty="0" smtClean="0"/>
              <a:t> </a:t>
            </a:r>
            <a:r>
              <a:rPr lang="cs-CZ" sz="1600" dirty="0" err="1" smtClean="0"/>
              <a:t>stanadardu</a:t>
            </a:r>
            <a:endParaRPr lang="cs-CZ" sz="1600" dirty="0" smtClean="0"/>
          </a:p>
          <a:p>
            <a:pPr lvl="1"/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Bimetalismus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5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56084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BIMETALIZMUS – problém fungování:</a:t>
            </a:r>
          </a:p>
          <a:p>
            <a:pPr lvl="1"/>
            <a:r>
              <a:rPr lang="cs-CZ" sz="1400" dirty="0" smtClean="0"/>
              <a:t>Nezbytné stanovení oficiálního hodnotového poměru zlato vs. stříbro (mincovní poměr uveden ve speciálním zákonu – oficiální poměr se nedá operativně měnit  - jeho platnost je dlouhodobá).</a:t>
            </a:r>
          </a:p>
          <a:p>
            <a:pPr lvl="1"/>
            <a:r>
              <a:rPr lang="cs-CZ" sz="1400" dirty="0" smtClean="0"/>
              <a:t>Oficiální poměr se odlišoval od aktuálního tržního poměru (aktuální tržní poměr – odvozený z ceny zlata a stříbra na mezinárodních trzích drahých kovů).</a:t>
            </a:r>
          </a:p>
          <a:p>
            <a:pPr lvl="1"/>
            <a:r>
              <a:rPr lang="cs-CZ" sz="1400" b="1" u="sng" dirty="0" smtClean="0"/>
              <a:t>Rozdíl mezi oficiálním a tržním poměrem </a:t>
            </a:r>
            <a:r>
              <a:rPr lang="cs-CZ" sz="1400" dirty="0" smtClean="0"/>
              <a:t>– prostor pro arbitráž – tržně podhodnocený kov byl přes oficiální tržní poměr směňován na dražší kov, který pak byl na trhu prodán za vyšší cenu, než garantoval oficiální poměr.</a:t>
            </a:r>
          </a:p>
          <a:p>
            <a:pPr lvl="1"/>
            <a:r>
              <a:rPr lang="cs-CZ" sz="1400" b="1" u="sng" dirty="0" err="1" smtClean="0"/>
              <a:t>Greshemův</a:t>
            </a:r>
            <a:r>
              <a:rPr lang="cs-CZ" sz="1400" b="1" u="sng" dirty="0" smtClean="0"/>
              <a:t> zákon </a:t>
            </a:r>
            <a:r>
              <a:rPr lang="cs-CZ" sz="1400" dirty="0" smtClean="0"/>
              <a:t>– zjednodušená interpretace – dobré peníze vytlačují z oběhu špatné peníze – tzn. ekonomické subjekty budou hromadit peníze spojené s relativně cennějším kovem (vzhledem k oficiálnímu poměru) a k placení používat peníze zajištěné podhodnoceným kovem.</a:t>
            </a:r>
          </a:p>
          <a:p>
            <a:pPr lvl="1"/>
            <a:r>
              <a:rPr lang="cs-CZ" sz="1400" dirty="0" smtClean="0"/>
              <a:t>Problémy bimetalizmu se intenzívně projevovaly od 50. let 19. stol. – objevení významných ložisek zlata.</a:t>
            </a:r>
          </a:p>
          <a:p>
            <a:pPr lvl="1"/>
            <a:r>
              <a:rPr lang="cs-CZ" sz="1400" dirty="0" smtClean="0"/>
              <a:t>Problémy bimetalizmu – Francie, Belgie, Švýcarsko, Itálie. Konec bimetalizmu 1873 – Francie, Belgie</a:t>
            </a:r>
          </a:p>
          <a:p>
            <a:pPr lvl="1"/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Bimetalismus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1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4498162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Zlatý standard – přirozený nástupce bimetalismu</a:t>
            </a:r>
          </a:p>
          <a:p>
            <a:r>
              <a:rPr lang="cs-CZ" sz="1600" dirty="0" smtClean="0"/>
              <a:t>Během 70. let 19. stol. – zlatý standard téměř všechny země Evropy + USA</a:t>
            </a:r>
          </a:p>
          <a:p>
            <a:r>
              <a:rPr lang="cs-CZ" sz="1600" dirty="0" smtClean="0"/>
              <a:t>Nahrazení bimetalismu zlatým standardem ve Velké Británii v roce 1816 odstartovalo celý proces</a:t>
            </a:r>
          </a:p>
          <a:p>
            <a:r>
              <a:rPr lang="cs-CZ" sz="1600" dirty="0" smtClean="0"/>
              <a:t>Na začátku 20. století zlatý standard rozšířen celosvětově. Výjimky: Čína – stříbrný standard, část Latinské Ameriky – stříbrný standard, bimetalismus, Persie – bimetalismus</a:t>
            </a:r>
          </a:p>
          <a:p>
            <a:r>
              <a:rPr lang="cs-CZ" sz="1600" dirty="0" smtClean="0"/>
              <a:t>Řetězová reakce v zavádění zlatého standardu</a:t>
            </a:r>
          </a:p>
          <a:p>
            <a:pPr lvl="1"/>
            <a:r>
              <a:rPr lang="cs-CZ" sz="1400" dirty="0" smtClean="0"/>
              <a:t>Každá země měla silný zájem implementovat stejný měnový systém jako její hlavní ekonomičtí a finanční partneři</a:t>
            </a: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Klasický zlatý standard - cesta ke zlatému standardu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instituce – Vývoj mezinárodního měnového systému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r="23717"/>
          <a:stretch/>
        </p:blipFill>
        <p:spPr>
          <a:xfrm>
            <a:off x="4893698" y="1239602"/>
            <a:ext cx="378733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05826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5501</TotalTime>
  <Words>4444</Words>
  <Application>Microsoft Office PowerPoint</Application>
  <PresentationFormat>Předvádění na obrazovce (16:9)</PresentationFormat>
  <Paragraphs>451</Paragraphs>
  <Slides>46</Slides>
  <Notes>43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3" baseType="lpstr">
      <vt:lpstr>Arial</vt:lpstr>
      <vt:lpstr>Calibri</vt:lpstr>
      <vt:lpstr>Enriqueta</vt:lpstr>
      <vt:lpstr>Times New Roman</vt:lpstr>
      <vt:lpstr>Wingdings</vt:lpstr>
      <vt:lpstr>SLU</vt:lpstr>
      <vt:lpstr>List</vt:lpstr>
      <vt:lpstr>Vývoj mezinárodního měnového systému</vt:lpstr>
      <vt:lpstr>Vymezení MMS </vt:lpstr>
      <vt:lpstr>Vymezení MMS </vt:lpstr>
      <vt:lpstr>Vznik a vývoj mezinárodního měnového systému</vt:lpstr>
      <vt:lpstr>Základní období a dílčí etapy historického vývoje MMS</vt:lpstr>
      <vt:lpstr>Bimetismus – role zlata/stříbra</vt:lpstr>
      <vt:lpstr>Bimetalismus</vt:lpstr>
      <vt:lpstr>Bimetalismus</vt:lpstr>
      <vt:lpstr>Klasický zlatý standard - cesta ke zlatému standardu</vt:lpstr>
      <vt:lpstr>Podoba klasického zlatého standardu</vt:lpstr>
      <vt:lpstr>Podoba klasického zlatého standardu</vt:lpstr>
      <vt:lpstr>Podoba klasického zlatého standardu</vt:lpstr>
      <vt:lpstr>Fungování klasického zlatého standardu</vt:lpstr>
      <vt:lpstr>Produkce zlata a relativní cena zlata a stříbra</vt:lpstr>
      <vt:lpstr>Fungování klasického zlatého standardu - INFLACE</vt:lpstr>
      <vt:lpstr>Fungování klasického zlatého standardu – INFLACE</vt:lpstr>
      <vt:lpstr>Fungování klasického zlatého standardu – DEVÍZOVÉ KURZY, PB</vt:lpstr>
      <vt:lpstr>Devizové kurzy ve standardu zlaté mince</vt:lpstr>
      <vt:lpstr>Price-specie-flow mechanism</vt:lpstr>
      <vt:lpstr>Centrální banky a zlatý standard</vt:lpstr>
      <vt:lpstr>Výsledky zlatého standardu</vt:lpstr>
      <vt:lpstr>Výsledky zlatého standardu</vt:lpstr>
      <vt:lpstr>Historický vývoj ceny zlata</vt:lpstr>
      <vt:lpstr>Historický vývoj ceny zlata</vt:lpstr>
      <vt:lpstr>Meziválečné období a mezinárodní měnový systém</vt:lpstr>
      <vt:lpstr>Snahy o návrat zlatého standardu</vt:lpstr>
      <vt:lpstr>Snahy o návrat zlatého standardu</vt:lpstr>
      <vt:lpstr>Velká hospodářská deprese</vt:lpstr>
      <vt:lpstr>Velká hospodářská deprese</vt:lpstr>
      <vt:lpstr>Změny průmyslové produkce a indexu velkoobchodních cen (1929-1935)</vt:lpstr>
      <vt:lpstr>Konference v Bretton Woods</vt:lpstr>
      <vt:lpstr>Konference v Bretton Woods</vt:lpstr>
      <vt:lpstr>Závěry konference v Bretton Woods</vt:lpstr>
      <vt:lpstr>Fungování Brettonwoodského systému</vt:lpstr>
      <vt:lpstr>Fungování BW systému – období 1946 - 1958</vt:lpstr>
      <vt:lpstr>Fungování BW systému – období 1946 - 1958</vt:lpstr>
      <vt:lpstr>Fungování BW systému – období 1946 - 1958</vt:lpstr>
      <vt:lpstr>Fungování BW systému – období 1959 – 1967 </vt:lpstr>
      <vt:lpstr>Triffinovo dilema (paradox)</vt:lpstr>
      <vt:lpstr>Smithsoniánská dohoda</vt:lpstr>
      <vt:lpstr>Konec Brettonwoodského systému</vt:lpstr>
      <vt:lpstr>Post Brettonwoodský systém</vt:lpstr>
      <vt:lpstr>Post Brettonwoodský systém</vt:lpstr>
      <vt:lpstr>Současný mezinárodní měnový systém</vt:lpstr>
      <vt:lpstr>Současný mezinárodní měnový systém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153</cp:revision>
  <dcterms:created xsi:type="dcterms:W3CDTF">2016-07-06T15:42:34Z</dcterms:created>
  <dcterms:modified xsi:type="dcterms:W3CDTF">2021-10-11T19:30:46Z</dcterms:modified>
</cp:coreProperties>
</file>