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5" r:id="rId2"/>
    <p:sldId id="274" r:id="rId3"/>
    <p:sldId id="306" r:id="rId4"/>
    <p:sldId id="266" r:id="rId5"/>
    <p:sldId id="267" r:id="rId6"/>
    <p:sldId id="270" r:id="rId7"/>
    <p:sldId id="273" r:id="rId8"/>
    <p:sldId id="275" r:id="rId9"/>
    <p:sldId id="271" r:id="rId10"/>
    <p:sldId id="276" r:id="rId11"/>
    <p:sldId id="277" r:id="rId12"/>
    <p:sldId id="278" r:id="rId13"/>
    <p:sldId id="279" r:id="rId14"/>
    <p:sldId id="280" r:id="rId15"/>
    <p:sldId id="307" r:id="rId16"/>
    <p:sldId id="281" r:id="rId17"/>
    <p:sldId id="308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5" r:id="rId31"/>
    <p:sldId id="296" r:id="rId32"/>
    <p:sldId id="297" r:id="rId33"/>
    <p:sldId id="300" r:id="rId34"/>
    <p:sldId id="301" r:id="rId35"/>
    <p:sldId id="302" r:id="rId36"/>
    <p:sldId id="304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434" autoAdjust="0"/>
  </p:normalViewPr>
  <p:slideViewPr>
    <p:cSldViewPr>
      <p:cViewPr varScale="1">
        <p:scale>
          <a:sx n="91" d="100"/>
          <a:sy n="91" d="100"/>
        </p:scale>
        <p:origin x="79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650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73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65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89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20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81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91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042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180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941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52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773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703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701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236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12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76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6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52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741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052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79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054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55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606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1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264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18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11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24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08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48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87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06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651870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7416824" cy="363689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 smtClean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160000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měnový fond</a:t>
            </a:r>
          </a:p>
          <a:p>
            <a:pPr marL="0" indent="0" algn="ctr">
              <a:buNone/>
            </a:pPr>
            <a:endParaRPr lang="en-AU" altLang="cs-CZ" sz="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měnový fond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Členská kvóta a hlasovací právo	</a:t>
            </a:r>
            <a:r>
              <a:rPr lang="cs-CZ" dirty="0" smtClean="0"/>
              <a:t>     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Stanovena při vstupu každé země podle hlavních ukazatelů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HDP (váha 50 %)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Otevřenost ekonomiky (váha 30 %)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Variabilita ekonomiky (váha 15 %)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Devizové rezervy (váha 5 %)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Kvóta určuje hlasovací právo i přístup ke zdrojům MMF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25 % kvóty splaceno ve světových měnách, 75 % </a:t>
            </a:r>
            <a:b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národní měně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stát má 750 hlasů (bylo 250) a za každých 100 tis  SDR splacené kvóty jeden hlas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Reforma členských kvót MMF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krok v září 2006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Ad hoc zvýšení kvóty Číně, Koreji, Mexiku a Turecku </a:t>
            </a:r>
          </a:p>
          <a:p>
            <a:pPr marL="273044" indent="-273044">
              <a:buClr>
                <a:schemeClr val="tx1"/>
              </a:buClr>
              <a:buSzPct val="95000"/>
              <a:buFont typeface="Wingdings 2" pitchFamily="18" charset="2"/>
              <a:buChar char=""/>
            </a:pPr>
            <a:endParaRPr lang="cs-CZ" sz="1400" dirty="0"/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/>
              <a:t>Komplexní reforma v dubnu 2008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Nový jednodušší způsob stanovení kvóty pomocí jedné rovnice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Ad hoc zvýšení kvóty 54 podhodnoceným zemím </a:t>
            </a:r>
          </a:p>
          <a:p>
            <a:pPr lvl="2">
              <a:buClr>
                <a:schemeClr val="tx1"/>
              </a:buClr>
              <a:buSzPct val="95000"/>
            </a:pPr>
            <a:r>
              <a:rPr lang="cs-CZ" dirty="0"/>
              <a:t>Korea +106 %, Singapur +63 %, Turecko +51 %, Čína +50 %, Indie +40 %, … 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Trojnásobné zvýšení základních hlasovacích práv  -&gt; zvýšení poměrné síly chudých zemí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Zajištění finančních prostředků pro dalšího alternujícího výkonného ředitele z africké země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Pravidelné úpravy kvóty a hlasovacích práv v pětiletém cyklu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1839"/>
            <a:ext cx="7416824" cy="65171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  <a:cs typeface="Arial" pitchFamily="34" charset="0"/>
              </a:rPr>
              <a:t>Výsledky reformy členských kvót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0671"/>
            <a:ext cx="5724636" cy="20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0671"/>
            <a:ext cx="2664296" cy="20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 smtClean="0">
                <a:cs typeface="Arial" pitchFamily="34" charset="0"/>
              </a:rPr>
              <a:t>Členská kvóta a hlasovací právo vybraných zemí (2010)</a:t>
            </a:r>
            <a:endParaRPr lang="cs-CZ" dirty="0"/>
          </a:p>
        </p:txBody>
      </p:sp>
      <p:pic>
        <p:nvPicPr>
          <p:cNvPr id="21" name="Obrázek 2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843558"/>
            <a:ext cx="6012668" cy="38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>
                <a:cs typeface="Arial" pitchFamily="34" charset="0"/>
              </a:rPr>
              <a:t>Členská kvóta a hlasovací právo vybraných zemí (</a:t>
            </a:r>
            <a:r>
              <a:rPr lang="cs-CZ" dirty="0" smtClean="0">
                <a:cs typeface="Arial" pitchFamily="34" charset="0"/>
              </a:rPr>
              <a:t>2013)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43558"/>
            <a:ext cx="60846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>
                <a:cs typeface="Arial" pitchFamily="34" charset="0"/>
              </a:rPr>
              <a:t>Členská kvóta a hlasovací právo vybraných zemí (</a:t>
            </a:r>
            <a:r>
              <a:rPr lang="cs-CZ" dirty="0" smtClean="0">
                <a:cs typeface="Arial" pitchFamily="34" charset="0"/>
              </a:rPr>
              <a:t>2020)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38401"/>
              </p:ext>
            </p:extLst>
          </p:nvPr>
        </p:nvGraphicFramePr>
        <p:xfrm>
          <a:off x="395537" y="987570"/>
          <a:ext cx="7272806" cy="3600396"/>
        </p:xfrm>
        <a:graphic>
          <a:graphicData uri="http://schemas.openxmlformats.org/drawingml/2006/table">
            <a:tbl>
              <a:tblPr firstRow="1" firstCol="1" bandRow="1"/>
              <a:tblGrid>
                <a:gridCol w="1904242">
                  <a:extLst>
                    <a:ext uri="{9D8B030D-6E8A-4147-A177-3AD203B41FA5}">
                      <a16:colId xmlns:a16="http://schemas.microsoft.com/office/drawing/2014/main" val="1802606604"/>
                    </a:ext>
                  </a:extLst>
                </a:gridCol>
                <a:gridCol w="1342141">
                  <a:extLst>
                    <a:ext uri="{9D8B030D-6E8A-4147-A177-3AD203B41FA5}">
                      <a16:colId xmlns:a16="http://schemas.microsoft.com/office/drawing/2014/main" val="85657177"/>
                    </a:ext>
                  </a:extLst>
                </a:gridCol>
                <a:gridCol w="1342141">
                  <a:extLst>
                    <a:ext uri="{9D8B030D-6E8A-4147-A177-3AD203B41FA5}">
                      <a16:colId xmlns:a16="http://schemas.microsoft.com/office/drawing/2014/main" val="1172501036"/>
                    </a:ext>
                  </a:extLst>
                </a:gridCol>
                <a:gridCol w="1342141">
                  <a:extLst>
                    <a:ext uri="{9D8B030D-6E8A-4147-A177-3AD203B41FA5}">
                      <a16:colId xmlns:a16="http://schemas.microsoft.com/office/drawing/2014/main" val="2495773334"/>
                    </a:ext>
                  </a:extLst>
                </a:gridCol>
                <a:gridCol w="1342141">
                  <a:extLst>
                    <a:ext uri="{9D8B030D-6E8A-4147-A177-3AD203B41FA5}">
                      <a16:colId xmlns:a16="http://schemas.microsoft.com/office/drawing/2014/main" val="2703735956"/>
                    </a:ext>
                  </a:extLst>
                </a:gridCol>
              </a:tblGrid>
              <a:tr h="2117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země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kvóta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hlasovací síla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9497"/>
                  </a:ext>
                </a:extLst>
              </a:tr>
              <a:tr h="211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mil. SDR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z celku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hlasů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z celku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395772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82 994,2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831 407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839983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Japonsko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30 820,5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309 670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089001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Čína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30 482,9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306 294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681499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Německo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26 634,4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267 809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466258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20 155,1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203 016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465812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Velká Británie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20 155,1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203 016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20724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Itálie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152 165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554233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13 114,4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132 609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24030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12 903,7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130 502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074581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Brazílie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11 042,0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111 885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829567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4 095,4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85239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2 180,2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23 268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23445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Maďarsko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1 940,0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20 866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39896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1 001,0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11 476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157790"/>
                  </a:ext>
                </a:extLst>
              </a:tr>
              <a:tr h="21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475 723,7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5 034 311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2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14.  Globální revize členských kvót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506376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Schválena Radou guvernérů 15/12/2010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Staví na reformách z roku 2008, čeká se na schválení 85 % kvalifikovanou většinou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Navýšení členských kvót o 100 % (z 238,4 mld.  SDR na 476,8 mld.  SDR)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Přesun více než 6 % kvót na podhodnocené rozvíjející se ekonomiky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Čína se stane 3  největším akcionářem a celkem čtyři dynamicky se rozvíjející země  (Brazílie, Čína, India a Rusko) budou mezi 10 největšími akcionáři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Zachování kvóty a hlasovacího práva pro nejchudší země </a:t>
            </a:r>
            <a:endParaRPr lang="cs-CZ" dirty="0" smtClean="0"/>
          </a:p>
          <a:p>
            <a:pPr marL="457188" lvl="1" indent="0">
              <a:buClr>
                <a:schemeClr val="tx1"/>
              </a:buClr>
              <a:buSzPct val="95000"/>
              <a:buNone/>
            </a:pPr>
            <a:endParaRPr lang="cs-CZ" dirty="0"/>
          </a:p>
          <a:p>
            <a:pPr marL="342900" lvl="0" indent="-342900" defTabSz="914400">
              <a:buClr>
                <a:srgbClr val="30787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lednu 2016 dokončená 14. globální revize členských kvót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8" lvl="1" indent="0">
              <a:buClr>
                <a:schemeClr val="tx1"/>
              </a:buClr>
              <a:buSzPct val="95000"/>
              <a:buNone/>
            </a:pPr>
            <a:endParaRPr lang="sk-SK" dirty="0" smtClean="0"/>
          </a:p>
          <a:p>
            <a:pPr marL="457188" lvl="1" indent="0">
              <a:buClr>
                <a:schemeClr val="tx1"/>
              </a:buClr>
              <a:buSzPct val="95000"/>
              <a:buNone/>
            </a:pPr>
            <a:endParaRPr lang="cs-CZ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dirty="0"/>
              <a:t>Navyšování členských kvót MMF (1948-2016)	     		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5616624" cy="3283688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Cizí zdroje MMF</a:t>
            </a:r>
            <a:r>
              <a:rPr lang="cs-CZ" sz="2700" dirty="0"/>
              <a:t>	     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MMF si dosud nikdy nevypůjčil zdroje od soukromých věřitelů na světových trzích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od oficiálních věřitelů (vlády, CB, rozvojové agentury)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General </a:t>
            </a:r>
            <a:r>
              <a:rPr lang="cs-CZ" dirty="0" err="1"/>
              <a:t>Agreements</a:t>
            </a:r>
            <a:r>
              <a:rPr lang="cs-CZ" dirty="0"/>
              <a:t> to </a:t>
            </a:r>
            <a:r>
              <a:rPr lang="cs-CZ" dirty="0" err="1"/>
              <a:t>Borrow</a:t>
            </a:r>
            <a:r>
              <a:rPr lang="cs-CZ" dirty="0"/>
              <a:t> (1962) </a:t>
            </a:r>
          </a:p>
          <a:p>
            <a:pPr lvl="2">
              <a:buClr>
                <a:schemeClr val="tx1"/>
              </a:buClr>
              <a:buSzPct val="95000"/>
            </a:pPr>
            <a:r>
              <a:rPr lang="cs-CZ" dirty="0"/>
              <a:t>Možnost vypůjčit si od 11 vyspělých zemí 17 + 1,5 </a:t>
            </a:r>
            <a:r>
              <a:rPr lang="cs-CZ" dirty="0" smtClean="0"/>
              <a:t>mld.  </a:t>
            </a:r>
            <a:r>
              <a:rPr lang="cs-CZ" dirty="0"/>
              <a:t>SDR </a:t>
            </a:r>
          </a:p>
          <a:p>
            <a:pPr lvl="2">
              <a:buClr>
                <a:schemeClr val="tx1"/>
              </a:buClr>
              <a:buSzPct val="95000"/>
            </a:pPr>
            <a:r>
              <a:rPr lang="cs-CZ" dirty="0"/>
              <a:t>Pravidelná revize a obnova zdrojů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(1995)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Celkový objem 34 </a:t>
            </a:r>
            <a:r>
              <a:rPr lang="cs-CZ" dirty="0" smtClean="0"/>
              <a:t>mld.  </a:t>
            </a:r>
            <a:r>
              <a:rPr lang="cs-CZ" dirty="0"/>
              <a:t>SDR od 25 vyspělých zemí </a:t>
            </a:r>
            <a:endParaRPr lang="cs-CZ" dirty="0" smtClean="0"/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K dohodě přistoupili další </a:t>
            </a:r>
            <a:r>
              <a:rPr lang="cs-CZ" dirty="0" smtClean="0"/>
              <a:t>účastníci – v současnosti </a:t>
            </a:r>
            <a:r>
              <a:rPr lang="cs-CZ" dirty="0"/>
              <a:t>celkem 40. Na období </a:t>
            </a:r>
            <a:r>
              <a:rPr lang="cs-CZ" dirty="0" smtClean="0"/>
              <a:t>2021-2025 - navýšen </a:t>
            </a:r>
            <a:r>
              <a:rPr lang="cs-CZ" dirty="0"/>
              <a:t>celkový objem dostupných finančních prostředků na 365 mld. SDR.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Největší věřitelé: USA, Japonsko, Německo, Francie, Itálie, Saudská Arábie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19" y="267494"/>
            <a:ext cx="7811393" cy="363689"/>
          </a:xfrm>
        </p:spPr>
        <p:txBody>
          <a:bodyPr>
            <a:noAutofit/>
          </a:bodyPr>
          <a:lstStyle/>
          <a:p>
            <a:r>
              <a:rPr lang="cs-CZ" dirty="0" smtClean="0"/>
              <a:t>Doplnění zdrojů během globální finanční krize</a:t>
            </a:r>
            <a:r>
              <a:rPr lang="cs-CZ" sz="2200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G-20 přislíbily v dubnu 2009 poskytnout MMF až 750 mld.  USD na posílení úvěrové kapacity v krizovém období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Japonsko 100 mld.  USD		Rusko až 10 mld.  USD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EU 178 mld.  USD		   	Čína až 50 mld.  USD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Norsko 4,5 mld.  USD			Brazílie až 10 mld.  USD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Kanada 10 mld.  USD			Indie až 10 mld.  USD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Švýcarsko 10 mld.  USD		Singapur 1,5 mld.  USD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USA 100 mld.  USD			Čile 1,6 mld.  USD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Korea 10 mld.  USD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Austrálie 5,7 mld.  USD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20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Vznik MMF	     		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4" name="Zástupný symbol pro obsah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/>
              <a:t>Brettonwoodská instituce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/>
              <a:t>Vznik 27/12/1945 – podepsány Články dohody zástupci 29 zemí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/>
              <a:t>Březen 1946 – inaugurační zasedání Rady guvernérů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/>
              <a:t>Začátek činnosti 01/03/1947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/>
              <a:t>První finanční operace 01/04/1947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Zlato a MMF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938424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MMF jako třetí největší držitel zlata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90,5 mil  trojských uncí (2814 metráků) = 72,3 mld. </a:t>
            </a:r>
            <a:r>
              <a:rPr lang="cs-CZ" dirty="0" smtClean="0"/>
              <a:t>USD </a:t>
            </a:r>
            <a:r>
              <a:rPr lang="cs-CZ" dirty="0"/>
              <a:t>v tržních cenách, 3,2 mld.  USD účetní hodnota)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z počátku činnosti (25 % kvóty se splácelo ve zlatě)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operací se zlatem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Prodej na základě běžných cen na trhu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Lze přijmout zlato ke snížení závazků vůči MMF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Nelze provádět swapy, půjčky či zástavy zlata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MMF nemá oprávnění nakupovat zlato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zlata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Pro zvýhodněné operace v rámci PRGF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Příspěvek MMF do iniciativy HIPC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Prodej zlata </a:t>
            </a:r>
            <a:r>
              <a:rPr lang="cs-CZ" dirty="0"/>
              <a:t>MMF </a:t>
            </a:r>
            <a:r>
              <a:rPr lang="cs-CZ" dirty="0" smtClean="0"/>
              <a:t>– Září 2009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Rozhodnutí Rady výkonných ředitelů prodat</a:t>
            </a:r>
            <a:b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12,97 milionu uncí zlata (1/8 zlata v držbě)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nový model příjmů MMF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Výnosy z prodeje mají rovněž podpořit</a:t>
            </a:r>
            <a:b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úvěrovou kapacitu MMF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v souladu s dohodou centrálních</a:t>
            </a:r>
            <a:b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o pozvolném prodeji zlatých rezerv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Čína jako hlavní zájemce o koupi celého objemu prodávaného zlata MMF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11 2009 MMF prodal více než polovinu objemu mimo oficiální trh třem centrálním bankám (Indie, Mauricius, Sri Lanka)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Zbytek průběžně prodáván na trhu tak, aby nedošlo k ovlivnění tržní ceny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118"/>
            <a:ext cx="2160240" cy="180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Prodej zlata </a:t>
            </a:r>
            <a:r>
              <a:rPr lang="cs-CZ" sz="2700" dirty="0"/>
              <a:t>MMF </a:t>
            </a:r>
            <a:r>
              <a:rPr lang="cs-CZ" sz="2700" dirty="0" smtClean="0"/>
              <a:t>– 2010-2012</a:t>
            </a:r>
            <a:r>
              <a:rPr lang="cs-CZ" sz="2700" dirty="0"/>
              <a:t>	     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Rozhodnutí Rady výkonných ředitelů v únoru 2010 zahájit prodej zlata na trhu (191,3 tun)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Únor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– Rada výkonných ředitelů schválila rozdělení 700 mil  SDR z výnosů z prodeje zlata, přičemž 90 % bylo umístěno do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Growth Trust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Září 2012 - Rada výkonných ředitelů schválila rozdělení 1750 mil  SDR z výnosů z prodeje zlata, přičemž 94 % bylo umístěno do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Growth Trust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operace zajistily finanční stabilitu PRGT a jeho roční úvěrovou kapacitu 1,25 mld.  SDR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Zvláštní práva čerpání</a:t>
            </a:r>
            <a:r>
              <a:rPr lang="cs-CZ" sz="2700" dirty="0"/>
              <a:t>	     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Podstata činnosti MMF v oblasti světové likvidity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Rozhodnutí o vzniku SDR: 1967 – Rio de </a:t>
            </a:r>
            <a:r>
              <a:rPr lang="cs-CZ" dirty="0" err="1"/>
              <a:t>Janeiro</a:t>
            </a:r>
            <a:r>
              <a:rPr lang="cs-CZ" dirty="0"/>
              <a:t>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SDR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Emise v jednotlivých tranších podle potřeb světové ekonomiky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Do roku 2009 celkem 21,4 mld.  SDR v šesti emisích, od roku 2009-10 růst až na 204,1 mld.  SDR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SDR deponována na účtech a používána v operacích členů MMF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použití SDR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Vyrovnávání sald platebních bilancí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Operace na základě dohody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Operace mezi členy a MMF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SDR jako zúčtovací jednotka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Hodnota</a:t>
            </a:r>
            <a:r>
              <a:rPr lang="cs-CZ" dirty="0" smtClean="0"/>
              <a:t> SDR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1967: stejná hodnota jako USD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července 1974: hodnota dle metody standardního koše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konce 1980 koš 16 měn zemí s podílem vyšším než 1 % na světovém obchodu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1981 koš 5 měn (USD, DEM, JPY, GBP, FRF) s pravidelnou aktualizací co 5 let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ledna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EUR nahradilo DEM a FRF dle fixních poměru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ledna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 zrušeno „markové“ a „frankové“ euro, zavedeno pouze jedno EUR a počet měn snížen na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čtyři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1. října 2016 doplněn čínský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Výpočet hodnoty SDR k 5/10/2020</a:t>
            </a:r>
            <a:r>
              <a:rPr lang="cs-CZ" sz="2700" dirty="0"/>
              <a:t>	</a:t>
            </a:r>
            <a:r>
              <a:rPr lang="cs-CZ" dirty="0"/>
              <a:t>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95239"/>
              </p:ext>
            </p:extLst>
          </p:nvPr>
        </p:nvGraphicFramePr>
        <p:xfrm>
          <a:off x="467544" y="1131592"/>
          <a:ext cx="7200799" cy="3312363"/>
        </p:xfrm>
        <a:graphic>
          <a:graphicData uri="http://schemas.openxmlformats.org/drawingml/2006/table">
            <a:tbl>
              <a:tblPr firstRow="1" firstCol="1" bandRow="1"/>
              <a:tblGrid>
                <a:gridCol w="1413163">
                  <a:extLst>
                    <a:ext uri="{9D8B030D-6E8A-4147-A177-3AD203B41FA5}">
                      <a16:colId xmlns:a16="http://schemas.microsoft.com/office/drawing/2014/main" val="3307647641"/>
                    </a:ext>
                  </a:extLst>
                </a:gridCol>
                <a:gridCol w="1466490">
                  <a:extLst>
                    <a:ext uri="{9D8B030D-6E8A-4147-A177-3AD203B41FA5}">
                      <a16:colId xmlns:a16="http://schemas.microsoft.com/office/drawing/2014/main" val="991479935"/>
                    </a:ext>
                  </a:extLst>
                </a:gridCol>
                <a:gridCol w="1440660">
                  <a:extLst>
                    <a:ext uri="{9D8B030D-6E8A-4147-A177-3AD203B41FA5}">
                      <a16:colId xmlns:a16="http://schemas.microsoft.com/office/drawing/2014/main" val="2691051402"/>
                    </a:ext>
                  </a:extLst>
                </a:gridCol>
                <a:gridCol w="1439826">
                  <a:extLst>
                    <a:ext uri="{9D8B030D-6E8A-4147-A177-3AD203B41FA5}">
                      <a16:colId xmlns:a16="http://schemas.microsoft.com/office/drawing/2014/main" val="1811919670"/>
                    </a:ext>
                  </a:extLst>
                </a:gridCol>
                <a:gridCol w="1440660">
                  <a:extLst>
                    <a:ext uri="{9D8B030D-6E8A-4147-A177-3AD203B41FA5}">
                      <a16:colId xmlns:a16="http://schemas.microsoft.com/office/drawing/2014/main" val="1754175687"/>
                    </a:ext>
                  </a:extLst>
                </a:gridCol>
              </a:tblGrid>
              <a:tr h="110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jednotek měny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devizový kurz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ekvivalent </a:t>
                      </a:r>
                      <a:b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USD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procentní změna od předchozí hodnoty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44210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čínský juan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6,73800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0,150994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080926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0,38671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0,454481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315062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japonský jen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105,64500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0,112641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-0,435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220914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britská libra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0,085946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1,29475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0,111279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567477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americký dolar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0,58252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0,582520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05824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1,411915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965396"/>
                  </a:ext>
                </a:extLst>
              </a:tr>
              <a:tr h="27603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USD 1 = SDR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0,708258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-0,130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225596"/>
                  </a:ext>
                </a:extLst>
              </a:tr>
              <a:tr h="27603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SDR 1 = USD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1,411910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92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Výpočet úrokové sazby SDR</a:t>
            </a:r>
            <a:r>
              <a:rPr lang="cs-CZ" sz="2700" dirty="0"/>
              <a:t> </a:t>
            </a:r>
            <a:r>
              <a:rPr lang="cs-CZ" sz="2700" dirty="0" smtClean="0"/>
              <a:t>k 5/10/2020</a:t>
            </a:r>
            <a:r>
              <a:rPr lang="cs-CZ" dirty="0"/>
              <a:t>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45908"/>
              </p:ext>
            </p:extLst>
          </p:nvPr>
        </p:nvGraphicFramePr>
        <p:xfrm>
          <a:off x="467544" y="987570"/>
          <a:ext cx="7200799" cy="3240368"/>
        </p:xfrm>
        <a:graphic>
          <a:graphicData uri="http://schemas.openxmlformats.org/drawingml/2006/table">
            <a:tbl>
              <a:tblPr firstRow="1" firstCol="1" bandRow="1"/>
              <a:tblGrid>
                <a:gridCol w="1413163">
                  <a:extLst>
                    <a:ext uri="{9D8B030D-6E8A-4147-A177-3AD203B41FA5}">
                      <a16:colId xmlns:a16="http://schemas.microsoft.com/office/drawing/2014/main" val="1489992182"/>
                    </a:ext>
                  </a:extLst>
                </a:gridCol>
                <a:gridCol w="1466490">
                  <a:extLst>
                    <a:ext uri="{9D8B030D-6E8A-4147-A177-3AD203B41FA5}">
                      <a16:colId xmlns:a16="http://schemas.microsoft.com/office/drawing/2014/main" val="3678970189"/>
                    </a:ext>
                  </a:extLst>
                </a:gridCol>
                <a:gridCol w="1440660">
                  <a:extLst>
                    <a:ext uri="{9D8B030D-6E8A-4147-A177-3AD203B41FA5}">
                      <a16:colId xmlns:a16="http://schemas.microsoft.com/office/drawing/2014/main" val="864656410"/>
                    </a:ext>
                  </a:extLst>
                </a:gridCol>
                <a:gridCol w="1439826">
                  <a:extLst>
                    <a:ext uri="{9D8B030D-6E8A-4147-A177-3AD203B41FA5}">
                      <a16:colId xmlns:a16="http://schemas.microsoft.com/office/drawing/2014/main" val="3052661624"/>
                    </a:ext>
                  </a:extLst>
                </a:gridCol>
                <a:gridCol w="1440660">
                  <a:extLst>
                    <a:ext uri="{9D8B030D-6E8A-4147-A177-3AD203B41FA5}">
                      <a16:colId xmlns:a16="http://schemas.microsoft.com/office/drawing/2014/main" val="126018807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jednotek měny (A)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devizový kurz vůči SDR (B)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úroková sazba (C)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výsledek (A)*(B)*(C)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038110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čínský juan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0,104159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2,321300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496076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0,38671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0,831867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-0,594620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-0,1913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178691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japonský jen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0,00671826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-0,177000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12837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britská libra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0,085946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0,915621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-0,019482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421838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americký dolar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0,58252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0,709179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063723"/>
                  </a:ext>
                </a:extLst>
              </a:tr>
              <a:tr h="32403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750695"/>
                  </a:ext>
                </a:extLst>
              </a:tr>
              <a:tr h="32403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 pro SDR úrokovou sazbu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679306"/>
                  </a:ext>
                </a:extLst>
              </a:tr>
              <a:tr h="32403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SDR úroková sazba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9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1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Klasifikace devizových režimů podle </a:t>
            </a:r>
            <a:r>
              <a:rPr lang="cs-CZ" sz="2700" dirty="0" smtClean="0"/>
              <a:t>MMF</a:t>
            </a:r>
            <a:r>
              <a:rPr lang="cs-CZ" sz="2700" dirty="0"/>
              <a:t>	</a:t>
            </a:r>
            <a:r>
              <a:rPr lang="cs-CZ" dirty="0"/>
              <a:t>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1"/>
            <a:ext cx="7218344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tender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 zemi koluje měna jiného státu nebo země je součástí měnové unie s jednotnou měnou 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systém měnového výboru 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pevné zavěšení národní měny na některou z hlavních měn nebo koš měn s povolenou fluktuací kurzu ± </a:t>
            </a:r>
            <a:b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1 % okolo centrální parity 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Pegged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pevné zavěšení národní měny s povolenou fluktuací kurzu okolo centrální parity větší než ± 1 % 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Crawling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periodické přizpůsobování devizového kurzu v malých předem určených krocích 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crawling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devizový kurz je udržován v jistém rozmezí okolo periodicky a v předem určených krocích přizpůsobované centrální parity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preannounced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řízený pohyblivý devizový kurz bez předem stanovené cesty vývoje 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</a:t>
            </a:r>
            <a:r>
              <a:rPr lang="cs-CZ" sz="15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čistý (neřízený) plovoucí devizový kurz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Východiska pro volbu devizového režimu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Správná volba důležitá pro tranzitivní či rozvíjející se ekonomiky (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Specifické aspekty pro země vstupující do EU s výhledem na členství v EMU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faktory: strukturální charakteristiky země, historické aspekty, citlivost subjektů na volatilitu kurzu, věrohodnost měnové politiky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Významný vliv kapitálových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pohybů  nutnost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koordinace s přístupem vůči jejich liberalizaci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regulaci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Fixní </a:t>
            </a:r>
            <a:r>
              <a:rPr lang="cs-CZ" sz="2700" dirty="0" smtClean="0"/>
              <a:t>vs. plovoucí (1)</a:t>
            </a:r>
            <a:r>
              <a:rPr lang="cs-CZ" dirty="0"/>
              <a:t>	 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794408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Absolutní nepoužitelnost hybridních devizových režimů </a:t>
            </a:r>
            <a:b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(masivní kapitálové toky)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Nutnost bránit centrální paritu intervencemi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Špatně odhadnutelná míra pohybů v posuvném zavěšení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Neefektivita neustálých intervencí v řízeném </a:t>
            </a:r>
            <a:r>
              <a:rPr lang="cs-CZ" dirty="0" err="1"/>
              <a:t>floatingu</a:t>
            </a:r>
            <a:r>
              <a:rPr lang="cs-CZ" dirty="0"/>
              <a:t>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Optimálním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řešením jsou extrémní varianty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Absolutní fixace (měnový výbor)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Opuštění národní měny (dolarizace, </a:t>
            </a:r>
            <a:r>
              <a:rPr lang="cs-CZ" dirty="0" err="1"/>
              <a:t>euroizace</a:t>
            </a:r>
            <a:r>
              <a:rPr lang="cs-CZ" dirty="0"/>
              <a:t>)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Neřízený </a:t>
            </a:r>
            <a:r>
              <a:rPr lang="cs-CZ" dirty="0" err="1"/>
              <a:t>floating</a:t>
            </a:r>
            <a:r>
              <a:rPr lang="cs-CZ" dirty="0"/>
              <a:t>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nutného a potřebného stupně autonomie měnové politiky a dle její věrohodnosti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Původní úkoly MMF</a:t>
            </a: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dirty="0" smtClean="0">
                <a:solidFill>
                  <a:srgbClr val="000000"/>
                </a:solidFill>
              </a:rPr>
              <a:t>     </a:t>
            </a:r>
            <a:r>
              <a:rPr lang="cs-CZ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938424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mezinárodní měnovou spolupráci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Usnadňovat rozmach a vyrovnaný růst mezinárodního obchodu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stabilitu měn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Napomáhat zřizování multilaterálních platebních a zúčtovacích systémů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Zpřístupnit zdroje MMF zemím v problémech platební bilance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Zkrátit a zmírnit nerovnováhu platební bilance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Fixní vs. plovoucí (2)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Extrémní fixace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Dodá stabilitu a důvěryhodnost v rozvráceném období po krizi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Pozitivně působí na snižování inflace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Omezuje riziko spekulativních útoků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Vyžaduje flexibilní reálnou ekonomiku (trh práce, zboží) a efektivní, produktivní a konkurenceschopné podniky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Nutná zdravá fiskální politika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Extrémní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Umožňuje provádět autonomní měnovou politiku a aktivně ovlivňovat ekonomický vývoj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Pomáhá vyrovnávat dopady vnějších šoků na ekonomiku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Nutná věrohodná měnová politika a stabilní míra inflace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/>
              <a:t>Atributy ideální měny </a:t>
            </a:r>
            <a:r>
              <a:rPr lang="cs-CZ" dirty="0" smtClean="0"/>
              <a:t>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 devizového kurzu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Hodnota měny by měla být ve vztahu k ostatním měnám fixována, čímž by obchodníci a investoři měli jistotu ohledně vývoje kurzu v současnosti a blízké budoucnosti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Plná finanční integrace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Je umožněna absolutní volnost kapitálových toků, takže obchodníci a investoři mohou volně a bez problémů přesouvat finanční prostředky mezi zeměmi a reagovat tak změny v ohodnocení rizika či očekávaného zisku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Monetární nezávislost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Nastavení domácí měnové politiky včetně úrokových sazeb je zcela nezávislé a umožňuje tak účinné ovlivňování inflace a hospodářského vývoje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Atributy ideální měny (2)</a:t>
            </a:r>
            <a:r>
              <a:rPr lang="cs-CZ" dirty="0"/>
              <a:t>	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7" y="1131590"/>
            <a:ext cx="4267727" cy="3024336"/>
          </a:xfrm>
          <a:prstGeom prst="rect">
            <a:avLst/>
          </a:prstGeom>
        </p:spPr>
      </p:pic>
      <p:sp>
        <p:nvSpPr>
          <p:cNvPr id="43" name="Zástupný symbol pro obsah 2"/>
          <p:cNvSpPr txBox="1">
            <a:spLocks/>
          </p:cNvSpPr>
          <p:nvPr/>
        </p:nvSpPr>
        <p:spPr>
          <a:xfrm>
            <a:off x="809328" y="1131590"/>
            <a:ext cx="3474640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95000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může dosáhnout pouze dvou atributů najednou  Pokud například země usiluje</a:t>
            </a:r>
            <a:b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dosažení monetární nezávislosti a plné finanční integrace , nemůže současně</a:t>
            </a:r>
            <a:b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dosáhnout stabilitu devizového kurzu </a:t>
            </a:r>
          </a:p>
        </p:txBody>
      </p:sp>
    </p:spTree>
    <p:extLst>
      <p:ext uri="{BB962C8B-B14F-4D97-AF65-F5344CB8AC3E}">
        <p14:creationId xmlns:p14="http://schemas.microsoft.com/office/powerpoint/2010/main" val="21383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/>
          <a:lstStyle/>
          <a:p>
            <a:r>
              <a:rPr lang="cs-CZ" dirty="0" smtClean="0"/>
              <a:t>Historie vztahů MMF a Česka	     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Československo – zakládající člen MMF </a:t>
            </a:r>
          </a:p>
          <a:p>
            <a:r>
              <a:rPr lang="cs-CZ" dirty="0" smtClean="0"/>
              <a:t>Vyloučení z MMF v roce 1954 </a:t>
            </a:r>
          </a:p>
          <a:p>
            <a:pPr lvl="1"/>
            <a:r>
              <a:rPr lang="cs-CZ" dirty="0" smtClean="0"/>
              <a:t>Měnová reforma z roku 1953 provedená bez konzultace s MMF </a:t>
            </a:r>
          </a:p>
          <a:p>
            <a:pPr lvl="1"/>
            <a:r>
              <a:rPr lang="cs-CZ" dirty="0" smtClean="0"/>
              <a:t>Neposkytování statistických dat o vývoji národního hospodářství a devizové politiky </a:t>
            </a:r>
          </a:p>
          <a:p>
            <a:r>
              <a:rPr lang="cs-CZ" dirty="0" smtClean="0"/>
              <a:t>Členství obnoveno v roce 1990 </a:t>
            </a:r>
          </a:p>
          <a:p>
            <a:r>
              <a:rPr lang="cs-CZ" dirty="0" smtClean="0"/>
              <a:t>Od roku 1993 členství přešlo na obě nástupnické země </a:t>
            </a:r>
          </a:p>
          <a:p>
            <a:pPr lvl="1"/>
            <a:r>
              <a:rPr lang="cs-CZ" dirty="0" smtClean="0"/>
              <a:t>Kvóta rozdělena v poměru 2,29 : 1 </a:t>
            </a:r>
          </a:p>
          <a:p>
            <a:pPr lvl="1"/>
            <a:r>
              <a:rPr lang="cs-CZ" dirty="0" smtClean="0"/>
              <a:t>Po nárůstu kvóty činí její aktuální výše 2180,2 mil.  SDR </a:t>
            </a:r>
          </a:p>
          <a:p>
            <a:pPr lvl="1"/>
            <a:r>
              <a:rPr lang="cs-CZ" dirty="0" smtClean="0"/>
              <a:t>Hlasovací síla Česka je 0,46 %</a:t>
            </a:r>
          </a:p>
          <a:p>
            <a:r>
              <a:rPr lang="cs-CZ" dirty="0" smtClean="0"/>
              <a:t>Pohotovostní úvěr Česku v roce 1993 na podporu platební bilance v souvislosti se zavedením vnitřní konvertibility koruny 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Současnost vztahů MMF a Česka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95000"/>
            </a:pPr>
            <a:r>
              <a:rPr lang="cs-CZ" dirty="0"/>
              <a:t>Česko přispívá na rozvojové aktivity MMF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10 mil  SDR na program PRGF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5,7 mil  SDR na iniciativu HIPC </a:t>
            </a:r>
          </a:p>
          <a:p>
            <a:pPr>
              <a:buClr>
                <a:schemeClr val="tx1"/>
              </a:buClr>
              <a:buSzPct val="95000"/>
            </a:pPr>
            <a:endParaRPr lang="cs-CZ" dirty="0"/>
          </a:p>
          <a:p>
            <a:pPr>
              <a:buClr>
                <a:schemeClr val="tx1"/>
              </a:buClr>
              <a:buSzPct val="95000"/>
            </a:pPr>
            <a:r>
              <a:rPr lang="cs-CZ" dirty="0"/>
              <a:t>Současná spolupráce v podobě misí a návštěv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dirty="0"/>
              <a:t>Financial </a:t>
            </a:r>
            <a:r>
              <a:rPr lang="cs-CZ" dirty="0" err="1"/>
              <a:t>Sector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Program </a:t>
            </a:r>
            <a:endParaRPr lang="cs-CZ" dirty="0" smtClean="0"/>
          </a:p>
          <a:p>
            <a:pPr lvl="1">
              <a:buClr>
                <a:schemeClr val="tx1"/>
              </a:buClr>
              <a:buSzPct val="95000"/>
            </a:pPr>
            <a:endParaRPr lang="sk-SK" dirty="0"/>
          </a:p>
          <a:p>
            <a:pPr lvl="0">
              <a:buClr>
                <a:srgbClr val="307871"/>
              </a:buClr>
              <a:buSzPct val="95000"/>
            </a:pPr>
            <a:r>
              <a:rPr lang="cs-CZ" dirty="0"/>
              <a:t>Při posledním navýšení v roce 2016 došlo nárůstu kvóty Česka z 1002,2 mil. SDR na současných 2180,2 mil. SDR, což znamená o 118 %.</a:t>
            </a:r>
            <a:endParaRPr lang="sk-SK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Finanční pozice Česka v MMF k 31/8/2020</a:t>
            </a:r>
            <a:r>
              <a:rPr lang="cs-CZ" sz="2700" dirty="0"/>
              <a:t>	     </a:t>
            </a:r>
            <a:r>
              <a:rPr lang="cs-CZ" dirty="0"/>
              <a:t>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10008"/>
              </p:ext>
            </p:extLst>
          </p:nvPr>
        </p:nvGraphicFramePr>
        <p:xfrm>
          <a:off x="467543" y="843553"/>
          <a:ext cx="7200800" cy="3989807"/>
        </p:xfrm>
        <a:graphic>
          <a:graphicData uri="http://schemas.openxmlformats.org/drawingml/2006/table">
            <a:tbl>
              <a:tblPr/>
              <a:tblGrid>
                <a:gridCol w="2308524">
                  <a:extLst>
                    <a:ext uri="{9D8B030D-6E8A-4147-A177-3AD203B41FA5}">
                      <a16:colId xmlns:a16="http://schemas.microsoft.com/office/drawing/2014/main" val="3448695446"/>
                    </a:ext>
                  </a:extLst>
                </a:gridCol>
                <a:gridCol w="430406">
                  <a:extLst>
                    <a:ext uri="{9D8B030D-6E8A-4147-A177-3AD203B41FA5}">
                      <a16:colId xmlns:a16="http://schemas.microsoft.com/office/drawing/2014/main" val="1851314732"/>
                    </a:ext>
                  </a:extLst>
                </a:gridCol>
                <a:gridCol w="430406">
                  <a:extLst>
                    <a:ext uri="{9D8B030D-6E8A-4147-A177-3AD203B41FA5}">
                      <a16:colId xmlns:a16="http://schemas.microsoft.com/office/drawing/2014/main" val="2130061330"/>
                    </a:ext>
                  </a:extLst>
                </a:gridCol>
                <a:gridCol w="430406">
                  <a:extLst>
                    <a:ext uri="{9D8B030D-6E8A-4147-A177-3AD203B41FA5}">
                      <a16:colId xmlns:a16="http://schemas.microsoft.com/office/drawing/2014/main" val="3741580121"/>
                    </a:ext>
                  </a:extLst>
                </a:gridCol>
                <a:gridCol w="430406">
                  <a:extLst>
                    <a:ext uri="{9D8B030D-6E8A-4147-A177-3AD203B41FA5}">
                      <a16:colId xmlns:a16="http://schemas.microsoft.com/office/drawing/2014/main" val="1982511829"/>
                    </a:ext>
                  </a:extLst>
                </a:gridCol>
                <a:gridCol w="430406">
                  <a:extLst>
                    <a:ext uri="{9D8B030D-6E8A-4147-A177-3AD203B41FA5}">
                      <a16:colId xmlns:a16="http://schemas.microsoft.com/office/drawing/2014/main" val="1287149046"/>
                    </a:ext>
                  </a:extLst>
                </a:gridCol>
                <a:gridCol w="430406">
                  <a:extLst>
                    <a:ext uri="{9D8B030D-6E8A-4147-A177-3AD203B41FA5}">
                      <a16:colId xmlns:a16="http://schemas.microsoft.com/office/drawing/2014/main" val="1503620589"/>
                    </a:ext>
                  </a:extLst>
                </a:gridCol>
                <a:gridCol w="2309840">
                  <a:extLst>
                    <a:ext uri="{9D8B030D-6E8A-4147-A177-3AD203B41FA5}">
                      <a16:colId xmlns:a16="http://schemas.microsoft.com/office/drawing/2014/main" val="3238633482"/>
                    </a:ext>
                  </a:extLst>
                </a:gridCol>
              </a:tblGrid>
              <a:tr h="17257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105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Membership </a:t>
                      </a:r>
                      <a:r>
                        <a:rPr lang="en-US" sz="105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Status:</a:t>
                      </a:r>
                      <a:endParaRPr lang="cs-CZ" sz="105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Joined: January 01, 1993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16785"/>
                  </a:ext>
                </a:extLst>
              </a:tr>
              <a:tr h="2388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General Resources Account: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SDR mil.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Quota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957913"/>
                  </a:ext>
                </a:extLst>
              </a:tr>
              <a:tr h="1725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Quota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2180,2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358341"/>
                  </a:ext>
                </a:extLst>
              </a:tr>
              <a:tr h="2388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IMF’s holdings of currency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1708,2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78,35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54840"/>
                  </a:ext>
                </a:extLst>
              </a:tr>
              <a:tr h="2388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Reserve Tranche Position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472,0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21,65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956086"/>
                  </a:ext>
                </a:extLst>
              </a:tr>
              <a:tr h="2388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SDR Department: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SDR mil.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Allocation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44823"/>
                  </a:ext>
                </a:extLst>
              </a:tr>
              <a:tr h="2388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cumulative allocation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780,20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80066"/>
                  </a:ext>
                </a:extLst>
              </a:tr>
              <a:tr h="1725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Holdings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457,50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58,64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956757"/>
                  </a:ext>
                </a:extLst>
              </a:tr>
              <a:tr h="2388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 Outstanding Purchases and Loans: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44559"/>
                  </a:ext>
                </a:extLst>
              </a:tr>
              <a:tr h="172575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 Latest Financial Arrangements: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38558"/>
                  </a:ext>
                </a:extLst>
              </a:tr>
              <a:tr h="71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approval date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expiration date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approved (SDR mil.)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drawn </a:t>
                      </a:r>
                      <a:b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(SDR mil.)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957673"/>
                  </a:ext>
                </a:extLst>
              </a:tr>
              <a:tr h="35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Stand-by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17, 1993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16, 1994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341766"/>
                  </a:ext>
                </a:extLst>
              </a:tr>
              <a:tr h="172575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VI. Projected Payments to Fund: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27549"/>
                  </a:ext>
                </a:extLst>
              </a:tr>
              <a:tr h="17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95814"/>
                  </a:ext>
                </a:extLst>
              </a:tr>
              <a:tr h="17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cs-CZ" sz="105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48750"/>
                  </a:ext>
                </a:extLst>
              </a:tr>
              <a:tr h="17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Charges/Interest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cs-CZ" sz="105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cs-CZ" sz="105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7" marR="259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3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Současné úkoly MMF</a:t>
            </a: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b="1" dirty="0">
                <a:solidFill>
                  <a:srgbClr val="000000"/>
                </a:solidFill>
              </a:rPr>
              <a:t>     </a:t>
            </a:r>
            <a:r>
              <a:rPr lang="cs-CZ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8010432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změny ve světové ekonomice a mezinárodním měnovém systému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Novely Článků dohod – 1969, 1978, 1992</a:t>
            </a:r>
          </a:p>
          <a:p>
            <a:pPr marL="0" indent="0" defTabSz="914400">
              <a:lnSpc>
                <a:spcPct val="150000"/>
              </a:lnSpc>
              <a:buClr>
                <a:schemeClr val="tx1"/>
              </a:buClr>
              <a:buSzPct val="95000"/>
              <a:buNone/>
            </a:pPr>
            <a:endParaRPr lang="cs-CZ" sz="1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prostředků mezinárodní likvidity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Regulace zahraniční zadluženosti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Prevence a řešení finančních krizí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Výzkumná, informační, poradenská činnost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Organizační struktura MMF</a:t>
            </a:r>
            <a:r>
              <a:rPr lang="cs-CZ" dirty="0">
                <a:solidFill>
                  <a:srgbClr val="000000"/>
                </a:solidFill>
              </a:rPr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7938424" cy="40324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guvernérů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Každý stát zastoupen guvernérem a alternátem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Členské otázky, úprava členských kvót, emise SDR, strategie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výkonných ředitelů (Výkonný výbor)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Na základě reformních opatření přijatých v roce 2016 jsou všichni členové Rady výkonných ředitelů </a:t>
            </a:r>
            <a:r>
              <a:rPr lang="cs-CZ" sz="1400" dirty="0" smtClean="0"/>
              <a:t>voleni.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 smtClean="0"/>
              <a:t>7 zemí </a:t>
            </a:r>
            <a:r>
              <a:rPr lang="cs-CZ" sz="1400" dirty="0"/>
              <a:t>s významným podílem hlasovacích práv a důležitou úlohou ve světové ekonomice </a:t>
            </a:r>
            <a:r>
              <a:rPr lang="cs-CZ" sz="1400" dirty="0" smtClean="0"/>
              <a:t>zastoupeno </a:t>
            </a:r>
            <a:r>
              <a:rPr lang="cs-CZ" sz="1400" dirty="0"/>
              <a:t>vlastním výkonným ředitelem. </a:t>
            </a:r>
            <a:r>
              <a:rPr lang="cs-CZ" sz="1400" dirty="0" smtClean="0"/>
              <a:t>(USA</a:t>
            </a:r>
            <a:r>
              <a:rPr lang="cs-CZ" sz="1400" dirty="0"/>
              <a:t>, Japonsko, Čínu, Německo, Francii, Velkou Británii a Saudskou </a:t>
            </a:r>
            <a:r>
              <a:rPr lang="cs-CZ" sz="1400" dirty="0" smtClean="0"/>
              <a:t>Arábii). 17 </a:t>
            </a:r>
            <a:r>
              <a:rPr lang="cs-CZ" sz="1400" dirty="0"/>
              <a:t>pro konstituence menších </a:t>
            </a:r>
            <a:r>
              <a:rPr lang="cs-CZ" sz="1400" dirty="0" smtClean="0"/>
              <a:t>zemí.</a:t>
            </a:r>
            <a:endParaRPr lang="cs-CZ" sz="1400" dirty="0"/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Poskytnutí úvěrů, změny podmínek, operace se zlatem, publikace ekonomických informací, úročení SDR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ředitel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Jmenován Radou výkonných ředitelů, které předsedá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Prioritně Evropan (rozhodně ne občan USA)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400" dirty="0"/>
              <a:t>Reprezentace MMF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zaměstnanců </a:t>
            </a:r>
            <a:r>
              <a:rPr lang="cs-CZ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 smtClean="0">
                <a:cs typeface="Arial" pitchFamily="34" charset="0"/>
              </a:rPr>
              <a:t>Organizační struktura MMF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0333" r="1001" b="2570"/>
          <a:stretch>
            <a:fillRect/>
          </a:stretch>
        </p:blipFill>
        <p:spPr bwMode="auto">
          <a:xfrm>
            <a:off x="2051720" y="843558"/>
            <a:ext cx="4627632" cy="392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 smtClean="0">
                <a:cs typeface="Arial" pitchFamily="34" charset="0"/>
              </a:rPr>
              <a:t>Konstituence obsahující Česko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70069"/>
              </p:ext>
            </p:extLst>
          </p:nvPr>
        </p:nvGraphicFramePr>
        <p:xfrm>
          <a:off x="395536" y="1203593"/>
          <a:ext cx="7416824" cy="2988337"/>
        </p:xfrm>
        <a:graphic>
          <a:graphicData uri="http://schemas.openxmlformats.org/drawingml/2006/table">
            <a:tbl>
              <a:tblPr firstRow="1" firstCol="1" bandRow="1"/>
              <a:tblGrid>
                <a:gridCol w="2826129">
                  <a:extLst>
                    <a:ext uri="{9D8B030D-6E8A-4147-A177-3AD203B41FA5}">
                      <a16:colId xmlns:a16="http://schemas.microsoft.com/office/drawing/2014/main" val="1029900573"/>
                    </a:ext>
                  </a:extLst>
                </a:gridCol>
                <a:gridCol w="2826129">
                  <a:extLst>
                    <a:ext uri="{9D8B030D-6E8A-4147-A177-3AD203B41FA5}">
                      <a16:colId xmlns:a16="http://schemas.microsoft.com/office/drawing/2014/main" val="1607466831"/>
                    </a:ext>
                  </a:extLst>
                </a:gridCol>
                <a:gridCol w="1764566">
                  <a:extLst>
                    <a:ext uri="{9D8B030D-6E8A-4147-A177-3AD203B41FA5}">
                      <a16:colId xmlns:a16="http://schemas.microsoft.com/office/drawing/2014/main" val="2491454636"/>
                    </a:ext>
                  </a:extLst>
                </a:gridCol>
              </a:tblGrid>
              <a:tr h="27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Reprezentanti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Země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hlasů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81316"/>
                  </a:ext>
                </a:extLst>
              </a:tr>
              <a:tr h="271667"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Výkonný ředitel: Raci Kaya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Zástupci: Christian Just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Szilard Benk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Rakousko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40 786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92563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Bělorusko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8 281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165424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23 268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438527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Maďarsko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20 866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828284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Kosovo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93691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Slovensko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11 476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185706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Slovinsko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7 331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30811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Turecko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48 052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4733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162 352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64794"/>
                  </a:ext>
                </a:extLst>
              </a:tr>
              <a:tr h="271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podíl na hlasovacích právech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3,22 %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88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5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Členství v MMF</a:t>
            </a:r>
            <a:r>
              <a:rPr lang="cs-CZ" dirty="0"/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zakládajících členů, 56 zemí v roce 1953 a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členů nyní                (poslední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Nauru v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dubnu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2016)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Práva členů a výhody členství 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Přístup k úvěrům a poradenství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Vliv na budoucí podobu mezinárodního měnového systému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Možnost členství ve skupině Světové banky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Vyšší důvěryhodnost země na finančních trzích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Zavedení jednotné statistické metodiky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Povinnosti členů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Splatit kvótu a řádně splácet úvěry, úroky a poplatky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Poskytovat MMF ekonomická data a provádět optimální hospodářskou politiku </a:t>
            </a:r>
          </a:p>
          <a:p>
            <a:pPr lvl="1">
              <a:buClr>
                <a:schemeClr val="tx1"/>
              </a:buClr>
              <a:buSzPct val="95000"/>
            </a:pPr>
            <a:r>
              <a:rPr lang="cs-CZ" sz="1500" dirty="0"/>
              <a:t>Zabezpečovat racionální devizový režim a usilovat o směnitelnost vlastní měny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Autofit/>
          </a:bodyPr>
          <a:lstStyle/>
          <a:p>
            <a:r>
              <a:rPr lang="cs-CZ" dirty="0" smtClean="0">
                <a:cs typeface="Arial" pitchFamily="34" charset="0"/>
              </a:rPr>
              <a:t>Vývoj </a:t>
            </a:r>
            <a:r>
              <a:rPr lang="cs-CZ" dirty="0">
                <a:cs typeface="Arial" pitchFamily="34" charset="0"/>
              </a:rPr>
              <a:t>členské</a:t>
            </a:r>
            <a:r>
              <a:rPr lang="cs-CZ" dirty="0" smtClean="0">
                <a:cs typeface="Arial" pitchFamily="34" charset="0"/>
              </a:rPr>
              <a:t> základny MMF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37" y="1131590"/>
            <a:ext cx="6252175" cy="36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3799</TotalTime>
  <Words>2620</Words>
  <Application>Microsoft Office PowerPoint</Application>
  <PresentationFormat>Předvádění na obrazovce (16:9)</PresentationFormat>
  <Paragraphs>523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Enriqueta</vt:lpstr>
      <vt:lpstr>Times New Roman</vt:lpstr>
      <vt:lpstr>Wingdings</vt:lpstr>
      <vt:lpstr>Wingdings 2</vt:lpstr>
      <vt:lpstr>SLU</vt:lpstr>
      <vt:lpstr>Mezinárodní  měnový fond</vt:lpstr>
      <vt:lpstr>Vznik MMF        </vt:lpstr>
      <vt:lpstr>Původní úkoly MMF        </vt:lpstr>
      <vt:lpstr>Současné úkoly MMF        </vt:lpstr>
      <vt:lpstr>Organizační struktura MMF        </vt:lpstr>
      <vt:lpstr>Organizační struktura MMF</vt:lpstr>
      <vt:lpstr>Konstituence obsahující Česko</vt:lpstr>
      <vt:lpstr>Členství v MMF        </vt:lpstr>
      <vt:lpstr>Vývoj členské základny MMF</vt:lpstr>
      <vt:lpstr>Členská kvóta a hlasovací právo        </vt:lpstr>
      <vt:lpstr>Reforma členských kvót MMF        </vt:lpstr>
      <vt:lpstr>Výsledky reformy členských kvót</vt:lpstr>
      <vt:lpstr>Členská kvóta a hlasovací právo vybraných zemí (2010)</vt:lpstr>
      <vt:lpstr>Členská kvóta a hlasovací právo vybraných zemí (2013)</vt:lpstr>
      <vt:lpstr>Členská kvóta a hlasovací právo vybraných zemí (2020)</vt:lpstr>
      <vt:lpstr>14.  Globální revize členských kvót        </vt:lpstr>
      <vt:lpstr>Navyšování členských kvót MMF (1948-2016)        </vt:lpstr>
      <vt:lpstr>Cizí zdroje MMF        </vt:lpstr>
      <vt:lpstr>Doplnění zdrojů během globální finanční krize  </vt:lpstr>
      <vt:lpstr>Zlato a MMF        </vt:lpstr>
      <vt:lpstr>Prodej zlata MMF – Září 2009        </vt:lpstr>
      <vt:lpstr>Prodej zlata MMF – 2010-2012        </vt:lpstr>
      <vt:lpstr>Zvláštní práva čerpání        </vt:lpstr>
      <vt:lpstr>Hodnota SDR</vt:lpstr>
      <vt:lpstr>Výpočet hodnoty SDR k 5/10/2020        </vt:lpstr>
      <vt:lpstr>Výpočet úrokové sazby SDR k 5/10/2020  </vt:lpstr>
      <vt:lpstr>Klasifikace devizových režimů podle MMF        </vt:lpstr>
      <vt:lpstr>Východiska pro volbu devizového režimu        </vt:lpstr>
      <vt:lpstr>Fixní vs. plovoucí (1)          </vt:lpstr>
      <vt:lpstr>Fixní vs. plovoucí (2)        </vt:lpstr>
      <vt:lpstr>Atributy ideální měny (1)</vt:lpstr>
      <vt:lpstr>Atributy ideální měny (2)        </vt:lpstr>
      <vt:lpstr>Historie vztahů MMF a Česka        </vt:lpstr>
      <vt:lpstr>Současnost vztahů MMF a Česka        </vt:lpstr>
      <vt:lpstr>Finanční pozice Česka v MMF k 31/8/2020     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130</cp:revision>
  <dcterms:created xsi:type="dcterms:W3CDTF">2016-07-06T15:42:34Z</dcterms:created>
  <dcterms:modified xsi:type="dcterms:W3CDTF">2020-11-18T11:40:51Z</dcterms:modified>
</cp:coreProperties>
</file>