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5" r:id="rId2"/>
    <p:sldId id="306" r:id="rId3"/>
    <p:sldId id="307" r:id="rId4"/>
    <p:sldId id="308" r:id="rId5"/>
    <p:sldId id="360" r:id="rId6"/>
    <p:sldId id="309" r:id="rId7"/>
    <p:sldId id="310" r:id="rId8"/>
    <p:sldId id="311" r:id="rId9"/>
    <p:sldId id="312" r:id="rId10"/>
    <p:sldId id="313" r:id="rId11"/>
    <p:sldId id="350" r:id="rId12"/>
    <p:sldId id="351" r:id="rId13"/>
    <p:sldId id="352" r:id="rId14"/>
    <p:sldId id="353" r:id="rId15"/>
    <p:sldId id="354" r:id="rId16"/>
    <p:sldId id="315" r:id="rId17"/>
    <p:sldId id="316" r:id="rId18"/>
    <p:sldId id="317" r:id="rId19"/>
    <p:sldId id="359" r:id="rId20"/>
    <p:sldId id="318" r:id="rId21"/>
    <p:sldId id="321" r:id="rId22"/>
    <p:sldId id="322" r:id="rId23"/>
    <p:sldId id="323" r:id="rId24"/>
    <p:sldId id="324" r:id="rId25"/>
    <p:sldId id="326" r:id="rId26"/>
    <p:sldId id="328" r:id="rId27"/>
    <p:sldId id="329" r:id="rId28"/>
    <p:sldId id="330" r:id="rId29"/>
    <p:sldId id="356" r:id="rId30"/>
    <p:sldId id="331" r:id="rId31"/>
    <p:sldId id="357" r:id="rId32"/>
    <p:sldId id="332" r:id="rId33"/>
    <p:sldId id="333" r:id="rId34"/>
    <p:sldId id="334" r:id="rId35"/>
    <p:sldId id="338" r:id="rId36"/>
    <p:sldId id="340" r:id="rId37"/>
    <p:sldId id="341" r:id="rId38"/>
    <p:sldId id="358" r:id="rId39"/>
    <p:sldId id="346" r:id="rId40"/>
    <p:sldId id="347" r:id="rId41"/>
    <p:sldId id="348" r:id="rId42"/>
    <p:sldId id="349" r:id="rId43"/>
    <p:sldId id="304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1971" autoAdjust="0"/>
  </p:normalViewPr>
  <p:slideViewPr>
    <p:cSldViewPr>
      <p:cViewPr varScale="1">
        <p:scale>
          <a:sx n="136" d="100"/>
          <a:sy n="136" d="100"/>
        </p:scale>
        <p:origin x="24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7096" y="3729891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00" b="1" dirty="0">
                <a:latin typeface="Arial" pitchFamily="34" charset="0"/>
                <a:cs typeface="Arial" pitchFamily="34" charset="0"/>
              </a:rPr>
              <a:t>Skupina Světové banky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about/leadership/membe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dgs.un.org/unsd/mdg/Data.aspx" TargetMode="External"/><Relationship Id="rId2" Type="http://schemas.openxmlformats.org/officeDocument/2006/relationships/hyperlink" Target="http://www.un.org/millenniumgoals/report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dgs.un.org/unsd/mdg/Trendalyzer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Světové 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55894"/>
          <a:stretch/>
        </p:blipFill>
        <p:spPr>
          <a:xfrm>
            <a:off x="107504" y="1059582"/>
            <a:ext cx="88438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94604"/>
          <a:stretch/>
        </p:blipFill>
        <p:spPr>
          <a:xfrm>
            <a:off x="107504" y="1079111"/>
            <a:ext cx="8843832" cy="4845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4" t="44908" r="-164" b="24923"/>
          <a:stretch/>
        </p:blipFill>
        <p:spPr>
          <a:xfrm>
            <a:off x="107504" y="1590945"/>
            <a:ext cx="8843832" cy="27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</a:t>
            </a:r>
            <a:r>
              <a:rPr lang="cs-CZ" dirty="0"/>
              <a:t>rozvojových cílů </a:t>
            </a:r>
            <a:r>
              <a:rPr lang="cs-CZ" dirty="0" smtClean="0"/>
              <a:t>tisíciletí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94604"/>
          <a:stretch/>
        </p:blipFill>
        <p:spPr>
          <a:xfrm>
            <a:off x="107504" y="1079111"/>
            <a:ext cx="8843832" cy="4845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64" t="75879" r="-164" b="-739"/>
          <a:stretch/>
        </p:blipFill>
        <p:spPr>
          <a:xfrm>
            <a:off x="126081" y="1563638"/>
            <a:ext cx="88438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Celkem 17 cílů navazujících na Rozvojové cíle tisíciletí</a:t>
            </a:r>
          </a:p>
          <a:p>
            <a:r>
              <a:rPr lang="cs-CZ" dirty="0" smtClean="0"/>
              <a:t>Nový program rozvoje na období 2015 – 2030 </a:t>
            </a:r>
          </a:p>
          <a:p>
            <a:endParaRPr lang="cs-CZ" dirty="0" smtClean="0"/>
          </a:p>
          <a:p>
            <a:r>
              <a:rPr lang="cs-CZ" dirty="0"/>
              <a:t>Vymýtit chudobu ve všech jejích formách všude na </a:t>
            </a:r>
            <a:r>
              <a:rPr lang="cs-CZ" dirty="0" smtClean="0"/>
              <a:t>světě</a:t>
            </a:r>
          </a:p>
          <a:p>
            <a:r>
              <a:rPr lang="cs-CZ" dirty="0"/>
              <a:t>Vymýtit hlad, dosáhnout potravinové bezpečnosti a zlepšení výživy, prosazovat udržitelné </a:t>
            </a:r>
            <a:r>
              <a:rPr lang="cs-CZ" dirty="0" smtClean="0"/>
              <a:t>zemědělství</a:t>
            </a:r>
          </a:p>
          <a:p>
            <a:r>
              <a:rPr lang="cs-CZ" dirty="0"/>
              <a:t>Zajistit zdravý život a zvyšovat jeho kvalitu pro všechny v jakémkoli </a:t>
            </a:r>
            <a:r>
              <a:rPr lang="cs-CZ" dirty="0" smtClean="0"/>
              <a:t>věku</a:t>
            </a:r>
          </a:p>
          <a:p>
            <a:r>
              <a:rPr lang="cs-CZ" dirty="0"/>
              <a:t>Zajistit rovný přístup k inkluzivnímu a kvalitnímu vzdělání a podporovat celoživotní vzdělávání pro </a:t>
            </a:r>
            <a:r>
              <a:rPr lang="cs-CZ" dirty="0" smtClean="0"/>
              <a:t>všechny</a:t>
            </a:r>
          </a:p>
          <a:p>
            <a:r>
              <a:rPr lang="cs-CZ" dirty="0"/>
              <a:t>Dosáhnout genderové rovnosti a posílit postavení všech žen a dívek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Zajistit všem dostupnost vody a sanitačních zařízení a udržitelné hospodaření s </a:t>
            </a:r>
            <a:r>
              <a:rPr lang="cs-CZ" dirty="0" smtClean="0"/>
              <a:t>nimi</a:t>
            </a:r>
          </a:p>
          <a:p>
            <a:r>
              <a:rPr lang="cs-CZ" dirty="0"/>
              <a:t>Zajistit všem přístup k cenově dostupným, spolehlivým, udržitelným a moderním zdrojům energie </a:t>
            </a:r>
            <a:endParaRPr lang="cs-CZ" dirty="0" smtClean="0"/>
          </a:p>
          <a:p>
            <a:r>
              <a:rPr lang="cs-CZ" dirty="0"/>
              <a:t>Podporovat trvalý, inkluzivní a udržitelný hospodářský růst, plnou a produktivní zaměstnanost a důstojnou práci pro </a:t>
            </a:r>
            <a:r>
              <a:rPr lang="cs-CZ" dirty="0" smtClean="0"/>
              <a:t>všechny</a:t>
            </a:r>
          </a:p>
          <a:p>
            <a:r>
              <a:rPr lang="cs-CZ" dirty="0"/>
              <a:t>Vybudovat odolnou infrastrukturu, podporovat inkluzivní a udržitelnou industrializaci a </a:t>
            </a:r>
            <a:r>
              <a:rPr lang="cs-CZ" dirty="0" smtClean="0"/>
              <a:t>inovace</a:t>
            </a:r>
          </a:p>
          <a:p>
            <a:r>
              <a:rPr lang="cs-CZ" dirty="0"/>
              <a:t>Snížit nerovnost uvnitř zemí i mezi </a:t>
            </a:r>
            <a:r>
              <a:rPr lang="cs-CZ" dirty="0" smtClean="0"/>
              <a:t>nimi</a:t>
            </a:r>
          </a:p>
          <a:p>
            <a:r>
              <a:rPr lang="cs-CZ" dirty="0"/>
              <a:t>Vytvořit inkluzivní, bezpečná, odolná a udržitelná města a </a:t>
            </a:r>
            <a:r>
              <a:rPr lang="cs-CZ" dirty="0" smtClean="0"/>
              <a:t>obce</a:t>
            </a:r>
          </a:p>
          <a:p>
            <a:r>
              <a:rPr lang="cs-CZ" dirty="0"/>
              <a:t>Zajistit udržitelnou spotřebu a výrobu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63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Přijmout bezodkladná opatření na boj se změnou klimatu a zvládání jejích </a:t>
            </a:r>
            <a:r>
              <a:rPr lang="cs-CZ" dirty="0" smtClean="0"/>
              <a:t>dopadů</a:t>
            </a:r>
          </a:p>
          <a:p>
            <a:r>
              <a:rPr lang="cs-CZ" dirty="0"/>
              <a:t>Chránit a udržitelně využívat oceány, moře a mořské zdroje pro zajištění udržitelného </a:t>
            </a:r>
            <a:r>
              <a:rPr lang="cs-CZ" dirty="0" smtClean="0"/>
              <a:t>rozvoje</a:t>
            </a:r>
          </a:p>
          <a:p>
            <a:r>
              <a:rPr lang="cs-CZ" dirty="0"/>
              <a:t>Chránit, obnovovat a podporovat udržitelné využívání suchozemských ekosystémů, udržitelně hospodařit s lesy, potírat rozšiřování pouští, zastavit a následně zvrátit degradaci půdy a zastavit úbytek </a:t>
            </a:r>
            <a:r>
              <a:rPr lang="cs-CZ" dirty="0" smtClean="0"/>
              <a:t>biodiverzity</a:t>
            </a:r>
          </a:p>
          <a:p>
            <a:r>
              <a:rPr lang="cs-CZ" dirty="0"/>
              <a:t>Podporovat mírové a inkluzivní společnosti pro udržitelný rozvoj, zajistit všem přístup ke spravedlnosti a vytvořit efektivní, odpovědné a inkluzivní instituce na všech </a:t>
            </a:r>
            <a:r>
              <a:rPr lang="cs-CZ" dirty="0" smtClean="0"/>
              <a:t>úrovních</a:t>
            </a:r>
          </a:p>
          <a:p>
            <a:r>
              <a:rPr lang="cs-CZ" dirty="0"/>
              <a:t>Oživit globální partnerství pro udržitelný rozvoj a posílit prostředky pro jeho uplatňování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pPr lvl="1"/>
            <a:r>
              <a:rPr lang="cs-CZ" dirty="0"/>
              <a:t>Každá země zastoupena guvernérem a alternátem</a:t>
            </a:r>
          </a:p>
          <a:p>
            <a:pPr lvl="1"/>
            <a:r>
              <a:rPr lang="cs-CZ" dirty="0"/>
              <a:t>Klíčové a strategické otázky činnosti Banky</a:t>
            </a:r>
          </a:p>
          <a:p>
            <a:r>
              <a:rPr lang="cs-CZ" dirty="0"/>
              <a:t>Rada výkonných ředitelů (Správní rada)</a:t>
            </a:r>
          </a:p>
          <a:p>
            <a:pPr lvl="1"/>
            <a:r>
              <a:rPr lang="cs-CZ" dirty="0" smtClean="0"/>
              <a:t>Podobné složení </a:t>
            </a:r>
            <a:r>
              <a:rPr lang="cs-CZ" dirty="0"/>
              <a:t>jako v MMF: </a:t>
            </a:r>
            <a:r>
              <a:rPr lang="cs-CZ" dirty="0" smtClean="0"/>
              <a:t>25 </a:t>
            </a:r>
            <a:r>
              <a:rPr lang="cs-CZ" dirty="0"/>
              <a:t>členů </a:t>
            </a:r>
          </a:p>
          <a:p>
            <a:pPr lvl="1"/>
            <a:r>
              <a:rPr lang="cs-CZ" dirty="0"/>
              <a:t>Volí prezidenta, monitoring managementu a hospodaření, kvality portfolia, rozhoduje o rozpočtu, platech …</a:t>
            </a:r>
          </a:p>
          <a:p>
            <a:r>
              <a:rPr lang="cs-CZ" dirty="0"/>
              <a:t>Prezident </a:t>
            </a:r>
            <a:r>
              <a:rPr lang="cs-CZ" dirty="0" smtClean="0"/>
              <a:t>(Davide </a:t>
            </a:r>
            <a:r>
              <a:rPr lang="cs-CZ" dirty="0" err="1" smtClean="0"/>
              <a:t>Malpass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Tradičně občan USA, funkční období 5 let (max. 2x za sebou)</a:t>
            </a:r>
          </a:p>
          <a:p>
            <a:pPr lvl="1"/>
            <a:r>
              <a:rPr lang="cs-CZ" dirty="0"/>
              <a:t>Současný je </a:t>
            </a:r>
            <a:r>
              <a:rPr lang="cs-CZ" dirty="0" smtClean="0"/>
              <a:t>13. </a:t>
            </a:r>
            <a:r>
              <a:rPr lang="cs-CZ" dirty="0"/>
              <a:t>v pořadí (od </a:t>
            </a:r>
            <a:r>
              <a:rPr lang="cs-CZ" dirty="0" smtClean="0"/>
              <a:t>09/04/2019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Image, reprezentace navenek, naplňování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1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 a vlastnická struktura Světové banky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Počet členů vzrostl z původních 28 na </a:t>
            </a:r>
            <a:r>
              <a:rPr lang="cs-CZ" dirty="0" smtClean="0"/>
              <a:t>189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Největší nárůst v 50. a 60. letech (osamostatnění mnoha afrických zemí)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hlinkClick r:id="rId2"/>
              </a:rPr>
              <a:t>přehled členských zemí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Členství podmíněno členstvím v MMF</a:t>
            </a:r>
          </a:p>
          <a:p>
            <a:pPr>
              <a:lnSpc>
                <a:spcPct val="120000"/>
              </a:lnSpc>
            </a:pPr>
            <a:r>
              <a:rPr lang="cs-CZ" dirty="0"/>
              <a:t>Skutečné hlasování velmi vzácné (dvakrát ročně)</a:t>
            </a:r>
          </a:p>
          <a:p>
            <a:pPr>
              <a:lnSpc>
                <a:spcPct val="120000"/>
              </a:lnSpc>
            </a:pPr>
            <a:r>
              <a:rPr lang="cs-CZ" dirty="0"/>
              <a:t>Namísto hlasovacích poměrů se využívá kompromis</a:t>
            </a:r>
          </a:p>
          <a:p>
            <a:pPr>
              <a:lnSpc>
                <a:spcPct val="120000"/>
              </a:lnSpc>
            </a:pPr>
            <a:r>
              <a:rPr lang="cs-CZ" dirty="0"/>
              <a:t>Nemožné, aby největší akcionář přehlasoval všechny ostatní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2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Členská kvóta a hlasovací síla vybraných zemí v IBRD a IDA (k 19. 11. 2020)</a:t>
            </a:r>
            <a:r>
              <a:rPr lang="es-ES" sz="1800" dirty="0"/>
              <a:t/>
            </a:r>
            <a:br>
              <a:rPr lang="es-ES" sz="1800" dirty="0"/>
            </a:b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59611"/>
              </p:ext>
            </p:extLst>
          </p:nvPr>
        </p:nvGraphicFramePr>
        <p:xfrm>
          <a:off x="395536" y="915563"/>
          <a:ext cx="6920617" cy="3594366"/>
        </p:xfrm>
        <a:graphic>
          <a:graphicData uri="http://schemas.openxmlformats.org/drawingml/2006/table">
            <a:tbl>
              <a:tblPr firstRow="1" firstCol="1" bandRow="1"/>
              <a:tblGrid>
                <a:gridCol w="1812028">
                  <a:extLst>
                    <a:ext uri="{9D8B030D-6E8A-4147-A177-3AD203B41FA5}">
                      <a16:colId xmlns:a16="http://schemas.microsoft.com/office/drawing/2014/main" xmlns="" val="4250503195"/>
                    </a:ext>
                  </a:extLst>
                </a:gridCol>
                <a:gridCol w="1702329">
                  <a:extLst>
                    <a:ext uri="{9D8B030D-6E8A-4147-A177-3AD203B41FA5}">
                      <a16:colId xmlns:a16="http://schemas.microsoft.com/office/drawing/2014/main" xmlns="" val="367288821"/>
                    </a:ext>
                  </a:extLst>
                </a:gridCol>
                <a:gridCol w="1703130">
                  <a:extLst>
                    <a:ext uri="{9D8B030D-6E8A-4147-A177-3AD203B41FA5}">
                      <a16:colId xmlns:a16="http://schemas.microsoft.com/office/drawing/2014/main" xmlns="" val="2880398949"/>
                    </a:ext>
                  </a:extLst>
                </a:gridCol>
                <a:gridCol w="1703130">
                  <a:extLst>
                    <a:ext uri="{9D8B030D-6E8A-4147-A177-3AD203B41FA5}">
                      <a16:colId xmlns:a16="http://schemas.microsoft.com/office/drawing/2014/main" xmlns="" val="591542504"/>
                    </a:ext>
                  </a:extLst>
                </a:gridCol>
              </a:tblGrid>
              <a:tr h="19968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země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813727"/>
                  </a:ext>
                </a:extLst>
              </a:tr>
              <a:tr h="3993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kvóta </a:t>
                      </a:r>
                      <a:b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(mil. USD)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hlasovací síla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z celku)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hlasovací síla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z celku)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981518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39 799,4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696197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Japonsko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19 297,7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8585984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Čína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11 863,2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1162295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Německo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10 537,5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9378240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Velká Británie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9 768,6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491766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9 768,6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807937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7 602,2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9580110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Kanada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7 045,5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490256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Saudská Arábie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6 650,5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0080698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6 650,5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603106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1 796,5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9900565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000152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Maďarsko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1 079,3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004925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4460002"/>
                  </a:ext>
                </a:extLst>
              </a:tr>
              <a:tr h="19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240 598,5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2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5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Konstituence</a:t>
            </a:r>
            <a:r>
              <a:rPr lang="cs-CZ" dirty="0"/>
              <a:t> SB obsahující Česko (k 19. 11. 2020)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52490"/>
              </p:ext>
            </p:extLst>
          </p:nvPr>
        </p:nvGraphicFramePr>
        <p:xfrm>
          <a:off x="251520" y="987567"/>
          <a:ext cx="7416825" cy="3312374"/>
        </p:xfrm>
        <a:graphic>
          <a:graphicData uri="http://schemas.openxmlformats.org/drawingml/2006/table">
            <a:tbl>
              <a:tblPr firstRow="1" firstCol="1" bandRow="1"/>
              <a:tblGrid>
                <a:gridCol w="2826129">
                  <a:extLst>
                    <a:ext uri="{9D8B030D-6E8A-4147-A177-3AD203B41FA5}">
                      <a16:colId xmlns:a16="http://schemas.microsoft.com/office/drawing/2014/main" xmlns="" val="777387341"/>
                    </a:ext>
                  </a:extLst>
                </a:gridCol>
                <a:gridCol w="2826129">
                  <a:extLst>
                    <a:ext uri="{9D8B030D-6E8A-4147-A177-3AD203B41FA5}">
                      <a16:colId xmlns:a16="http://schemas.microsoft.com/office/drawing/2014/main" xmlns="" val="126614887"/>
                    </a:ext>
                  </a:extLst>
                </a:gridCol>
                <a:gridCol w="1764567">
                  <a:extLst>
                    <a:ext uri="{9D8B030D-6E8A-4147-A177-3AD203B41FA5}">
                      <a16:colId xmlns:a16="http://schemas.microsoft.com/office/drawing/2014/main" xmlns="" val="3585779722"/>
                    </a:ext>
                  </a:extLst>
                </a:gridCol>
              </a:tblGrid>
              <a:tr h="254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Reprezentanti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země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hlasů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297935"/>
                  </a:ext>
                </a:extLst>
              </a:tr>
              <a:tr h="254798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Výkonný ředitel: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Hayrettin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Demicran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(Turecko)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Zástupce: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Guenther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Schoenleitner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(Rakousko)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Rakousko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18 891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235500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38 161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3560628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Bělorusko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5 126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1194197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302548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Maďarsko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11 956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372276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Kosovo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186246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Lucembursko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3 554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9522212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Slovensko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5 106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8084511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Slovinsko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2 588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7949381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Turecko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28 929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891028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125 356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960650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podíl na hlasovacích právech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4,96 %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067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IBRD a Světová banka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Mezinárodní banka pro obnovu a rozvoj (IBRD) – druhá instituce založená v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Činnost zahájena v roce 1946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IBRD vs. Světová banka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Světová banka = IBRD + Mezinárodní asociace pro rozvoj (IDA)</a:t>
            </a:r>
          </a:p>
          <a:p>
            <a:pPr>
              <a:lnSpc>
                <a:spcPct val="120000"/>
              </a:lnSpc>
            </a:pPr>
            <a:r>
              <a:rPr lang="cs-CZ" dirty="0"/>
              <a:t>Světová banka – základ skupiny Světové banky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Kapitál a zdroje  Světové banky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Vlastní zdroje pouze zlomek celkových zdrojů Banky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Cizí zdroje ve formě emise obligací a darů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Zelené obligace  </a:t>
            </a:r>
          </a:p>
          <a:p>
            <a:pPr>
              <a:lnSpc>
                <a:spcPct val="120000"/>
              </a:lnSpc>
            </a:pPr>
            <a:r>
              <a:rPr lang="cs-CZ" dirty="0"/>
              <a:t>Členové splácí 6 % kvóty (0,6 % v USD a 5,4 % </a:t>
            </a:r>
            <a:br>
              <a:rPr lang="cs-CZ" dirty="0"/>
            </a:br>
            <a:r>
              <a:rPr lang="cs-CZ" dirty="0"/>
              <a:t>v národní měně)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Zbylých 94 % splatných na požádání</a:t>
            </a:r>
          </a:p>
          <a:p>
            <a:pPr>
              <a:lnSpc>
                <a:spcPct val="120000"/>
              </a:lnSpc>
            </a:pPr>
            <a:r>
              <a:rPr lang="cs-CZ" dirty="0"/>
              <a:t>Nesplacená část jako záruka za výpůjčky na kapitálových trzích</a:t>
            </a:r>
          </a:p>
          <a:p>
            <a:pPr>
              <a:lnSpc>
                <a:spcPct val="120000"/>
              </a:lnSpc>
            </a:pPr>
            <a:r>
              <a:rPr lang="cs-CZ" dirty="0"/>
              <a:t>Členové IDA rozdělení do dvou skupin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Vyspělé země splácejí 100 % příspěvku ve světových měnách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Rozvojové země 10 % ve světových měnách a 90 % </a:t>
            </a:r>
            <a:br>
              <a:rPr lang="cs-CZ" dirty="0"/>
            </a:br>
            <a:r>
              <a:rPr lang="cs-CZ" dirty="0"/>
              <a:t>v národní měně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Členské organizace skupiny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Mezinárodní banka pro obnovu a rozvoj </a:t>
            </a:r>
            <a:br>
              <a:rPr lang="cs-CZ" dirty="0"/>
            </a:br>
            <a:r>
              <a:rPr lang="cs-CZ" dirty="0"/>
              <a:t>(International Bank for </a:t>
            </a:r>
            <a:r>
              <a:rPr lang="cs-CZ" dirty="0" err="1"/>
              <a:t>Reconstruction</a:t>
            </a:r>
            <a:r>
              <a:rPr lang="cs-CZ" dirty="0"/>
              <a:t> and Development)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asociace pro rozvoj </a:t>
            </a:r>
            <a:br>
              <a:rPr lang="cs-CZ" dirty="0"/>
            </a:br>
            <a:r>
              <a:rPr lang="cs-CZ" dirty="0"/>
              <a:t>(International Development Association)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finanční korporace </a:t>
            </a:r>
            <a:br>
              <a:rPr lang="cs-CZ" dirty="0"/>
            </a:br>
            <a:r>
              <a:rPr lang="cs-CZ" dirty="0"/>
              <a:t>(International Financial </a:t>
            </a:r>
            <a:r>
              <a:rPr lang="cs-CZ" dirty="0" err="1"/>
              <a:t>Corporation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dirty="0"/>
              <a:t>Agentura pro mnohostranné investiční záruky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Guarantee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dirty="0"/>
              <a:t>Mezinárodní centrum pro řešení investičních sporů (International Centre for Settlement of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Disputes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7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banka pro obnovu a rozvoj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cíl</a:t>
            </a:r>
          </a:p>
          <a:p>
            <a:pPr lvl="1"/>
            <a:r>
              <a:rPr lang="cs-CZ" dirty="0"/>
              <a:t>Prostřednictvím poskytování půjček, garancí a neúvěrových aktiv ve formě technické asistence, poradenství, analytické a vzdělávací činnosti snaží podporovat udržitelný ekonomický růst ve středně bohatých a chudších </a:t>
            </a:r>
            <a:r>
              <a:rPr lang="cs-CZ" dirty="0" err="1"/>
              <a:t>úvěrovatelných</a:t>
            </a:r>
            <a:r>
              <a:rPr lang="cs-CZ" dirty="0"/>
              <a:t> zemích </a:t>
            </a:r>
          </a:p>
          <a:p>
            <a:r>
              <a:rPr lang="cs-CZ" dirty="0"/>
              <a:t>Dosažené výsledky</a:t>
            </a:r>
          </a:p>
          <a:p>
            <a:pPr lvl="1"/>
            <a:r>
              <a:rPr lang="cs-CZ" dirty="0"/>
              <a:t>Celkový objem poskytnutých úvěrů </a:t>
            </a:r>
            <a:r>
              <a:rPr lang="cs-CZ" dirty="0" smtClean="0"/>
              <a:t>589,7 mld</a:t>
            </a:r>
            <a:r>
              <a:rPr lang="cs-CZ" dirty="0"/>
              <a:t>. USD</a:t>
            </a:r>
          </a:p>
          <a:p>
            <a:pPr lvl="1"/>
            <a:r>
              <a:rPr lang="cs-CZ" dirty="0"/>
              <a:t>V roce </a:t>
            </a:r>
            <a:r>
              <a:rPr lang="cs-CZ" dirty="0" smtClean="0"/>
              <a:t>2016 118 operací v </a:t>
            </a:r>
            <a:r>
              <a:rPr lang="cs-CZ" dirty="0"/>
              <a:t>objemu </a:t>
            </a:r>
            <a:r>
              <a:rPr lang="cs-CZ" dirty="0" smtClean="0"/>
              <a:t>29,7 mld</a:t>
            </a:r>
            <a:r>
              <a:rPr lang="cs-CZ" dirty="0"/>
              <a:t>. USD</a:t>
            </a:r>
          </a:p>
          <a:p>
            <a:pPr lvl="1"/>
            <a:r>
              <a:rPr lang="cs-CZ" dirty="0"/>
              <a:t>Objem nesplacených úvěrů </a:t>
            </a:r>
            <a:r>
              <a:rPr lang="cs-CZ" dirty="0" smtClean="0"/>
              <a:t>168 </a:t>
            </a:r>
            <a:r>
              <a:rPr lang="cs-CZ" dirty="0"/>
              <a:t>mld. USD</a:t>
            </a:r>
          </a:p>
          <a:p>
            <a:pPr lvl="1"/>
            <a:r>
              <a:rPr lang="cs-CZ" dirty="0"/>
              <a:t>Celková aktiva v roce </a:t>
            </a:r>
            <a:r>
              <a:rPr lang="cs-CZ" dirty="0" smtClean="0"/>
              <a:t>2016 371,26 </a:t>
            </a:r>
            <a:r>
              <a:rPr lang="cs-CZ" dirty="0"/>
              <a:t>mld. USD</a:t>
            </a:r>
          </a:p>
          <a:p>
            <a:pPr lvl="1"/>
            <a:r>
              <a:rPr lang="cs-CZ" dirty="0" smtClean="0"/>
              <a:t>Zisk v roce 2016 495 mil. USD</a:t>
            </a:r>
          </a:p>
          <a:p>
            <a:pPr lvl="1"/>
            <a:r>
              <a:rPr lang="cs-CZ" dirty="0" smtClean="0"/>
              <a:t>Podíl kapitálu na poskytnutých úvěrech 22,7 %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69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/>
              <a:t>model IBRD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203598"/>
            <a:ext cx="66967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IBRD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4597" t="18458" r="25044" b="12394"/>
          <a:stretch/>
        </p:blipFill>
        <p:spPr bwMode="auto">
          <a:xfrm>
            <a:off x="755577" y="703192"/>
            <a:ext cx="6048671" cy="4172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13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IBRD TOP klienti FY 2020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7806" t="43695" r="42305" b="32493"/>
          <a:stretch/>
        </p:blipFill>
        <p:spPr bwMode="auto">
          <a:xfrm>
            <a:off x="827584" y="1275606"/>
            <a:ext cx="684076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83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asociace pro rozvoj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1961 na popud USA zavést speciální instituci poskytující zvýhodněnou pomoc nejchudším zemím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173 </a:t>
            </a:r>
            <a:r>
              <a:rPr lang="cs-CZ" dirty="0"/>
              <a:t>členů 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IBRD a IDA mají stejné sídlo, zaměstnance, rozhodovací orgány, pracovní postupy a standardy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Spojení IBRD a IDA na návrh Dwighta D. Eisenhowera</a:t>
            </a:r>
          </a:p>
          <a:p>
            <a:pPr>
              <a:lnSpc>
                <a:spcPct val="120000"/>
              </a:lnSpc>
            </a:pPr>
            <a:r>
              <a:rPr lang="cs-CZ" dirty="0"/>
              <a:t>Klienty IDA jsou země s HNP/ob. nižším než </a:t>
            </a:r>
            <a:r>
              <a:rPr lang="cs-CZ" dirty="0" smtClean="0"/>
              <a:t>1 185 </a:t>
            </a:r>
            <a:r>
              <a:rPr lang="cs-CZ" dirty="0"/>
              <a:t>USD (platné pro rok </a:t>
            </a:r>
            <a:r>
              <a:rPr lang="cs-CZ" dirty="0" smtClean="0"/>
              <a:t>2021)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4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úvěrů IDA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IDA doposud poskytla úvěry a granty v objemu </a:t>
            </a:r>
            <a:r>
              <a:rPr lang="cs-CZ" dirty="0" smtClean="0"/>
              <a:t>422 mld</a:t>
            </a:r>
            <a:r>
              <a:rPr lang="cs-CZ" dirty="0"/>
              <a:t>. USD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hruba třetina úvěrů celé </a:t>
            </a:r>
            <a:r>
              <a:rPr lang="cs-CZ" dirty="0"/>
              <a:t>Světové banky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Úvěry </a:t>
            </a:r>
            <a:r>
              <a:rPr lang="cs-CZ" dirty="0"/>
              <a:t>se splatností 25 nebo 38 let s odkladem splátek 10 let</a:t>
            </a:r>
          </a:p>
          <a:p>
            <a:pPr>
              <a:lnSpc>
                <a:spcPct val="120000"/>
              </a:lnSpc>
            </a:pPr>
            <a:r>
              <a:rPr lang="cs-CZ" dirty="0"/>
              <a:t>Úvěry nejsou úročeny, dlužnické země platí servisní poplatek 0,75 % vyplacené částky</a:t>
            </a:r>
          </a:p>
          <a:p>
            <a:pPr>
              <a:lnSpc>
                <a:spcPct val="120000"/>
              </a:lnSpc>
            </a:pPr>
            <a:r>
              <a:rPr lang="cs-CZ" dirty="0"/>
              <a:t>Zaměření úvěrů na vzdělání, zdravotní péči, přístupu </a:t>
            </a:r>
            <a:r>
              <a:rPr lang="cs-CZ" dirty="0" smtClean="0"/>
              <a:t>k </a:t>
            </a:r>
            <a:r>
              <a:rPr lang="cs-CZ" dirty="0"/>
              <a:t>nezávadné vodě, ochrany životního prostředí, budování infrastruktury, podporu reforem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4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 IDA </a:t>
            </a:r>
            <a:r>
              <a:rPr lang="cs-CZ" sz="1800" dirty="0"/>
              <a:t>(mil. 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51491" t="16202" r="9455" b="19967"/>
          <a:stretch/>
        </p:blipFill>
        <p:spPr bwMode="auto">
          <a:xfrm>
            <a:off x="395537" y="1059582"/>
            <a:ext cx="5184576" cy="367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8881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/>
              <a:t>model </a:t>
            </a:r>
            <a:r>
              <a:rPr lang="cs-CZ" dirty="0" smtClean="0"/>
              <a:t>IDA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77048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Vznik a současnost IBRD v obrazech</a:t>
            </a:r>
            <a:br>
              <a:rPr lang="pl-PL" dirty="0"/>
            </a:br>
            <a:endParaRPr lang="cs-CZ" dirty="0"/>
          </a:p>
        </p:txBody>
      </p:sp>
      <p:pic>
        <p:nvPicPr>
          <p:cNvPr id="4" name="Picture 2" descr="http://upload.wikimedia.org/wikipedia/commons/0/04/WhiteandKey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750"/>
            <a:ext cx="2285714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f/fc/The_Gold_Room_-_Bretton_Woods_Mount_Washington_Hotel.jpg/1280px-The_Gold_Room_-_Bretton_Woods_Mount_Washington_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34" y="1131750"/>
            <a:ext cx="2784065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thumb/a/a6/World_Bank_building_at_Washington.jpg/1024px-World_Bank_building_at_Washing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3" y="1138606"/>
            <a:ext cx="2952112" cy="288000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48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Úvěrová činnost IDA podle </a:t>
            </a:r>
            <a:r>
              <a:rPr lang="pl-PL" dirty="0" smtClean="0"/>
              <a:t>regionů (mil. USD)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0135"/>
          <a:stretch/>
        </p:blipFill>
        <p:spPr>
          <a:xfrm>
            <a:off x="827918" y="4083918"/>
            <a:ext cx="7488165" cy="7139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21062"/>
            <a:ext cx="70853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3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IDA TOP klienti 2020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7255" t="42222" r="42581" b="34456"/>
          <a:stretch/>
        </p:blipFill>
        <p:spPr bwMode="auto">
          <a:xfrm>
            <a:off x="467544" y="1275606"/>
            <a:ext cx="5904655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35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finanční korporace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1956 s cílem realizovat mezinárodní pomoc soukromému sektoru v zaostalých a rozvíjejících se regionech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185 </a:t>
            </a:r>
            <a:r>
              <a:rPr lang="cs-CZ" dirty="0"/>
              <a:t>členů 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Splacený kapitál přes 2,45 mld. USD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Podíl Česka 8,913 mil. USD (0,38 %)</a:t>
            </a:r>
          </a:p>
          <a:p>
            <a:pPr>
              <a:lnSpc>
                <a:spcPct val="120000"/>
              </a:lnSpc>
            </a:pPr>
            <a:r>
              <a:rPr lang="cs-CZ" dirty="0"/>
              <a:t>Prezidentem IFC je prezident SB, za chod IFC zodpovědný výkonný viceprezident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IFC </a:t>
            </a:r>
            <a:r>
              <a:rPr lang="cs-CZ" dirty="0"/>
              <a:t>= největší světový zdroj finančních prostředků na podporu soukromého sektoru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82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produktů IFC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Široké spektrum produktů</a:t>
            </a:r>
          </a:p>
          <a:p>
            <a:pPr lvl="1"/>
            <a:r>
              <a:rPr lang="cs-CZ" dirty="0"/>
              <a:t>Dlouhodobé úvěry ve světových i lokálních měnách</a:t>
            </a:r>
          </a:p>
          <a:p>
            <a:pPr lvl="1"/>
            <a:r>
              <a:rPr lang="cs-CZ" dirty="0"/>
              <a:t>Investice do kapitálu firem</a:t>
            </a:r>
          </a:p>
          <a:p>
            <a:pPr lvl="1"/>
            <a:r>
              <a:rPr lang="cs-CZ" dirty="0" err="1"/>
              <a:t>Kvazikapitálové</a:t>
            </a:r>
            <a:r>
              <a:rPr lang="cs-CZ" dirty="0"/>
              <a:t> investice (podřízený dluh, prioritní akcie)</a:t>
            </a:r>
          </a:p>
          <a:p>
            <a:pPr lvl="1"/>
            <a:r>
              <a:rPr lang="cs-CZ" dirty="0"/>
              <a:t>Syndikované úvěry</a:t>
            </a:r>
          </a:p>
          <a:p>
            <a:pPr lvl="1"/>
            <a:r>
              <a:rPr lang="cs-CZ" dirty="0"/>
              <a:t>Nástroje risk managementu</a:t>
            </a:r>
          </a:p>
          <a:p>
            <a:r>
              <a:rPr lang="cs-CZ" dirty="0"/>
              <a:t>Účast IFC na projektu omezena na max. 25 % celkových nákladů (výjimečně 35 %), při rozšíření úspěšně fungujících projektů až 50 %</a:t>
            </a:r>
          </a:p>
          <a:p>
            <a:r>
              <a:rPr lang="cs-CZ" dirty="0"/>
              <a:t>Doposud IFC poskytla </a:t>
            </a:r>
            <a:r>
              <a:rPr lang="cs-CZ" dirty="0" smtClean="0"/>
              <a:t>68,5 mld</a:t>
            </a:r>
            <a:r>
              <a:rPr lang="cs-CZ" dirty="0"/>
              <a:t>. USD pomoci (plus syndikované úvěry 8 mld. USD), v roce </a:t>
            </a:r>
            <a:r>
              <a:rPr lang="cs-CZ" dirty="0" smtClean="0"/>
              <a:t>2016 provedla 344 operací </a:t>
            </a:r>
            <a:r>
              <a:rPr lang="cs-CZ" dirty="0"/>
              <a:t>v </a:t>
            </a:r>
            <a:r>
              <a:rPr lang="cs-CZ" dirty="0" smtClean="0"/>
              <a:t>78 zemích </a:t>
            </a:r>
            <a:r>
              <a:rPr lang="cs-CZ" dirty="0"/>
              <a:t>za </a:t>
            </a:r>
            <a:r>
              <a:rPr lang="cs-CZ" dirty="0" smtClean="0"/>
              <a:t>11,11 </a:t>
            </a:r>
            <a:r>
              <a:rPr lang="cs-CZ" dirty="0"/>
              <a:t>mld. USD + </a:t>
            </a:r>
            <a:r>
              <a:rPr lang="cs-CZ" dirty="0" smtClean="0"/>
              <a:t>7,7 mld. </a:t>
            </a:r>
            <a:r>
              <a:rPr lang="cs-CZ" dirty="0"/>
              <a:t>USD mobilizovaných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87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2048"/>
          </a:xfrm>
        </p:spPr>
        <p:txBody>
          <a:bodyPr/>
          <a:lstStyle/>
          <a:p>
            <a:r>
              <a:rPr lang="cs-CZ" sz="2000" dirty="0"/>
              <a:t>Objem poskytnutých finančních prostředků aktivitami IFC (mld. USD)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75608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Členění portfolia IFC podle regionu a odvětví (červen 2020)</a:t>
            </a: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424" y="987574"/>
            <a:ext cx="3816424" cy="208823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44848" y="2787774"/>
            <a:ext cx="36234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Agentura pro mnohostranné investiční záruky</a:t>
            </a:r>
            <a:r>
              <a:rPr lang="it-IT" dirty="0"/>
              <a:t/>
            </a:r>
            <a:br>
              <a:rPr lang="it-IT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Vznik v roce 1988 s cílem nalézt mechanismus, který by na jedné straně poskytl investorům stabilitu a záruky proti nekomerčním rizikům a na druhé straně hostitelským zemím ubezpečení, že PZI představují optimální prostředek pro zajištění budoucího ekonomického rozvoje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181 členů </a:t>
            </a:r>
            <a:r>
              <a:rPr lang="cs-CZ" dirty="0"/>
              <a:t>(nutné členství v IBRD)</a:t>
            </a:r>
          </a:p>
          <a:p>
            <a:pPr>
              <a:lnSpc>
                <a:spcPct val="120000"/>
              </a:lnSpc>
            </a:pPr>
            <a:r>
              <a:rPr lang="cs-CZ" dirty="0"/>
              <a:t>Kapitál 1,954 mld. USD</a:t>
            </a:r>
          </a:p>
          <a:p>
            <a:pPr>
              <a:lnSpc>
                <a:spcPct val="120000"/>
              </a:lnSpc>
            </a:pPr>
            <a:r>
              <a:rPr lang="cs-CZ" dirty="0"/>
              <a:t>Prezidentem IFC je prezident SB, za chod MIGA zodpovědný výkonný viceprezident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Současná výkonná viceprezidentka: </a:t>
            </a:r>
            <a:r>
              <a:rPr lang="cs-CZ" dirty="0" err="1" smtClean="0"/>
              <a:t>Keiko</a:t>
            </a:r>
            <a:r>
              <a:rPr lang="cs-CZ" dirty="0" smtClean="0"/>
              <a:t> Honda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921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produktů MIGA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Záruky na neobchodní rizika včetně vyvlastnění nebo válek či občanských nepokojů až na 20 let</a:t>
            </a:r>
          </a:p>
          <a:p>
            <a:pPr lvl="1"/>
            <a:r>
              <a:rPr lang="cs-CZ" dirty="0"/>
              <a:t>Riziko omezení finančních transferů</a:t>
            </a:r>
          </a:p>
          <a:p>
            <a:pPr lvl="1"/>
            <a:r>
              <a:rPr lang="cs-CZ" dirty="0"/>
              <a:t>Riziko znárodnění či vyvlastnění</a:t>
            </a:r>
          </a:p>
          <a:p>
            <a:pPr lvl="1"/>
            <a:r>
              <a:rPr lang="cs-CZ" dirty="0"/>
              <a:t>Riziko války a občanských nepokojů</a:t>
            </a:r>
          </a:p>
          <a:p>
            <a:pPr lvl="1"/>
            <a:r>
              <a:rPr lang="cs-CZ" dirty="0"/>
              <a:t>Porušení smlouvy ze strany hostitelské vlády</a:t>
            </a:r>
          </a:p>
          <a:p>
            <a:r>
              <a:rPr lang="cs-CZ" dirty="0"/>
              <a:t>Do svých operací MIGA začleňuje další instituce</a:t>
            </a:r>
          </a:p>
          <a:p>
            <a:pPr lvl="1"/>
            <a:r>
              <a:rPr lang="cs-CZ" dirty="0"/>
              <a:t>Pojišťovny, vládní agentury, mezinárodní organizace</a:t>
            </a:r>
          </a:p>
          <a:p>
            <a:r>
              <a:rPr lang="cs-CZ" dirty="0"/>
              <a:t>Od založení vydala MIGA 945 záruk pro projekty ve 100 zemích, objem záruk přesáhl 20,9 mld. USD a objem jimi podpořených PZI 70 mld.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829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MIGA se zapojením zajištění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4802" t="21428" r="26091" b="38625"/>
          <a:stretch/>
        </p:blipFill>
        <p:spPr bwMode="auto">
          <a:xfrm>
            <a:off x="467544" y="1059582"/>
            <a:ext cx="720079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Světové banky v Česku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Projekty IBRD</a:t>
            </a:r>
          </a:p>
          <a:p>
            <a:pPr lvl="1"/>
            <a:r>
              <a:rPr lang="cs-CZ" dirty="0"/>
              <a:t>Půjčka na strukturální přizpůsobení (1991)</a:t>
            </a:r>
          </a:p>
          <a:p>
            <a:pPr lvl="1"/>
            <a:r>
              <a:rPr lang="cs-CZ" dirty="0"/>
              <a:t>Úvěr pro energetiku a životní prostředí (1992) – odsíření severočeských tepelných elektráren</a:t>
            </a:r>
          </a:p>
          <a:p>
            <a:pPr lvl="1"/>
            <a:r>
              <a:rPr lang="cs-CZ" dirty="0"/>
              <a:t>Úvěr na telekomunikace (1993)</a:t>
            </a:r>
          </a:p>
          <a:p>
            <a:r>
              <a:rPr lang="cs-CZ" dirty="0"/>
              <a:t>Technická asistence IBRD</a:t>
            </a:r>
          </a:p>
          <a:p>
            <a:pPr lvl="1"/>
            <a:r>
              <a:rPr lang="cs-CZ" dirty="0"/>
              <a:t>Analýza nebankovních finančních trhů</a:t>
            </a:r>
          </a:p>
          <a:p>
            <a:pPr lvl="1"/>
            <a:r>
              <a:rPr lang="cs-CZ" dirty="0"/>
              <a:t>Analýza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governance</a:t>
            </a:r>
            <a:endParaRPr lang="cs-CZ" dirty="0"/>
          </a:p>
          <a:p>
            <a:pPr lvl="1"/>
            <a:r>
              <a:rPr lang="cs-CZ" dirty="0"/>
              <a:t>Zpracování národního ekonomického memoranda</a:t>
            </a:r>
          </a:p>
          <a:p>
            <a:pPr lvl="1"/>
            <a:r>
              <a:rPr lang="cs-CZ" dirty="0"/>
              <a:t>Analýza výdajové stránky veřejných rozpočtů</a:t>
            </a:r>
          </a:p>
          <a:p>
            <a:pPr lvl="1"/>
            <a:r>
              <a:rPr lang="cs-CZ" dirty="0"/>
              <a:t>Reforma penzijního a sociálního systému</a:t>
            </a:r>
          </a:p>
        </p:txBody>
      </p:sp>
    </p:spTree>
    <p:extLst>
      <p:ext uri="{BB962C8B-B14F-4D97-AF65-F5344CB8AC3E}">
        <p14:creationId xmlns:p14="http://schemas.microsoft.com/office/powerpoint/2010/main" val="282039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Prvotní úkol: úvěry středně bohatým </a:t>
            </a:r>
            <a:r>
              <a:rPr lang="cs-CZ" dirty="0" err="1"/>
              <a:t>úvěrovatelným</a:t>
            </a:r>
            <a:r>
              <a:rPr lang="cs-CZ" dirty="0"/>
              <a:t> zemím s mírně zvýhodněnými podmínkami</a:t>
            </a:r>
          </a:p>
          <a:p>
            <a:pPr>
              <a:lnSpc>
                <a:spcPct val="120000"/>
              </a:lnSpc>
            </a:pPr>
            <a:r>
              <a:rPr lang="cs-CZ" dirty="0"/>
              <a:t>Po přijetí Marshallova plánu přesun na financování strukturálních a rozvojových programů v chudých a rozvojových zemích</a:t>
            </a:r>
          </a:p>
          <a:p>
            <a:pPr>
              <a:lnSpc>
                <a:spcPct val="120000"/>
              </a:lnSpc>
            </a:pPr>
            <a:r>
              <a:rPr lang="cs-CZ" dirty="0"/>
              <a:t>V současnosti orientace na podporu snižování chudoby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Stále větší význam poradenství a technické asistence</a:t>
            </a:r>
          </a:p>
          <a:p>
            <a:pPr>
              <a:lnSpc>
                <a:spcPct val="120000"/>
              </a:lnSpc>
            </a:pPr>
            <a:r>
              <a:rPr lang="cs-CZ" dirty="0"/>
              <a:t>Světová banka: banka informací namísto banky peněz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306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Světové banky v Česku </a:t>
            </a:r>
            <a:r>
              <a:rPr lang="pl-PL" sz="1800" dirty="0"/>
              <a:t>(do 31/08/2003, mil. USD)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7574"/>
            <a:ext cx="6228680" cy="38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IFC v Česku (1)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759339"/>
          </a:xfrm>
        </p:spPr>
        <p:txBody>
          <a:bodyPr/>
          <a:lstStyle/>
          <a:p>
            <a:r>
              <a:rPr lang="cs-CZ" dirty="0"/>
              <a:t>Investice IFC</a:t>
            </a:r>
          </a:p>
          <a:p>
            <a:pPr lvl="1"/>
            <a:r>
              <a:rPr lang="cs-CZ" dirty="0"/>
              <a:t>Do června 2003 investovala IFC v Česku přes 399 mil. USD a dalších 250 mil. USD společně s partnery</a:t>
            </a:r>
          </a:p>
          <a:p>
            <a:pPr lvl="1"/>
            <a:r>
              <a:rPr lang="cs-CZ" dirty="0"/>
              <a:t>Aktivní činnost v sektoru stavebních hmot, finančním sektoru a hutnictví</a:t>
            </a:r>
          </a:p>
          <a:p>
            <a:pPr lvl="1"/>
            <a:r>
              <a:rPr lang="cs-CZ" dirty="0"/>
              <a:t>Nová Huť – podnik s nejvyšší angažovaností IFC</a:t>
            </a:r>
          </a:p>
          <a:p>
            <a:r>
              <a:rPr lang="cs-CZ" dirty="0"/>
              <a:t>Technická asistence IFC</a:t>
            </a:r>
          </a:p>
          <a:p>
            <a:pPr lvl="1"/>
            <a:r>
              <a:rPr lang="cs-CZ" dirty="0"/>
              <a:t>Sekuritizace aktiv</a:t>
            </a:r>
          </a:p>
          <a:p>
            <a:pPr lvl="1"/>
            <a:r>
              <a:rPr lang="cs-CZ" dirty="0"/>
              <a:t>Příliv přímých zahraničních investic</a:t>
            </a:r>
          </a:p>
          <a:p>
            <a:pPr lvl="1"/>
            <a:r>
              <a:rPr lang="cs-CZ" dirty="0"/>
              <a:t>Restrukturalizace textilního průmyslu</a:t>
            </a:r>
          </a:p>
          <a:p>
            <a:pPr lvl="1"/>
            <a:r>
              <a:rPr lang="cs-CZ" dirty="0"/>
              <a:t>Strategie IFC</a:t>
            </a:r>
          </a:p>
          <a:p>
            <a:pPr lvl="1"/>
            <a:r>
              <a:rPr lang="cs-CZ" dirty="0"/>
              <a:t>Zavádění nových finančních produktů</a:t>
            </a:r>
          </a:p>
          <a:p>
            <a:pPr lvl="1"/>
            <a:r>
              <a:rPr lang="cs-CZ" dirty="0"/>
              <a:t>Privatizace infrastrukturních odvětví</a:t>
            </a:r>
          </a:p>
          <a:p>
            <a:pPr lvl="1"/>
            <a:r>
              <a:rPr lang="cs-CZ" dirty="0"/>
              <a:t>Restrukturalizace průmyslu v méně rozvinutých regionech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516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IFC v Česku (2)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58" y="848318"/>
            <a:ext cx="5095884" cy="40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SB v současnosti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Činnost ovlivněná dvěma klíčovými rámci: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Nová strategie SSB – přijatá v roce 2013 – úplně poprvé spojuje činnost všech organizací SSB do jednoho strategického dokumentu a společných strategických cílů.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Cíle udržitelného rozvoje – </a:t>
            </a:r>
            <a:r>
              <a:rPr lang="cs-CZ" dirty="0" err="1" smtClean="0"/>
              <a:t>Sustainable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– </a:t>
            </a:r>
            <a:r>
              <a:rPr lang="cs-CZ" dirty="0" err="1" smtClean="0"/>
              <a:t>SDGs</a:t>
            </a:r>
            <a:r>
              <a:rPr lang="cs-CZ" dirty="0" smtClean="0"/>
              <a:t> – přijaté v roce 2015 – vytyčují plán rozvoje a snižování chudoby do roku 2030.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83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cíle Světové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Stanoveny </a:t>
            </a:r>
            <a:r>
              <a:rPr lang="cs-CZ" dirty="0"/>
              <a:t>pro horizont roku </a:t>
            </a:r>
            <a:r>
              <a:rPr lang="cs-CZ" dirty="0" smtClean="0"/>
              <a:t>2030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Centrum strategie SSB jsou hlavní dva cíle:</a:t>
            </a:r>
          </a:p>
          <a:p>
            <a:endParaRPr lang="cs-CZ" dirty="0"/>
          </a:p>
          <a:p>
            <a:pPr lvl="1"/>
            <a:r>
              <a:rPr lang="cs-CZ" dirty="0"/>
              <a:t>Skoncovat s extrémní chudobou snížením počtu lidí žijících s příjmem nižším než 1,25 USD na maximálně </a:t>
            </a:r>
            <a:br>
              <a:rPr lang="cs-CZ" dirty="0"/>
            </a:br>
            <a:r>
              <a:rPr lang="cs-CZ" dirty="0"/>
              <a:t>3 % světové populace</a:t>
            </a:r>
          </a:p>
          <a:p>
            <a:endParaRPr lang="cs-CZ" dirty="0"/>
          </a:p>
          <a:p>
            <a:pPr lvl="1"/>
            <a:r>
              <a:rPr lang="cs-CZ" dirty="0"/>
              <a:t>Podporovat sdílenou prosperitu nárůstem příjmů dolních 40 % populace v každé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43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cíle tisíciletí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Vymýtit extrémní chudobu a hlad</a:t>
            </a:r>
          </a:p>
          <a:p>
            <a:pPr>
              <a:lnSpc>
                <a:spcPct val="120000"/>
              </a:lnSpc>
            </a:pPr>
            <a:r>
              <a:rPr lang="cs-CZ" dirty="0"/>
              <a:t>Dosáhnout všeobecného základního vzdělání</a:t>
            </a:r>
          </a:p>
          <a:p>
            <a:pPr>
              <a:lnSpc>
                <a:spcPct val="120000"/>
              </a:lnSpc>
            </a:pPr>
            <a:r>
              <a:rPr lang="cs-CZ" dirty="0"/>
              <a:t>Podporovat rovnost pohlaví a dát ženám veškerá práva</a:t>
            </a:r>
          </a:p>
          <a:p>
            <a:pPr>
              <a:lnSpc>
                <a:spcPct val="120000"/>
              </a:lnSpc>
            </a:pPr>
            <a:r>
              <a:rPr lang="cs-CZ" dirty="0"/>
              <a:t>Snížit dětskou úmrtnost</a:t>
            </a:r>
          </a:p>
          <a:p>
            <a:pPr>
              <a:lnSpc>
                <a:spcPct val="120000"/>
              </a:lnSpc>
            </a:pPr>
            <a:r>
              <a:rPr lang="cs-CZ" dirty="0"/>
              <a:t>Zlepšit zdravotní stav matek</a:t>
            </a:r>
          </a:p>
          <a:p>
            <a:pPr>
              <a:lnSpc>
                <a:spcPct val="120000"/>
              </a:lnSpc>
            </a:pPr>
            <a:r>
              <a:rPr lang="cs-CZ" dirty="0"/>
              <a:t>Bojovat proti HIV/AIDS, malárii a dalším závažným onemocněním</a:t>
            </a:r>
          </a:p>
          <a:p>
            <a:pPr>
              <a:lnSpc>
                <a:spcPct val="120000"/>
              </a:lnSpc>
            </a:pPr>
            <a:r>
              <a:rPr lang="cs-CZ" dirty="0"/>
              <a:t>Zajistit dostatečnou ochranu životního prostředí</a:t>
            </a:r>
          </a:p>
          <a:p>
            <a:pPr>
              <a:lnSpc>
                <a:spcPct val="120000"/>
              </a:lnSpc>
            </a:pPr>
            <a:r>
              <a:rPr lang="cs-CZ" dirty="0"/>
              <a:t>Posílit globální partnerství a spolupráci v oblasti rozvoje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11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cíle tisíciletí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15566"/>
            <a:ext cx="5777107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3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</a:t>
            </a:r>
            <a:r>
              <a:rPr lang="cs-CZ" dirty="0"/>
              <a:t>rozvojových cílů tisíciletí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výroční zprávy MDG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databáze indikátorů</a:t>
            </a:r>
            <a:endParaRPr lang="cs-CZ" dirty="0"/>
          </a:p>
          <a:p>
            <a:endParaRPr lang="cs-CZ" dirty="0"/>
          </a:p>
          <a:p>
            <a:r>
              <a:rPr lang="cs-CZ" dirty="0"/>
              <a:t>gr</a:t>
            </a:r>
            <a:r>
              <a:rPr lang="cs-CZ" dirty="0">
                <a:hlinkClick r:id="rId4"/>
              </a:rPr>
              <a:t>afická prezentace výsledků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28343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</TotalTime>
  <Words>1632</Words>
  <Application>Microsoft Office PowerPoint</Application>
  <PresentationFormat>Předvádění na obrazovce (16:9)</PresentationFormat>
  <Paragraphs>300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Enriqueta</vt:lpstr>
      <vt:lpstr>Times New Roman</vt:lpstr>
      <vt:lpstr>Wingdings</vt:lpstr>
      <vt:lpstr>SLU</vt:lpstr>
      <vt:lpstr>Skupina  Světové banky</vt:lpstr>
      <vt:lpstr>IBRD a Světová banka </vt:lpstr>
      <vt:lpstr>Vznik a současnost IBRD v obrazech </vt:lpstr>
      <vt:lpstr>Zaměření Světové banky </vt:lpstr>
      <vt:lpstr>Činnost SB v současnosti </vt:lpstr>
      <vt:lpstr>Současné cíle Světové banky </vt:lpstr>
      <vt:lpstr>Rozvojové cíle tisíciletí </vt:lpstr>
      <vt:lpstr>Rozvojové cíle tisíciletí</vt:lpstr>
      <vt:lpstr>Výsledky rozvojových cílů tisíciletí </vt:lpstr>
      <vt:lpstr>Výsledky rozvojových cílů tisíciletí </vt:lpstr>
      <vt:lpstr>Výsledky rozvojových cílů tisíciletí </vt:lpstr>
      <vt:lpstr>Výsledky rozvojových cílů tisíciletí </vt:lpstr>
      <vt:lpstr>Cíle udržitelného rozvoje </vt:lpstr>
      <vt:lpstr>Cíle udržitelného rozvoje </vt:lpstr>
      <vt:lpstr>Cíle udržitelného rozvoje </vt:lpstr>
      <vt:lpstr>Organizační struktura Světové banky </vt:lpstr>
      <vt:lpstr>Členství a vlastnická struktura Světové banky  </vt:lpstr>
      <vt:lpstr>Členská kvóta a hlasovací síla vybraných zemí v IBRD a IDA (k 19. 11. 2020) </vt:lpstr>
      <vt:lpstr>Konstituence SB obsahující Česko (k 19. 11. 2020)</vt:lpstr>
      <vt:lpstr>Kapitál a zdroje  Světové banky </vt:lpstr>
      <vt:lpstr>Členské organizace skupiny Světové banky </vt:lpstr>
      <vt:lpstr>Mezinárodní banka pro obnovu a rozvoj  </vt:lpstr>
      <vt:lpstr>Business model IBRD  </vt:lpstr>
      <vt:lpstr>Finanční ukazatele IBRD</vt:lpstr>
      <vt:lpstr>IBRD TOP klienti FY 2020 </vt:lpstr>
      <vt:lpstr>Mezinárodní asociace pro rozvoj </vt:lpstr>
      <vt:lpstr>Charakteristika úvěrů IDA  </vt:lpstr>
      <vt:lpstr>Finanční ukazatele IDA (mil. USD) </vt:lpstr>
      <vt:lpstr>Business model IDA </vt:lpstr>
      <vt:lpstr>Úvěrová činnost IDA podle regionů (mil. USD) </vt:lpstr>
      <vt:lpstr>IDA TOP klienti 2020 </vt:lpstr>
      <vt:lpstr>Mezinárodní finanční korporace </vt:lpstr>
      <vt:lpstr>Charakteristika produktů IFC </vt:lpstr>
      <vt:lpstr>Objem poskytnutých finančních prostředků aktivitami IFC (mld. USD) </vt:lpstr>
      <vt:lpstr>Členění portfolia IFC podle regionu a odvětví (červen 2020)</vt:lpstr>
      <vt:lpstr>Agentura pro mnohostranné investiční záruky </vt:lpstr>
      <vt:lpstr>Charakteristika produktů MIGA </vt:lpstr>
      <vt:lpstr>Model MIGA se zapojením zajištění </vt:lpstr>
      <vt:lpstr>Skupina Světové banky v Česku </vt:lpstr>
      <vt:lpstr>Projekty Světové banky v Česku (do 31/08/2003, mil. USD)</vt:lpstr>
      <vt:lpstr>IFC v Česku (1)</vt:lpstr>
      <vt:lpstr>IFC v Česku (2)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szkorupova</cp:lastModifiedBy>
  <cp:revision>175</cp:revision>
  <dcterms:created xsi:type="dcterms:W3CDTF">2016-07-06T15:42:34Z</dcterms:created>
  <dcterms:modified xsi:type="dcterms:W3CDTF">2021-10-25T14:50:44Z</dcterms:modified>
</cp:coreProperties>
</file>